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7"/>
  </p:notesMasterIdLst>
  <p:handoutMasterIdLst>
    <p:handoutMasterId r:id="rId138"/>
  </p:handoutMasterIdLst>
  <p:sldIdLst>
    <p:sldId id="256" r:id="rId2"/>
    <p:sldId id="311" r:id="rId3"/>
    <p:sldId id="312" r:id="rId4"/>
    <p:sldId id="313" r:id="rId5"/>
    <p:sldId id="314" r:id="rId6"/>
    <p:sldId id="315" r:id="rId7"/>
    <p:sldId id="316" r:id="rId8"/>
    <p:sldId id="317" r:id="rId9"/>
    <p:sldId id="318" r:id="rId10"/>
    <p:sldId id="301" r:id="rId11"/>
    <p:sldId id="257" r:id="rId12"/>
    <p:sldId id="299" r:id="rId13"/>
    <p:sldId id="259" r:id="rId14"/>
    <p:sldId id="258" r:id="rId15"/>
    <p:sldId id="305" r:id="rId16"/>
    <p:sldId id="302" r:id="rId17"/>
    <p:sldId id="303" r:id="rId18"/>
    <p:sldId id="306" r:id="rId19"/>
    <p:sldId id="307" r:id="rId20"/>
    <p:sldId id="308" r:id="rId21"/>
    <p:sldId id="309" r:id="rId22"/>
    <p:sldId id="310" r:id="rId23"/>
    <p:sldId id="260" r:id="rId24"/>
    <p:sldId id="300" r:id="rId25"/>
    <p:sldId id="304" r:id="rId26"/>
    <p:sldId id="277" r:id="rId27"/>
    <p:sldId id="262" r:id="rId28"/>
    <p:sldId id="263" r:id="rId29"/>
    <p:sldId id="264" r:id="rId30"/>
    <p:sldId id="319" r:id="rId31"/>
    <p:sldId id="321" r:id="rId32"/>
    <p:sldId id="322" r:id="rId33"/>
    <p:sldId id="323" r:id="rId34"/>
    <p:sldId id="324" r:id="rId35"/>
    <p:sldId id="325" r:id="rId36"/>
    <p:sldId id="320" r:id="rId37"/>
    <p:sldId id="265" r:id="rId38"/>
    <p:sldId id="326" r:id="rId39"/>
    <p:sldId id="266" r:id="rId40"/>
    <p:sldId id="267" r:id="rId41"/>
    <p:sldId id="268" r:id="rId42"/>
    <p:sldId id="327" r:id="rId43"/>
    <p:sldId id="286" r:id="rId44"/>
    <p:sldId id="287" r:id="rId45"/>
    <p:sldId id="328" r:id="rId46"/>
    <p:sldId id="329" r:id="rId47"/>
    <p:sldId id="341" r:id="rId48"/>
    <p:sldId id="342" r:id="rId49"/>
    <p:sldId id="330" r:id="rId50"/>
    <p:sldId id="331" r:id="rId51"/>
    <p:sldId id="332" r:id="rId52"/>
    <p:sldId id="343" r:id="rId53"/>
    <p:sldId id="333" r:id="rId54"/>
    <p:sldId id="336" r:id="rId55"/>
    <p:sldId id="344" r:id="rId56"/>
    <p:sldId id="346" r:id="rId57"/>
    <p:sldId id="345" r:id="rId58"/>
    <p:sldId id="347" r:id="rId59"/>
    <p:sldId id="348" r:id="rId60"/>
    <p:sldId id="349" r:id="rId61"/>
    <p:sldId id="351" r:id="rId62"/>
    <p:sldId id="350" r:id="rId63"/>
    <p:sldId id="352" r:id="rId64"/>
    <p:sldId id="334" r:id="rId65"/>
    <p:sldId id="353" r:id="rId66"/>
    <p:sldId id="354" r:id="rId67"/>
    <p:sldId id="335" r:id="rId68"/>
    <p:sldId id="355" r:id="rId69"/>
    <p:sldId id="337" r:id="rId70"/>
    <p:sldId id="356" r:id="rId71"/>
    <p:sldId id="338" r:id="rId72"/>
    <p:sldId id="359" r:id="rId73"/>
    <p:sldId id="360" r:id="rId74"/>
    <p:sldId id="361" r:id="rId75"/>
    <p:sldId id="362" r:id="rId76"/>
    <p:sldId id="363" r:id="rId77"/>
    <p:sldId id="364" r:id="rId78"/>
    <p:sldId id="365" r:id="rId79"/>
    <p:sldId id="366" r:id="rId80"/>
    <p:sldId id="367" r:id="rId81"/>
    <p:sldId id="368" r:id="rId82"/>
    <p:sldId id="369" r:id="rId83"/>
    <p:sldId id="370" r:id="rId84"/>
    <p:sldId id="371" r:id="rId85"/>
    <p:sldId id="372" r:id="rId86"/>
    <p:sldId id="373" r:id="rId87"/>
    <p:sldId id="374" r:id="rId88"/>
    <p:sldId id="375" r:id="rId89"/>
    <p:sldId id="376" r:id="rId90"/>
    <p:sldId id="377" r:id="rId91"/>
    <p:sldId id="378" r:id="rId92"/>
    <p:sldId id="379" r:id="rId93"/>
    <p:sldId id="380" r:id="rId94"/>
    <p:sldId id="381" r:id="rId95"/>
    <p:sldId id="382" r:id="rId96"/>
    <p:sldId id="383" r:id="rId97"/>
    <p:sldId id="384" r:id="rId98"/>
    <p:sldId id="385" r:id="rId99"/>
    <p:sldId id="386" r:id="rId100"/>
    <p:sldId id="339" r:id="rId101"/>
    <p:sldId id="387" r:id="rId102"/>
    <p:sldId id="340" r:id="rId103"/>
    <p:sldId id="388" r:id="rId104"/>
    <p:sldId id="357" r:id="rId105"/>
    <p:sldId id="358" r:id="rId106"/>
    <p:sldId id="389" r:id="rId107"/>
    <p:sldId id="288" r:id="rId108"/>
    <p:sldId id="289" r:id="rId109"/>
    <p:sldId id="390" r:id="rId110"/>
    <p:sldId id="290" r:id="rId111"/>
    <p:sldId id="291" r:id="rId112"/>
    <p:sldId id="391" r:id="rId113"/>
    <p:sldId id="292" r:id="rId114"/>
    <p:sldId id="293" r:id="rId115"/>
    <p:sldId id="294" r:id="rId116"/>
    <p:sldId id="295" r:id="rId117"/>
    <p:sldId id="392" r:id="rId118"/>
    <p:sldId id="296" r:id="rId119"/>
    <p:sldId id="297" r:id="rId120"/>
    <p:sldId id="278" r:id="rId121"/>
    <p:sldId id="269" r:id="rId122"/>
    <p:sldId id="270" r:id="rId123"/>
    <p:sldId id="271" r:id="rId124"/>
    <p:sldId id="272" r:id="rId125"/>
    <p:sldId id="275" r:id="rId126"/>
    <p:sldId id="276" r:id="rId127"/>
    <p:sldId id="274" r:id="rId128"/>
    <p:sldId id="273" r:id="rId129"/>
    <p:sldId id="279" r:id="rId130"/>
    <p:sldId id="280" r:id="rId131"/>
    <p:sldId id="281" r:id="rId132"/>
    <p:sldId id="282" r:id="rId133"/>
    <p:sldId id="283" r:id="rId134"/>
    <p:sldId id="284" r:id="rId135"/>
    <p:sldId id="285" r:id="rId136"/>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9328" autoAdjust="0"/>
  </p:normalViewPr>
  <p:slideViewPr>
    <p:cSldViewPr>
      <p:cViewPr varScale="1">
        <p:scale>
          <a:sx n="69" d="100"/>
          <a:sy n="69" d="100"/>
        </p:scale>
        <p:origin x="-35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796"/>
    </p:cViewPr>
  </p:sorterViewPr>
  <p:notesViewPr>
    <p:cSldViewPr>
      <p:cViewPr>
        <p:scale>
          <a:sx n="125" d="100"/>
          <a:sy n="125" d="100"/>
        </p:scale>
        <p:origin x="-1032" y="1512"/>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Sisällön-suunnittelu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01E709CB-230E-4C65-BF71-B03E39BDB9D5}">
      <dgm:prSet phldrT="[Text]"/>
      <dgm:spPr/>
      <dgm:t>
        <a:bodyPr/>
        <a:lstStyle/>
        <a:p>
          <a:r>
            <a:rPr lang="fi-FI" dirty="0" smtClean="0"/>
            <a:t>Pedagoginen suunnittelu</a:t>
          </a:r>
          <a:endParaRPr lang="en-US" dirty="0"/>
        </a:p>
      </dgm:t>
    </dgm:pt>
    <dgm:pt modelId="{47D3F3E8-0BD9-4C2D-837D-7BC693990A27}" type="parTrans" cxnId="{C1C89B8F-A681-46D3-8FBB-E6F82235F7BC}">
      <dgm:prSet/>
      <dgm:spPr/>
      <dgm:t>
        <a:bodyPr/>
        <a:lstStyle/>
        <a:p>
          <a:endParaRPr lang="en-US"/>
        </a:p>
      </dgm:t>
    </dgm:pt>
    <dgm:pt modelId="{3EBACFF3-53D7-4CA0-B807-320CA75A0F09}" type="sibTrans" cxnId="{C1C89B8F-A681-46D3-8FBB-E6F82235F7BC}">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88EFC384-ADDA-4A0E-9DE0-204EFD625C8E}" type="pres">
      <dgm:prSet presAssocID="{01E709CB-230E-4C65-BF71-B03E39BDB9D5}"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32533E86-D2DA-4FF7-8254-104C92A98391}" type="presOf" srcId="{A31024E7-1E31-4D9E-A910-DE39A00ABEB6}" destId="{5E4134F1-B142-4ABD-8502-08B4C05804D9}" srcOrd="0" destOrd="0" presId="urn:microsoft.com/office/officeart/2005/8/layout/cycle3"/>
    <dgm:cxn modelId="{114309E2-97D0-48A0-BE95-F59D92C5B5E1}" type="presOf" srcId="{37E92E61-8D17-486E-96C6-C8BC34CD8C8E}" destId="{8C475002-22DF-4949-9CDB-ADB39DF9B7D5}" srcOrd="0" destOrd="0" presId="urn:microsoft.com/office/officeart/2005/8/layout/cycle3"/>
    <dgm:cxn modelId="{EB742B08-8521-412A-8E4B-D5B5224C6C34}" srcId="{07F9B7E2-9A85-4024-A241-70B41F3FD581}" destId="{6287E77E-44EC-42E1-B844-3B080C84CFA3}" srcOrd="5" destOrd="0" parTransId="{6248D809-3528-4970-9717-174A41AD5FCB}" sibTransId="{00BFF2AA-CD8A-4B03-9CC9-6C77C5925C7C}"/>
    <dgm:cxn modelId="{453BDCF0-E56E-4A53-8CE9-6D9163F91F22}" type="presOf" srcId="{6287E77E-44EC-42E1-B844-3B080C84CFA3}" destId="{685E74DA-67FD-4BF7-A771-79BA02546681}" srcOrd="0" destOrd="0" presId="urn:microsoft.com/office/officeart/2005/8/layout/cycle3"/>
    <dgm:cxn modelId="{C1C89B8F-A681-46D3-8FBB-E6F82235F7BC}" srcId="{07F9B7E2-9A85-4024-A241-70B41F3FD581}" destId="{01E709CB-230E-4C65-BF71-B03E39BDB9D5}" srcOrd="2" destOrd="0" parTransId="{47D3F3E8-0BD9-4C2D-837D-7BC693990A27}" sibTransId="{3EBACFF3-53D7-4CA0-B807-320CA75A0F09}"/>
    <dgm:cxn modelId="{EB8DF40A-7FA2-4D2D-B721-4C845E0F3AAC}" type="presOf" srcId="{16889021-A4AC-45F5-BF11-B72084DFC2D9}" destId="{FA600016-E090-48F1-8F2B-155173718BF3}" srcOrd="0" destOrd="0" presId="urn:microsoft.com/office/officeart/2005/8/layout/cycle3"/>
    <dgm:cxn modelId="{C1E28A7D-8ED3-441C-9DA5-D1B25D49E6C9}" type="presOf" srcId="{01E709CB-230E-4C65-BF71-B03E39BDB9D5}" destId="{88EFC384-ADDA-4A0E-9DE0-204EFD625C8E}" srcOrd="0" destOrd="0" presId="urn:microsoft.com/office/officeart/2005/8/layout/cycle3"/>
    <dgm:cxn modelId="{AB4F7190-BA76-4FD3-A2D0-D7E4004401E7}" type="presOf" srcId="{35C93D3A-5EE9-4EDA-803B-E9156582F640}" destId="{A1E7C9A4-21A9-4C49-88B7-37ACF5025110}"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57A2C8EC-88DE-4BAE-BCDE-83C4EFD8E1CC}" type="presOf" srcId="{C091E028-661D-4479-A7D8-9FCA372CBF2D}" destId="{534EF848-298D-4FB9-BB10-F558ABE40B2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C8525BD3-F8FC-43CB-9963-E4510B489B02}" type="presOf" srcId="{07F9B7E2-9A85-4024-A241-70B41F3FD581}" destId="{9BCC1167-1612-499E-A7DC-FE1821682259}" srcOrd="0" destOrd="0" presId="urn:microsoft.com/office/officeart/2005/8/layout/cycle3"/>
    <dgm:cxn modelId="{0CA56F6F-8739-4451-B33E-80A0CAC9A76C}" srcId="{07F9B7E2-9A85-4024-A241-70B41F3FD581}" destId="{A31024E7-1E31-4D9E-A910-DE39A00ABEB6}" srcOrd="0" destOrd="0" parTransId="{E49CFE28-B1E9-4001-BD62-DE15F4125E62}" sibTransId="{C091E028-661D-4479-A7D8-9FCA372CBF2D}"/>
    <dgm:cxn modelId="{BE8FF99A-8793-405C-B28C-1F0821CC784E}" type="presParOf" srcId="{9BCC1167-1612-499E-A7DC-FE1821682259}" destId="{40858105-6CB5-418F-8107-FACCC0DF9BAC}" srcOrd="0" destOrd="0" presId="urn:microsoft.com/office/officeart/2005/8/layout/cycle3"/>
    <dgm:cxn modelId="{668C891F-79D5-4849-A479-88BBEA4EFC09}" type="presParOf" srcId="{40858105-6CB5-418F-8107-FACCC0DF9BAC}" destId="{5E4134F1-B142-4ABD-8502-08B4C05804D9}" srcOrd="0" destOrd="0" presId="urn:microsoft.com/office/officeart/2005/8/layout/cycle3"/>
    <dgm:cxn modelId="{35872D18-CB96-4255-BB1C-4596CC2B51B1}" type="presParOf" srcId="{40858105-6CB5-418F-8107-FACCC0DF9BAC}" destId="{534EF848-298D-4FB9-BB10-F558ABE40B21}" srcOrd="1" destOrd="0" presId="urn:microsoft.com/office/officeart/2005/8/layout/cycle3"/>
    <dgm:cxn modelId="{476ABEA5-8689-4A33-97D6-48544F4491ED}" type="presParOf" srcId="{40858105-6CB5-418F-8107-FACCC0DF9BAC}" destId="{FA600016-E090-48F1-8F2B-155173718BF3}" srcOrd="2" destOrd="0" presId="urn:microsoft.com/office/officeart/2005/8/layout/cycle3"/>
    <dgm:cxn modelId="{722200FA-BF3D-47AF-B587-FF78B4343B40}" type="presParOf" srcId="{40858105-6CB5-418F-8107-FACCC0DF9BAC}" destId="{88EFC384-ADDA-4A0E-9DE0-204EFD625C8E}" srcOrd="3" destOrd="0" presId="urn:microsoft.com/office/officeart/2005/8/layout/cycle3"/>
    <dgm:cxn modelId="{CBF25957-814B-4E9E-8894-F3D3525D6F48}" type="presParOf" srcId="{40858105-6CB5-418F-8107-FACCC0DF9BAC}" destId="{8C475002-22DF-4949-9CDB-ADB39DF9B7D5}" srcOrd="4" destOrd="0" presId="urn:microsoft.com/office/officeart/2005/8/layout/cycle3"/>
    <dgm:cxn modelId="{5917DAB1-6D89-4DB3-92F2-3FEE32A59797}" type="presParOf" srcId="{40858105-6CB5-418F-8107-FACCC0DF9BAC}" destId="{A1E7C9A4-21A9-4C49-88B7-37ACF5025110}" srcOrd="5" destOrd="0" presId="urn:microsoft.com/office/officeart/2005/8/layout/cycle3"/>
    <dgm:cxn modelId="{A2F3F442-4CC1-4243-96BA-880F79ADEDF1}"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Pedagoginen 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CEB18D7C-E828-451D-B4A0-3E9C95322068}">
      <dgm:prSet phldrT="[Text]"/>
      <dgm:spPr/>
      <dgm:t>
        <a:bodyPr/>
        <a:lstStyle/>
        <a:p>
          <a:r>
            <a:rPr lang="fi-FI" smtClean="0"/>
            <a:t>Sisällön-suunnittelu</a:t>
          </a:r>
          <a:endParaRPr lang="en-US" dirty="0"/>
        </a:p>
      </dgm:t>
    </dgm:pt>
    <dgm:pt modelId="{90380C40-AFAB-401C-9F4D-F65ACD766610}" type="parTrans" cxnId="{0D0995CD-BDEF-4645-AFFE-E43C3A9A0B2D}">
      <dgm:prSet/>
      <dgm:spPr/>
      <dgm:t>
        <a:bodyPr/>
        <a:lstStyle/>
        <a:p>
          <a:endParaRPr lang="en-US"/>
        </a:p>
      </dgm:t>
    </dgm:pt>
    <dgm:pt modelId="{6275A763-F2E7-44D0-AD12-AA647A31A16A}" type="sibTrans" cxnId="{0D0995CD-BDEF-4645-AFFE-E43C3A9A0B2D}">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57B3A2BD-7302-4F1C-94CA-C3F103339770}" type="pres">
      <dgm:prSet presAssocID="{CEB18D7C-E828-451D-B4A0-3E9C95322068}"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7453BE80-ED6B-4D99-9B09-57D111722559}" type="presOf" srcId="{16889021-A4AC-45F5-BF11-B72084DFC2D9}" destId="{FA600016-E090-48F1-8F2B-155173718BF3}" srcOrd="0" destOrd="0" presId="urn:microsoft.com/office/officeart/2005/8/layout/cycle3"/>
    <dgm:cxn modelId="{0D0995CD-BDEF-4645-AFFE-E43C3A9A0B2D}" srcId="{07F9B7E2-9A85-4024-A241-70B41F3FD581}" destId="{CEB18D7C-E828-451D-B4A0-3E9C95322068}" srcOrd="2" destOrd="0" parTransId="{90380C40-AFAB-401C-9F4D-F65ACD766610}" sibTransId="{6275A763-F2E7-44D0-AD12-AA647A31A16A}"/>
    <dgm:cxn modelId="{EB742B08-8521-412A-8E4B-D5B5224C6C34}" srcId="{07F9B7E2-9A85-4024-A241-70B41F3FD581}" destId="{6287E77E-44EC-42E1-B844-3B080C84CFA3}" srcOrd="5" destOrd="0" parTransId="{6248D809-3528-4970-9717-174A41AD5FCB}" sibTransId="{00BFF2AA-CD8A-4B03-9CC9-6C77C5925C7C}"/>
    <dgm:cxn modelId="{3F5AD328-4053-4575-A341-0788FEA2640E}" type="presOf" srcId="{37E92E61-8D17-486E-96C6-C8BC34CD8C8E}" destId="{8C475002-22DF-4949-9CDB-ADB39DF9B7D5}" srcOrd="0" destOrd="0" presId="urn:microsoft.com/office/officeart/2005/8/layout/cycle3"/>
    <dgm:cxn modelId="{4770EF47-D5D2-498C-84B2-C2EB2A48BF1B}" type="presOf" srcId="{CEB18D7C-E828-451D-B4A0-3E9C95322068}" destId="{57B3A2BD-7302-4F1C-94CA-C3F103339770}" srcOrd="0" destOrd="0" presId="urn:microsoft.com/office/officeart/2005/8/layout/cycle3"/>
    <dgm:cxn modelId="{5A43E066-A7EB-49E3-89BC-A73B403A7A12}" type="presOf" srcId="{C091E028-661D-4479-A7D8-9FCA372CBF2D}" destId="{534EF848-298D-4FB9-BB10-F558ABE40B21}" srcOrd="0" destOrd="0" presId="urn:microsoft.com/office/officeart/2005/8/layout/cycle3"/>
    <dgm:cxn modelId="{61F6948D-04F0-4913-8CED-06F4F29ED955}" type="presOf" srcId="{35C93D3A-5EE9-4EDA-803B-E9156582F640}" destId="{A1E7C9A4-21A9-4C49-88B7-37ACF5025110}" srcOrd="0" destOrd="0" presId="urn:microsoft.com/office/officeart/2005/8/layout/cycle3"/>
    <dgm:cxn modelId="{236641BD-9513-423E-B479-F71BA801A294}" type="presOf" srcId="{07F9B7E2-9A85-4024-A241-70B41F3FD581}" destId="{9BCC1167-1612-499E-A7DC-FE1821682259}"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3305E433-E3DE-47C9-A996-1D211098F7CC}" type="presOf" srcId="{A31024E7-1E31-4D9E-A910-DE39A00ABEB6}" destId="{5E4134F1-B142-4ABD-8502-08B4C05804D9}" srcOrd="0" destOrd="0" presId="urn:microsoft.com/office/officeart/2005/8/layout/cycle3"/>
    <dgm:cxn modelId="{D578F587-17B7-48AB-9AB4-C2BEAF3CA747}" type="presOf" srcId="{6287E77E-44EC-42E1-B844-3B080C84CFA3}" destId="{685E74DA-67FD-4BF7-A771-79BA0254668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0CA56F6F-8739-4451-B33E-80A0CAC9A76C}" srcId="{07F9B7E2-9A85-4024-A241-70B41F3FD581}" destId="{A31024E7-1E31-4D9E-A910-DE39A00ABEB6}" srcOrd="0" destOrd="0" parTransId="{E49CFE28-B1E9-4001-BD62-DE15F4125E62}" sibTransId="{C091E028-661D-4479-A7D8-9FCA372CBF2D}"/>
    <dgm:cxn modelId="{113E4CFC-42DD-4833-904F-5CD15E29623F}" type="presParOf" srcId="{9BCC1167-1612-499E-A7DC-FE1821682259}" destId="{40858105-6CB5-418F-8107-FACCC0DF9BAC}" srcOrd="0" destOrd="0" presId="urn:microsoft.com/office/officeart/2005/8/layout/cycle3"/>
    <dgm:cxn modelId="{97C9AAA7-B48F-410D-9191-543DBF179E10}" type="presParOf" srcId="{40858105-6CB5-418F-8107-FACCC0DF9BAC}" destId="{5E4134F1-B142-4ABD-8502-08B4C05804D9}" srcOrd="0" destOrd="0" presId="urn:microsoft.com/office/officeart/2005/8/layout/cycle3"/>
    <dgm:cxn modelId="{58C23681-1342-4A35-B6CD-907DF430E32C}" type="presParOf" srcId="{40858105-6CB5-418F-8107-FACCC0DF9BAC}" destId="{534EF848-298D-4FB9-BB10-F558ABE40B21}" srcOrd="1" destOrd="0" presId="urn:microsoft.com/office/officeart/2005/8/layout/cycle3"/>
    <dgm:cxn modelId="{BA8ABCB1-75DE-419D-81AD-B4799F73EA1E}" type="presParOf" srcId="{40858105-6CB5-418F-8107-FACCC0DF9BAC}" destId="{FA600016-E090-48F1-8F2B-155173718BF3}" srcOrd="2" destOrd="0" presId="urn:microsoft.com/office/officeart/2005/8/layout/cycle3"/>
    <dgm:cxn modelId="{E506DBD7-F825-478A-9573-9B06332CC074}" type="presParOf" srcId="{40858105-6CB5-418F-8107-FACCC0DF9BAC}" destId="{57B3A2BD-7302-4F1C-94CA-C3F103339770}" srcOrd="3" destOrd="0" presId="urn:microsoft.com/office/officeart/2005/8/layout/cycle3"/>
    <dgm:cxn modelId="{7B15311F-BB82-4261-A313-922F43BBA250}" type="presParOf" srcId="{40858105-6CB5-418F-8107-FACCC0DF9BAC}" destId="{8C475002-22DF-4949-9CDB-ADB39DF9B7D5}" srcOrd="4" destOrd="0" presId="urn:microsoft.com/office/officeart/2005/8/layout/cycle3"/>
    <dgm:cxn modelId="{DAFBA46F-B1B8-4995-8FD2-5A6415F66839}" type="presParOf" srcId="{40858105-6CB5-418F-8107-FACCC0DF9BAC}" destId="{A1E7C9A4-21A9-4C49-88B7-37ACF5025110}" srcOrd="5" destOrd="0" presId="urn:microsoft.com/office/officeart/2005/8/layout/cycle3"/>
    <dgm:cxn modelId="{A143C90F-54C4-4FB0-9625-3C79C52A38DD}"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Sisällön-suunnittelu</a:t>
          </a:r>
          <a:endParaRPr lang="en-US" sz="2100" kern="1200" dirty="0"/>
        </a:p>
      </dsp:txBody>
      <dsp:txXfrm>
        <a:off x="3639150" y="999735"/>
        <a:ext cx="1817191" cy="908595"/>
      </dsp:txXfrm>
    </dsp:sp>
    <dsp:sp modelId="{88EFC384-ADDA-4A0E-9DE0-204EFD625C8E}">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999735"/>
        <a:ext cx="1817191" cy="908595"/>
      </dsp:txXfrm>
    </dsp:sp>
    <dsp:sp modelId="{57B3A2BD-7302-4F1C-94CA-C3F103339770}">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smtClean="0"/>
            <a:t>Sisällön-suunnittelu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D4C56BC0-BB4B-4D01-BF75-47BA45394D69}" type="datetimeFigureOut">
              <a:rPr lang="en-US" smtClean="0"/>
              <a:pPr/>
              <a:t>9/20/2011</a:t>
            </a:fld>
            <a:endParaRPr lang="en-US"/>
          </a:p>
        </p:txBody>
      </p:sp>
      <p:sp>
        <p:nvSpPr>
          <p:cNvPr id="4" name="Footer Placeholder 3"/>
          <p:cNvSpPr>
            <a:spLocks noGrp="1"/>
          </p:cNvSpPr>
          <p:nvPr>
            <p:ph type="ftr" sz="quarter" idx="2"/>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100" y="9432925"/>
            <a:ext cx="2944813" cy="496888"/>
          </a:xfrm>
          <a:prstGeom prst="rect">
            <a:avLst/>
          </a:prstGeom>
        </p:spPr>
        <p:txBody>
          <a:bodyPr vert="horz" lIns="91440" tIns="45720" rIns="91440" bIns="45720" rtlCol="0" anchor="b"/>
          <a:lstStyle>
            <a:lvl1pPr algn="r">
              <a:defRPr sz="1200"/>
            </a:lvl1pPr>
          </a:lstStyle>
          <a:p>
            <a:fld id="{3B9DD8E3-7B6E-47C8-BA7E-3634FA6C5EC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1F4A2181-86E1-4C3F-B58D-2ACA5AF22294}" type="datetimeFigureOut">
              <a:rPr lang="en-US" smtClean="0"/>
              <a:pPr/>
              <a:t>9/20/2011</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8050"/>
            <a:ext cx="5435600" cy="44688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lIns="91440" tIns="45720" rIns="91440" bIns="45720" rtlCol="0" anchor="b"/>
          <a:lstStyle>
            <a:lvl1pPr algn="r">
              <a:defRPr sz="1200"/>
            </a:lvl1pPr>
          </a:lstStyle>
          <a:p>
            <a:fld id="{022F9461-95B7-48D9-9A21-5AFAE7F56B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2F9461-95B7-48D9-9A21-5AFAE7F56B5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Kysymyksiä:</a:t>
            </a:r>
          </a:p>
          <a:p>
            <a:pPr>
              <a:buFont typeface="Arial" pitchFamily="34" charset="0"/>
              <a:buChar char="•"/>
            </a:pPr>
            <a:r>
              <a:rPr lang="fi-FI" dirty="0" smtClean="0"/>
              <a:t> Onko joukossa joku, joka ei ole koskaan opettanut itse yhtään mitään?</a:t>
            </a:r>
          </a:p>
          <a:p>
            <a:pPr>
              <a:buFont typeface="Arial" pitchFamily="34" charset="0"/>
              <a:buChar char="•"/>
            </a:pPr>
            <a:r>
              <a:rPr lang="fi-FI" dirty="0"/>
              <a:t> O</a:t>
            </a:r>
            <a:r>
              <a:rPr lang="fi-FI" dirty="0" smtClean="0"/>
              <a:t>nko jollakulla jo kymmenien vuosien kokemus opettamisesta?</a:t>
            </a:r>
          </a:p>
          <a:p>
            <a:pPr>
              <a:buFont typeface="Arial" pitchFamily="34" charset="0"/>
              <a:buChar char="•"/>
            </a:pPr>
            <a:r>
              <a:rPr lang="fi-FI" dirty="0" smtClean="0"/>
              <a:t> Mikä on kurssin nimi/otsikko? </a:t>
            </a:r>
          </a:p>
          <a:p>
            <a:pPr lvl="1">
              <a:buFont typeface="Arial" pitchFamily="34" charset="0"/>
              <a:buChar char="•"/>
            </a:pPr>
            <a:r>
              <a:rPr lang="fi-FI" dirty="0" smtClean="0"/>
              <a:t> yleisön esimerkki</a:t>
            </a:r>
          </a:p>
          <a:p>
            <a:pPr lvl="1">
              <a:buFont typeface="Arial" pitchFamily="34" charset="0"/>
              <a:buChar char="•"/>
            </a:pPr>
            <a:r>
              <a:rPr lang="fi-FI" dirty="0" smtClean="0"/>
              <a:t> tunteeko joku muukin aiheen</a:t>
            </a:r>
          </a:p>
          <a:p>
            <a:pPr lvl="1">
              <a:buFont typeface="Arial" pitchFamily="34" charset="0"/>
              <a:buChar char="•"/>
            </a:pPr>
            <a:r>
              <a:rPr lang="fi-FI" dirty="0"/>
              <a:t> </a:t>
            </a:r>
            <a:r>
              <a:rPr lang="fi-FI" dirty="0" smtClean="0"/>
              <a:t>riittävän yleinen aihe, että kaikilla jotain tarttumapintaa</a:t>
            </a:r>
          </a:p>
          <a:p>
            <a:pPr>
              <a:buFont typeface="Arial" pitchFamily="34" charset="0"/>
              <a:buChar char="•"/>
            </a:pPr>
            <a:r>
              <a:rPr lang="fi-FI" dirty="0"/>
              <a:t> </a:t>
            </a:r>
            <a:r>
              <a:rPr lang="fi-FI" dirty="0" smtClean="0"/>
              <a:t>Entä laajuus op/ov?</a:t>
            </a:r>
          </a:p>
          <a:p>
            <a:pPr>
              <a:buFont typeface="Arial" pitchFamily="34" charset="0"/>
              <a:buChar char="•"/>
            </a:pPr>
            <a:r>
              <a:rPr lang="fi-FI" dirty="0"/>
              <a:t> M</a:t>
            </a:r>
            <a:r>
              <a:rPr lang="fi-FI" dirty="0" smtClean="0"/>
              <a:t>istä lähdetään liikkeelle? Unohdetaan toistaiseksi verkko-opetus kokonaan; mistä ihan perinteisessä opetuksessa lähdettäisiin liikkeelle?</a:t>
            </a:r>
          </a:p>
          <a:p>
            <a:pPr>
              <a:buFont typeface="Arial" pitchFamily="34" charset="0"/>
              <a:buChar char="•"/>
            </a:pPr>
            <a:r>
              <a:rPr lang="fi-FI" dirty="0"/>
              <a:t> </a:t>
            </a:r>
            <a:r>
              <a:rPr lang="fi-FI" dirty="0" smtClean="0"/>
              <a:t>Mitä seuraavaksi? (kirjaa ylös fläppitaululle , seuraavalle sivulle tai </a:t>
            </a:r>
            <a:r>
              <a:rPr lang="fi-FI" dirty="0" err="1" smtClean="0"/>
              <a:t>ACP:n</a:t>
            </a:r>
            <a:r>
              <a:rPr lang="fi-FI" dirty="0" smtClean="0"/>
              <a:t> muistiinpanoihin)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Kirjaa ylös ideat!</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Eräs versio muistiinpanoista!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Jatka esimerkkiä</a:t>
            </a:r>
          </a:p>
          <a:p>
            <a:pPr>
              <a:buFont typeface="Arial" pitchFamily="34" charset="0"/>
              <a:buChar char="•"/>
            </a:pPr>
            <a:r>
              <a:rPr lang="fi-FI" dirty="0"/>
              <a:t> </a:t>
            </a:r>
            <a:r>
              <a:rPr lang="fi-FI" dirty="0" smtClean="0"/>
              <a:t>joku tulkitsee </a:t>
            </a:r>
            <a:r>
              <a:rPr lang="fi-FI" dirty="0" err="1" smtClean="0"/>
              <a:t>OPS:ia</a:t>
            </a:r>
            <a:r>
              <a:rPr lang="fi-FI" dirty="0" smtClean="0"/>
              <a:t> tai</a:t>
            </a:r>
          </a:p>
          <a:p>
            <a:pPr>
              <a:buFont typeface="Arial" pitchFamily="34" charset="0"/>
              <a:buChar char="•"/>
            </a:pPr>
            <a:r>
              <a:rPr lang="fi-FI" dirty="0" smtClean="0"/>
              <a:t> kertoo omasta kokemuksesta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Verkko-opetusta on toteutettu Suomessa jo noin parin vuosikymmenen ajan (esim. Avoimessa yliopistossa). Maailmalta löytyy tätäkin pidempiä perinteitä.</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Jos oman opetuksen taustalla on jokin kokonaisvaltainen pedagoginen malli, kuten ongelmalähtöinen  oppiminen tai tutkiva oppiminen, niin tällöin tämä ohjaa suunnittelua niin voimakkaasti, että sisältö suunnitellaan pedagogiikan ehdoilla. Tähän on oma toteutustapa, johon palaan myöhemmin.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userDrawn="1"/>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none"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8" name="Title 7"/>
          <p:cNvSpPr>
            <a:spLocks noGrp="1"/>
          </p:cNvSpPr>
          <p:nvPr>
            <p:ph type="ctrTitle"/>
          </p:nvPr>
        </p:nvSpPr>
        <p:spPr>
          <a:xfrm>
            <a:off x="611560" y="381000"/>
            <a:ext cx="7846640" cy="1752600"/>
          </a:xfrm>
        </p:spPr>
        <p:txBody>
          <a:bodyPr anchor="b"/>
          <a:lstStyle>
            <a:lvl1pPr>
              <a:defRPr sz="4200">
                <a:solidFill>
                  <a:schemeClr val="accent1"/>
                </a:solidFill>
              </a:defRPr>
            </a:lvl1pPr>
          </a:lstStyle>
          <a:p>
            <a:r>
              <a:rPr kumimoji="0" lang="en-US" smtClean="0"/>
              <a:t>Click to edit Master title style</a:t>
            </a:r>
            <a:endParaRPr kumimoji="0" lang="en-US" dirty="0"/>
          </a:p>
        </p:txBody>
      </p:sp>
      <p:pic>
        <p:nvPicPr>
          <p:cNvPr id="2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p:txBody>
          <a:bodyPr/>
          <a:lstStyle/>
          <a:p>
            <a:fld id="{B70C27DA-5B61-4AE8-B8FA-5DDD482C968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flipV="1">
            <a:off x="4437504" y="2862456"/>
            <a:ext cx="5433792" cy="19776"/>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70C27DA-5B61-4AE8-B8FA-5DDD482C968E}" type="slidenum">
              <a:rPr lang="en-US" smtClean="0"/>
              <a:pPr/>
              <a:t>‹#›</a:t>
            </a:fld>
            <a:endParaRPr lang="en-US"/>
          </a:p>
        </p:txBody>
      </p:sp>
      <p:sp>
        <p:nvSpPr>
          <p:cNvPr id="3" name="Vertical Text Placeholder 2"/>
          <p:cNvSpPr>
            <a:spLocks noGrp="1"/>
          </p:cNvSpPr>
          <p:nvPr>
            <p:ph type="body" orient="vert" idx="1"/>
          </p:nvPr>
        </p:nvSpPr>
        <p:spPr>
          <a:xfrm>
            <a:off x="304800" y="304800"/>
            <a:ext cx="6553200" cy="521243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Vertical Title 1"/>
          <p:cNvSpPr>
            <a:spLocks noGrp="1"/>
          </p:cNvSpPr>
          <p:nvPr>
            <p:ph type="title" orient="vert"/>
          </p:nvPr>
        </p:nvSpPr>
        <p:spPr>
          <a:xfrm>
            <a:off x="7391400" y="304801"/>
            <a:ext cx="1447800" cy="5212431"/>
          </a:xfrm>
        </p:spPr>
        <p:txBody>
          <a:bodyPr vert="eaVert"/>
          <a:lstStyle/>
          <a:p>
            <a:r>
              <a:rPr kumimoji="0" lang="en-US" smtClean="0"/>
              <a:t>Click to edit Master title style</a:t>
            </a:r>
            <a:endParaRPr kumimoji="0" lang="en-US"/>
          </a:p>
        </p:txBody>
      </p:sp>
      <p:pic>
        <p:nvPicPr>
          <p:cNvPr id="16"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5448" y="166606"/>
            <a:ext cx="8833104" cy="1013288"/>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p:txBody>
          <a:bodyPr/>
          <a:lstStyle>
            <a:lvl1pPr>
              <a:defRPr b="0">
                <a:solidFill>
                  <a:schemeClr val="bg1"/>
                </a:solidFill>
              </a:defRPr>
            </a:lvl1pPr>
          </a:lstStyle>
          <a:p>
            <a:r>
              <a:rPr kumimoji="0" lang="en-US" smtClean="0"/>
              <a:t>Click to edit Master title style</a:t>
            </a:r>
            <a:endParaRPr kumimoji="0" lang="en-US" dirty="0"/>
          </a:p>
        </p:txBody>
      </p:sp>
      <p:sp>
        <p:nvSpPr>
          <p:cNvPr id="8" name="Content Placeholder 7"/>
          <p:cNvSpPr>
            <a:spLocks noGrp="1"/>
          </p:cNvSpPr>
          <p:nvPr>
            <p:ph sz="quarter" idx="1"/>
          </p:nvPr>
        </p:nvSpPr>
        <p:spPr>
          <a:xfrm>
            <a:off x="301752" y="1527048"/>
            <a:ext cx="8503920" cy="406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8033"/>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none"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Click to edit Master text styles</a:t>
            </a:r>
          </a:p>
        </p:txBody>
      </p:sp>
      <p:sp>
        <p:nvSpPr>
          <p:cNvPr id="14" name="Rectangle 13"/>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dirty="0" smtClean="0"/>
              <a:t>Click to edit Master title style</a:t>
            </a:r>
            <a:endParaRPr kumimoji="0" lang="en-US" dirty="0"/>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a:off x="155448" y="172447"/>
            <a:ext cx="8833104" cy="10852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01752" y="228600"/>
            <a:ext cx="8534400" cy="758952"/>
          </a:xfrm>
        </p:spPr>
        <p:txBody>
          <a:bodyPr/>
          <a:lstStyle>
            <a:lvl1pPr>
              <a:defRPr>
                <a:solidFill>
                  <a:schemeClr val="bg1"/>
                </a:solidFill>
              </a:defRPr>
            </a:lvl1pPr>
          </a:lstStyle>
          <a:p>
            <a:r>
              <a:rPr kumimoji="0" lang="en-US" smtClean="0"/>
              <a:t>Click to edit Master title style</a:t>
            </a:r>
            <a:endParaRPr kumimoji="0" lang="en-US" dirty="0"/>
          </a:p>
        </p:txBody>
      </p:sp>
      <p:sp>
        <p:nvSpPr>
          <p:cNvPr id="8" name="Straight Connector 7"/>
          <p:cNvSpPr>
            <a:spLocks noChangeShapeType="1"/>
          </p:cNvSpPr>
          <p:nvPr/>
        </p:nvSpPr>
        <p:spPr bwMode="auto">
          <a:xfrm flipV="1">
            <a:off x="4572000" y="1575652"/>
            <a:ext cx="1" cy="401358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2" name="Content Placeholder 11"/>
          <p:cNvSpPr>
            <a:spLocks noGrp="1"/>
          </p:cNvSpPr>
          <p:nvPr>
            <p:ph sz="half" idx="2"/>
          </p:nvPr>
        </p:nvSpPr>
        <p:spPr>
          <a:xfrm>
            <a:off x="4800600"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536178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70C27DA-5B61-4AE8-B8FA-5DDD482C968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pic>
        <p:nvPicPr>
          <p:cNvPr id="28"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kumimoji="0" lang="en-US" smtClean="0"/>
              <a:t>Click to edit Master title style</a:t>
            </a:r>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B70C27DA-5B61-4AE8-B8FA-5DDD482C96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550275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pic>
        <p:nvPicPr>
          <p:cNvPr id="1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3536031"/>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550884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490344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70C27DA-5B61-4AE8-B8FA-5DDD482C968E}" type="slidenum">
              <a:rPr lang="en-US" smtClean="0"/>
              <a:pPr/>
              <a:t>‹#›</a:t>
            </a:fld>
            <a:endParaRPr lang="en-US"/>
          </a:p>
        </p:txBody>
      </p:sp>
      <p:sp>
        <p:nvSpPr>
          <p:cNvPr id="2" name="Title 1"/>
          <p:cNvSpPr>
            <a:spLocks noGrp="1"/>
          </p:cNvSpPr>
          <p:nvPr>
            <p:ph type="title"/>
          </p:nvPr>
        </p:nvSpPr>
        <p:spPr>
          <a:xfrm>
            <a:off x="3000375" y="5029200"/>
            <a:ext cx="5867400" cy="56004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dirty="0"/>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459864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pic>
        <p:nvPicPr>
          <p:cNvPr id="23"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0C27DA-5B61-4AE8-B8FA-5DDD482C968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0652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pic>
        <p:nvPicPr>
          <p:cNvPr id="20" name="Picture 3"/>
          <p:cNvPicPr>
            <a:picLocks noChangeAspect="1" noChangeArrowheads="1"/>
          </p:cNvPicPr>
          <p:nvPr/>
        </p:nvPicPr>
        <p:blipFill>
          <a:blip r:embed="rId13" cstate="print"/>
          <a:srcRect/>
          <a:stretch>
            <a:fillRect/>
          </a:stretch>
        </p:blipFill>
        <p:spPr bwMode="auto">
          <a:xfrm>
            <a:off x="0" y="5711055"/>
            <a:ext cx="9144000" cy="114694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3" Type="http://schemas.openxmlformats.org/officeDocument/2006/relationships/hyperlink" Target="http://www.amiedu.net/jokeri/linkit/erilainenoppija.htm" TargetMode="External"/><Relationship Id="rId2" Type="http://schemas.openxmlformats.org/officeDocument/2006/relationships/hyperlink" Target="http://opetuki2.tkk.fi/p/erilaisetoppijat/index2.html" TargetMode="External"/><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34.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www.mit.jyu.fi/ope/kurssit/TIES463/esimerkit/valkeajarvi_tuotantokasikirjoitus.pdf"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idx="1"/>
          </p:nvPr>
        </p:nvSpPr>
        <p:spPr>
          <a:xfrm>
            <a:off x="1368426" y="2743200"/>
            <a:ext cx="6480174" cy="2630016"/>
          </a:xfrm>
        </p:spPr>
        <p:txBody>
          <a:bodyPr>
            <a:noAutofit/>
          </a:bodyPr>
          <a:lstStyle/>
          <a:p>
            <a:r>
              <a:rPr lang="fi-FI" dirty="0" smtClean="0"/>
              <a:t>Luentorunko</a:t>
            </a:r>
          </a:p>
          <a:p>
            <a:r>
              <a:rPr lang="fi-FI" dirty="0" smtClean="0"/>
              <a:t>syksy 2011</a:t>
            </a:r>
          </a:p>
          <a:p>
            <a:endParaRPr lang="fi-FI" dirty="0" smtClean="0"/>
          </a:p>
          <a:p>
            <a:endParaRPr lang="fi-FI" dirty="0" smtClean="0"/>
          </a:p>
          <a:p>
            <a:r>
              <a:rPr lang="fi-FI" dirty="0" smtClean="0"/>
              <a:t>Leena Hiltunen</a:t>
            </a:r>
          </a:p>
          <a:p>
            <a:r>
              <a:rPr lang="fi-FI" dirty="0" smtClean="0"/>
              <a:t>Tutkijatohtori</a:t>
            </a:r>
          </a:p>
          <a:p>
            <a:r>
              <a:rPr lang="fi-FI" dirty="0" smtClean="0"/>
              <a:t>Leena.r.k.Hiltunen@jyu.fi</a:t>
            </a:r>
            <a:endParaRPr lang="en-US" dirty="0"/>
          </a:p>
        </p:txBody>
      </p:sp>
      <p:sp>
        <p:nvSpPr>
          <p:cNvPr id="9" name="Title 8"/>
          <p:cNvSpPr>
            <a:spLocks noGrp="1"/>
          </p:cNvSpPr>
          <p:nvPr>
            <p:ph type="title"/>
          </p:nvPr>
        </p:nvSpPr>
        <p:spPr/>
        <p:txBody>
          <a:bodyPr/>
          <a:lstStyle/>
          <a:p>
            <a:r>
              <a:rPr lang="fi-FI" dirty="0" smtClean="0"/>
              <a:t>Verkko-opetuksen suunnittelu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opetuksen suunnittelussa tulee huomioida ja mistä lähdetään liikkeelle?</a:t>
            </a:r>
            <a:endParaRPr lang="en-US" dirty="0"/>
          </a:p>
        </p:txBody>
      </p:sp>
      <p:sp>
        <p:nvSpPr>
          <p:cNvPr id="3" name="Title 2"/>
          <p:cNvSpPr>
            <a:spLocks noGrp="1"/>
          </p:cNvSpPr>
          <p:nvPr>
            <p:ph type="ctrTitle"/>
          </p:nvPr>
        </p:nvSpPr>
        <p:spPr/>
        <p:txBody>
          <a:bodyPr/>
          <a:lstStyle/>
          <a:p>
            <a:r>
              <a:rPr lang="fi-FI" dirty="0" smtClean="0"/>
              <a:t>Opetuksen suunnittelun lähtökohdat</a:t>
            </a: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Muut sopimusasiat</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534816" cy="990600"/>
          </a:xfrm>
        </p:spPr>
        <p:txBody>
          <a:bodyPr/>
          <a:lstStyle/>
          <a:p>
            <a:r>
              <a:rPr lang="fi-FI" dirty="0" smtClean="0"/>
              <a:t>Käyttöoikeudet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Verkko-opetuksen suunnittelussa tulee huomioida mm. toisen tekemän materiaalin, valokuvien ja videoiden käyttöoikeuksista</a:t>
            </a:r>
          </a:p>
          <a:p>
            <a:pPr lvl="1"/>
            <a:r>
              <a:rPr lang="fi-FI" dirty="0" smtClean="0"/>
              <a:t>kertakorvaus</a:t>
            </a:r>
          </a:p>
          <a:p>
            <a:pPr lvl="1"/>
            <a:r>
              <a:rPr lang="fi-FI" dirty="0" smtClean="0"/>
              <a:t>aikaan sidottu korvaus</a:t>
            </a:r>
          </a:p>
          <a:p>
            <a:pPr lvl="1"/>
            <a:r>
              <a:rPr lang="fi-FI" dirty="0" smtClean="0"/>
              <a:t>käyttökertoihin sidottu korvaus</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Riskianalyysi</a:t>
            </a: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Riskianalyysi</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Miten varautua yllättäviin tilanteisiin?</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Verkko-opetuksen suunnittelussakin saattaa eteen tulla yllättäviä tilanteita eli riskejä, jotka haittaavat suunnittelua tai toteutusta</a:t>
            </a:r>
          </a:p>
          <a:p>
            <a:pPr lvl="1"/>
            <a:r>
              <a:rPr lang="fi-FI" dirty="0" smtClean="0"/>
              <a:t>varaudu yllätyksiin tekemällä riskianalyysi, jossa kartoitat  mahdolliset riskit ja mietit, miten niistä päästään eteenpäin</a:t>
            </a:r>
          </a:p>
          <a:p>
            <a:pPr lvl="1"/>
            <a:r>
              <a:rPr lang="fi-FI" dirty="0" smtClean="0"/>
              <a:t>huomioi suunnittelun ja toteutuksen eri vaiheet, itsestä ja muista johtuvat seikat, mahdolliset tekniset ongelmat sekä resurssien muutokset</a:t>
            </a:r>
          </a:p>
          <a:p>
            <a:pPr lvl="1"/>
            <a:r>
              <a:rPr lang="fi-FI" dirty="0" smtClean="0"/>
              <a:t>mieti mikä on oleellista ja tärkeää</a:t>
            </a:r>
          </a:p>
          <a:p>
            <a:pPr lvl="2"/>
            <a:r>
              <a:rPr lang="fi-FI" dirty="0" smtClean="0"/>
              <a:t>riskien aiheuttamat ongelmat</a:t>
            </a:r>
          </a:p>
          <a:p>
            <a:pPr lvl="2"/>
            <a:r>
              <a:rPr lang="fi-FI" dirty="0" smtClean="0"/>
              <a:t>riskien todennäköisyys</a:t>
            </a:r>
          </a:p>
          <a:p>
            <a:pPr lvl="2"/>
            <a:r>
              <a:rPr lang="fi-FI" dirty="0" smtClean="0"/>
              <a:t>älä unohda pieniä asioita </a:t>
            </a:r>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Oppimis-tehtävä 2</a:t>
            </a:r>
            <a:endParaRPr lang="en-US" dirty="0"/>
          </a:p>
        </p:txBody>
      </p:sp>
      <p:sp>
        <p:nvSpPr>
          <p:cNvPr id="3" name="Text Placeholder 2"/>
          <p:cNvSpPr>
            <a:spLocks noGrp="1"/>
          </p:cNvSpPr>
          <p:nvPr>
            <p:ph type="body" idx="2"/>
          </p:nvPr>
        </p:nvSpPr>
        <p:spPr/>
        <p:txBody>
          <a:bodyPr>
            <a:normAutofit/>
          </a:bodyPr>
          <a:lstStyle/>
          <a:p>
            <a:endParaRPr lang="fi-FI" dirty="0" smtClean="0"/>
          </a:p>
          <a:p>
            <a:r>
              <a:rPr lang="fi-FI" dirty="0" smtClean="0"/>
              <a:t>Tehtävän tavoitteena on arvioida valitun aiheen realistiset toteutus-mahdollisuudet sekä aikatauluttaa oma tekeminen, koota ideoita  erilähteistä sekä kerrata www-sivujen tekotaitoja.</a:t>
            </a:r>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Tee omalle verkkokurssillesi tausta-analyysi:</a:t>
            </a:r>
          </a:p>
          <a:p>
            <a:pPr lvl="1"/>
            <a:r>
              <a:rPr lang="fi-FI" dirty="0" smtClean="0"/>
              <a:t>määritä kurssin osaamistavoitteet (Bloomin taksonomia)</a:t>
            </a:r>
          </a:p>
          <a:p>
            <a:pPr lvl="1"/>
            <a:r>
              <a:rPr lang="fi-FI" dirty="0" smtClean="0"/>
              <a:t>analysoi kohderyhmän aiemmat tiedot ja taidot</a:t>
            </a:r>
          </a:p>
          <a:p>
            <a:pPr lvl="1"/>
            <a:r>
              <a:rPr lang="fi-FI" dirty="0" smtClean="0"/>
              <a:t>määritä kurssin alustava sisältö, syvyys ja laajuus</a:t>
            </a:r>
          </a:p>
          <a:p>
            <a:pPr lvl="1"/>
            <a:r>
              <a:rPr lang="fi-FI" dirty="0" smtClean="0"/>
              <a:t>määritä verkon rooli ja lisäarvo</a:t>
            </a:r>
          </a:p>
          <a:p>
            <a:pPr lvl="1"/>
            <a:r>
              <a:rPr lang="fi-FI" dirty="0" smtClean="0"/>
              <a:t>resursoi arvioitu työmäärä</a:t>
            </a:r>
          </a:p>
          <a:p>
            <a:pPr lvl="1"/>
            <a:r>
              <a:rPr lang="fi-FI" dirty="0" smtClean="0"/>
              <a:t>aikatauluta oma tekemisesi</a:t>
            </a:r>
          </a:p>
          <a:p>
            <a:pPr lvl="1"/>
            <a:r>
              <a:rPr lang="fi-FI" dirty="0" smtClean="0"/>
              <a:t>määritä pedagogiset perusideat</a:t>
            </a:r>
          </a:p>
          <a:p>
            <a:pPr lvl="1"/>
            <a:r>
              <a:rPr lang="fi-FI" dirty="0" smtClean="0"/>
              <a:t>määritä tekniset reunaehdot (omat taidot / käytössä olevat välineet)</a:t>
            </a:r>
          </a:p>
          <a:p>
            <a:pPr lvl="1"/>
            <a:r>
              <a:rPr lang="fi-FI" dirty="0" smtClean="0"/>
              <a:t>huomioi tekijänoikeudet ja muut sopimukset</a:t>
            </a:r>
          </a:p>
          <a:p>
            <a:pPr lvl="1"/>
            <a:r>
              <a:rPr lang="fi-FI" dirty="0" smtClean="0"/>
              <a:t>tee riskianalyysi</a:t>
            </a:r>
          </a:p>
          <a:p>
            <a:r>
              <a:rPr lang="fi-FI" dirty="0" smtClean="0"/>
              <a:t>Etsi ideoita eri lähteistä ja laadi niistä kurssillesi ideapankki</a:t>
            </a:r>
          </a:p>
          <a:p>
            <a:pPr lvl="1"/>
            <a:r>
              <a:rPr lang="fi-FI" dirty="0" smtClean="0"/>
              <a:t>kokoa kaikenlaisia ideoita; älä vielä tässä vaiheessa valikoi tai karsi ideoita</a:t>
            </a:r>
            <a:endParaRPr lang="en-US" dirty="0" smtClean="0"/>
          </a:p>
          <a:p>
            <a:endParaRPr lang="fi-FI" dirty="0" smtClean="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Ohjaus ja seuraava luento</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lstStyle/>
          <a:p>
            <a:r>
              <a:rPr lang="fi-FI" dirty="0" smtClean="0"/>
              <a:t>Ohjaus oppimistehtävään liittyen</a:t>
            </a:r>
          </a:p>
          <a:p>
            <a:pPr lvl="1"/>
            <a:r>
              <a:rPr lang="fi-FI" dirty="0" smtClean="0"/>
              <a:t>ti 20.9. klo 10-12</a:t>
            </a:r>
          </a:p>
          <a:p>
            <a:pPr lvl="1"/>
            <a:r>
              <a:rPr lang="fi-FI" dirty="0" smtClean="0"/>
              <a:t>analysoidaan yhdessä eri toteutusten taustoja ja ratkotaan ongelmakohtia</a:t>
            </a:r>
          </a:p>
          <a:p>
            <a:r>
              <a:rPr lang="fi-FI" dirty="0" smtClean="0"/>
              <a:t>Seuraava luento</a:t>
            </a:r>
          </a:p>
          <a:p>
            <a:pPr lvl="1"/>
            <a:r>
              <a:rPr lang="fi-FI" dirty="0" smtClean="0"/>
              <a:t>ti 27.9. klo 10-12</a:t>
            </a:r>
          </a:p>
          <a:p>
            <a:pPr lvl="1"/>
            <a:r>
              <a:rPr lang="fi-FI" dirty="0" smtClean="0"/>
              <a:t>aiheena sisällönsuunnittelu</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fi-FI" dirty="0" smtClean="0"/>
              <a:t>Luento 3</a:t>
            </a:r>
          </a:p>
          <a:p>
            <a:r>
              <a:rPr lang="fi-FI" dirty="0" smtClean="0"/>
              <a:t>27.9.2011</a:t>
            </a:r>
          </a:p>
          <a:p>
            <a:endParaRPr lang="fi-FI" dirty="0" smtClean="0"/>
          </a:p>
          <a:p>
            <a:r>
              <a:rPr lang="fi-FI" dirty="0" smtClean="0"/>
              <a:t>Perehdytään verkkokurssin sisällönsuunnitteluun sekä sisältökäsikirjoittamiseen</a:t>
            </a:r>
            <a:endParaRPr lang="en-US" dirty="0"/>
          </a:p>
        </p:txBody>
      </p:sp>
      <p:sp>
        <p:nvSpPr>
          <p:cNvPr id="3" name="Title 2"/>
          <p:cNvSpPr>
            <a:spLocks noGrp="1"/>
          </p:cNvSpPr>
          <p:nvPr>
            <p:ph type="title"/>
          </p:nvPr>
        </p:nvSpPr>
        <p:spPr/>
        <p:txBody>
          <a:bodyPr/>
          <a:lstStyle/>
          <a:p>
            <a:r>
              <a:rPr lang="fi-FI" dirty="0" smtClean="0"/>
              <a:t>Sisällönsuunnittelu</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Verkko-opetuksessa sisältö on keskeisessä roolissa</a:t>
            </a:r>
            <a:endParaRPr lang="en-US" dirty="0"/>
          </a:p>
        </p:txBody>
      </p:sp>
      <p:sp>
        <p:nvSpPr>
          <p:cNvPr id="3" name="Title 2"/>
          <p:cNvSpPr>
            <a:spLocks noGrp="1"/>
          </p:cNvSpPr>
          <p:nvPr>
            <p:ph type="ctrTitle"/>
          </p:nvPr>
        </p:nvSpPr>
        <p:spPr/>
        <p:txBody>
          <a:bodyPr/>
          <a:lstStyle/>
          <a:p>
            <a:r>
              <a:rPr lang="fi-FI" dirty="0" smtClean="0"/>
              <a:t>Verkko-opetuksen sisältö</a:t>
            </a: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4</a:t>
            </a:r>
          </a:p>
          <a:p>
            <a:r>
              <a:rPr lang="fi-FI" dirty="0" smtClean="0"/>
              <a:t>4.10.2011</a:t>
            </a:r>
          </a:p>
          <a:p>
            <a:endParaRPr lang="fi-FI" dirty="0" smtClean="0"/>
          </a:p>
          <a:p>
            <a:r>
              <a:rPr lang="fi-FI" dirty="0" smtClean="0"/>
              <a:t>Pedagoginen suunnittelu onnistuneen verkkokurssin taustalla</a:t>
            </a:r>
            <a:endParaRPr lang="en-US" dirty="0"/>
          </a:p>
        </p:txBody>
      </p:sp>
      <p:sp>
        <p:nvSpPr>
          <p:cNvPr id="3" name="Title 2"/>
          <p:cNvSpPr>
            <a:spLocks noGrp="1"/>
          </p:cNvSpPr>
          <p:nvPr>
            <p:ph type="title"/>
          </p:nvPr>
        </p:nvSpPr>
        <p:spPr/>
        <p:txBody>
          <a:bodyPr/>
          <a:lstStyle/>
          <a:p>
            <a:r>
              <a:rPr lang="fi-FI" dirty="0" smtClean="0"/>
              <a:t>Pedagoginen suunnittelu</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a:t>
            </a:r>
            <a:endParaRPr lang="en-US" dirty="0"/>
          </a:p>
        </p:txBody>
      </p:sp>
      <p:sp>
        <p:nvSpPr>
          <p:cNvPr id="3" name="Text Placeholder 2"/>
          <p:cNvSpPr>
            <a:spLocks noGrp="1"/>
          </p:cNvSpPr>
          <p:nvPr>
            <p:ph type="body" idx="2"/>
          </p:nvPr>
        </p:nvSpPr>
        <p:spPr/>
        <p:txBody>
          <a:bodyPr/>
          <a:lstStyle/>
          <a:p>
            <a:r>
              <a:rPr lang="fi-FI" dirty="0" smtClean="0"/>
              <a:t>Oppilaitoksesi opetusohjelmaan lisättiin yksi uusi opintojakso. Koska olet ko. aihealueen paras asiantuntija, esimiehesi antoi Sinulle tehtäväksi suunnitella ja toteuttaa tuon uuden opintojakson.</a:t>
            </a:r>
          </a:p>
          <a:p>
            <a:r>
              <a:rPr lang="fi-FI" dirty="0" smtClean="0"/>
              <a:t>Mistä lähdet liikkeelle?</a:t>
            </a:r>
            <a:endParaRPr lang="en-US" dirty="0"/>
          </a:p>
        </p:txBody>
      </p:sp>
      <p:pic>
        <p:nvPicPr>
          <p:cNvPr id="38914" name="Picture 2" descr="ABCs,academics,alphabets,classrooms,education,learning,letters,papers,pencils,penmanship,photographs,school supplies,schools,symbols,writings"/>
          <p:cNvPicPr>
            <a:picLocks noChangeAspect="1" noChangeArrowheads="1"/>
          </p:cNvPicPr>
          <p:nvPr/>
        </p:nvPicPr>
        <p:blipFill>
          <a:blip r:embed="rId3" cstate="print"/>
          <a:srcRect t="9304" r="6011" b="11607"/>
          <a:stretch>
            <a:fillRect/>
          </a:stretch>
        </p:blipFill>
        <p:spPr bwMode="auto">
          <a:xfrm>
            <a:off x="2987824" y="620688"/>
            <a:ext cx="5904656" cy="4968552"/>
          </a:xfrm>
          <a:prstGeom prst="rect">
            <a:avLst/>
          </a:prstGeom>
          <a:noFill/>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Pedagoginen suunnittelu täytyy tehdä sisällön mukaan</a:t>
            </a:r>
            <a:endParaRPr lang="en-US" dirty="0"/>
          </a:p>
        </p:txBody>
      </p:sp>
      <p:sp>
        <p:nvSpPr>
          <p:cNvPr id="3" name="Title 2"/>
          <p:cNvSpPr>
            <a:spLocks noGrp="1"/>
          </p:cNvSpPr>
          <p:nvPr>
            <p:ph type="ctrTitle"/>
          </p:nvPr>
        </p:nvSpPr>
        <p:spPr/>
        <p:txBody>
          <a:bodyPr/>
          <a:lstStyle/>
          <a:p>
            <a:r>
              <a:rPr lang="fi-FI" dirty="0" smtClean="0"/>
              <a:t>Verkko-opetuksen pedagogiikka</a:t>
            </a: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5</a:t>
            </a:r>
          </a:p>
          <a:p>
            <a:r>
              <a:rPr lang="fi-FI" dirty="0" smtClean="0"/>
              <a:t>11.10.2011</a:t>
            </a:r>
          </a:p>
          <a:p>
            <a:endParaRPr lang="fi-FI" dirty="0" smtClean="0"/>
          </a:p>
          <a:p>
            <a:r>
              <a:rPr lang="fi-FI" dirty="0" smtClean="0"/>
              <a:t>Tekninen suunnittelu takaa toimivan verkkokurssin</a:t>
            </a:r>
            <a:endParaRPr lang="en-US" dirty="0"/>
          </a:p>
        </p:txBody>
      </p:sp>
      <p:sp>
        <p:nvSpPr>
          <p:cNvPr id="3" name="Title 2"/>
          <p:cNvSpPr>
            <a:spLocks noGrp="1"/>
          </p:cNvSpPr>
          <p:nvPr>
            <p:ph type="title"/>
          </p:nvPr>
        </p:nvSpPr>
        <p:spPr/>
        <p:txBody>
          <a:bodyPr/>
          <a:lstStyle/>
          <a:p>
            <a:r>
              <a:rPr lang="fi-FI" dirty="0" smtClean="0"/>
              <a:t>Tekninen suunnittelu</a:t>
            </a: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Teknisessä suunnittelussa tulisi toimia sisällön ja pedagogiikan ehdoilla</a:t>
            </a:r>
            <a:endParaRPr lang="en-US" dirty="0"/>
          </a:p>
        </p:txBody>
      </p:sp>
      <p:sp>
        <p:nvSpPr>
          <p:cNvPr id="3" name="Title 2"/>
          <p:cNvSpPr>
            <a:spLocks noGrp="1"/>
          </p:cNvSpPr>
          <p:nvPr>
            <p:ph type="ctrTitle"/>
          </p:nvPr>
        </p:nvSpPr>
        <p:spPr/>
        <p:txBody>
          <a:bodyPr/>
          <a:lstStyle/>
          <a:p>
            <a:r>
              <a:rPr lang="fi-FI" dirty="0" smtClean="0"/>
              <a:t>Verkko-opetuksen tekninen suunnittelu</a:t>
            </a: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Toteutuksessa ei pitäisi enää muokata suunnitelmia ja toteutus tulee aina testata ennen laajamittaisempaa käyttöönottoa</a:t>
            </a:r>
            <a:endParaRPr lang="en-US" dirty="0"/>
          </a:p>
        </p:txBody>
      </p:sp>
      <p:sp>
        <p:nvSpPr>
          <p:cNvPr id="3" name="Title 2"/>
          <p:cNvSpPr>
            <a:spLocks noGrp="1"/>
          </p:cNvSpPr>
          <p:nvPr>
            <p:ph type="ctrTitle"/>
          </p:nvPr>
        </p:nvSpPr>
        <p:spPr/>
        <p:txBody>
          <a:bodyPr/>
          <a:lstStyle/>
          <a:p>
            <a:r>
              <a:rPr lang="fi-FI" dirty="0" smtClean="0"/>
              <a:t>Verkko-opetuksen toteutus ja testaus</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6</a:t>
            </a:r>
          </a:p>
          <a:p>
            <a:r>
              <a:rPr lang="fi-FI" dirty="0" smtClean="0"/>
              <a:t>24.10.2011</a:t>
            </a:r>
          </a:p>
          <a:p>
            <a:endParaRPr lang="fi-FI" dirty="0" smtClean="0"/>
          </a:p>
          <a:p>
            <a:r>
              <a:rPr lang="fi-FI" dirty="0" smtClean="0"/>
              <a:t>Jatkokehitys vaatii suunnittelua, jotta tulos vastaa odotuksia </a:t>
            </a:r>
            <a:endParaRPr lang="en-US" dirty="0"/>
          </a:p>
        </p:txBody>
      </p:sp>
      <p:sp>
        <p:nvSpPr>
          <p:cNvPr id="3" name="Title 2"/>
          <p:cNvSpPr>
            <a:spLocks noGrp="1"/>
          </p:cNvSpPr>
          <p:nvPr>
            <p:ph type="title"/>
          </p:nvPr>
        </p:nvSpPr>
        <p:spPr/>
        <p:txBody>
          <a:bodyPr/>
          <a:lstStyle/>
          <a:p>
            <a:r>
              <a:rPr lang="fi-FI" dirty="0" smtClean="0"/>
              <a:t>Jatkokehitys</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Vältä kertakäyttöisiä verkkokursseja, suunnittele jatkokehitys ja uudelleenkäytettävyys</a:t>
            </a:r>
            <a:endParaRPr lang="en-US" dirty="0"/>
          </a:p>
        </p:txBody>
      </p:sp>
      <p:sp>
        <p:nvSpPr>
          <p:cNvPr id="3" name="Title 2"/>
          <p:cNvSpPr>
            <a:spLocks noGrp="1"/>
          </p:cNvSpPr>
          <p:nvPr>
            <p:ph type="ctrTitle"/>
          </p:nvPr>
        </p:nvSpPr>
        <p:spPr/>
        <p:txBody>
          <a:bodyPr/>
          <a:lstStyle/>
          <a:p>
            <a:r>
              <a:rPr lang="fi-FI" dirty="0" smtClean="0"/>
              <a:t>Verkko-opetuksen jatkokehitys</a:t>
            </a: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a:t>
            </a:r>
            <a:endParaRPr lang="en-US" dirty="0"/>
          </a:p>
        </p:txBody>
      </p:sp>
      <p:sp>
        <p:nvSpPr>
          <p:cNvPr id="3" name="Text Placeholder 2"/>
          <p:cNvSpPr>
            <a:spLocks noGrp="1"/>
          </p:cNvSpPr>
          <p:nvPr>
            <p:ph type="body" idx="2"/>
          </p:nvPr>
        </p:nvSpPr>
        <p:spPr/>
        <p:txBody>
          <a:bodyPr/>
          <a:lstStyle/>
          <a:p>
            <a:r>
              <a:rPr lang="fi-FI" dirty="0" smtClean="0"/>
              <a:t>Oppilaitoksesi opetusohjelmaan lisättiin yksi uusi opintojakso. Koska olet ko. aihealueen paras asiantuntija, esimiehesi antoi Sinulle tehtäväksi suunnitella ja toteuttaa tuon uuden opintojakson.</a:t>
            </a:r>
          </a:p>
          <a:p>
            <a:r>
              <a:rPr lang="fi-FI" dirty="0" smtClean="0"/>
              <a:t>Mistä lähdet liikkeelle?</a:t>
            </a:r>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Mikä tekee meistä erilaisia?</a:t>
            </a:r>
          </a:p>
        </p:txBody>
      </p:sp>
      <p:sp>
        <p:nvSpPr>
          <p:cNvPr id="3" name="Title 2"/>
          <p:cNvSpPr>
            <a:spLocks noGrp="1"/>
          </p:cNvSpPr>
          <p:nvPr>
            <p:ph type="ctrTitle"/>
          </p:nvPr>
        </p:nvSpPr>
        <p:spPr/>
        <p:txBody>
          <a:bodyPr/>
          <a:lstStyle/>
          <a:p>
            <a:r>
              <a:rPr lang="fi-FI" dirty="0" smtClean="0"/>
              <a:t>Erilaiset oppijat</a:t>
            </a: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Erilaiset oppijat</a:t>
            </a:r>
            <a:endParaRPr lang="en-US" dirty="0"/>
          </a:p>
        </p:txBody>
      </p:sp>
      <p:sp>
        <p:nvSpPr>
          <p:cNvPr id="3" name="Text Placeholder 2"/>
          <p:cNvSpPr>
            <a:spLocks noGrp="1"/>
          </p:cNvSpPr>
          <p:nvPr>
            <p:ph type="body" idx="2"/>
          </p:nvPr>
        </p:nvSpPr>
        <p:spPr/>
        <p:txBody>
          <a:bodyPr>
            <a:normAutofit/>
          </a:bodyPr>
          <a:lstStyle/>
          <a:p>
            <a:r>
              <a:rPr lang="fi-FI" dirty="0" smtClean="0"/>
              <a:t>Mukana erilaiset persoonallisuus- ja temperamenttityypit sekä erilaiset oppimistyylit</a:t>
            </a:r>
          </a:p>
          <a:p>
            <a:r>
              <a:rPr lang="fi-FI" dirty="0" smtClean="0"/>
              <a:t>Diagnostiikkaa ja häiriönimikkeitä, fyysisiä kehityshäiriöitä, vammoja sekä poikkeavuuksia ei käsitellä</a:t>
            </a:r>
            <a:endParaRPr lang="en-US" dirty="0"/>
          </a:p>
        </p:txBody>
      </p:sp>
      <p:sp>
        <p:nvSpPr>
          <p:cNvPr id="4" name="Content Placeholder 3"/>
          <p:cNvSpPr>
            <a:spLocks noGrp="1"/>
          </p:cNvSpPr>
          <p:nvPr>
            <p:ph sz="quarter" idx="1"/>
          </p:nvPr>
        </p:nvSpPr>
        <p:spPr/>
        <p:txBody>
          <a:bodyPr/>
          <a:lstStyle/>
          <a:p>
            <a:r>
              <a:rPr lang="fi-FI" dirty="0" smtClean="0"/>
              <a:t>Erilainen oppijuus</a:t>
            </a:r>
          </a:p>
          <a:p>
            <a:pPr lvl="1"/>
            <a:r>
              <a:rPr lang="fi-FI" dirty="0" smtClean="0"/>
              <a:t>ihmisen ominaisuus</a:t>
            </a:r>
          </a:p>
          <a:p>
            <a:pPr lvl="1"/>
            <a:r>
              <a:rPr lang="fi-FI" dirty="0" smtClean="0"/>
              <a:t>usein perinnöllistä</a:t>
            </a:r>
          </a:p>
          <a:p>
            <a:pPr lvl="1"/>
            <a:r>
              <a:rPr lang="fi-FI" dirty="0" smtClean="0"/>
              <a:t>ei tyhmyyttä, ei laiskuutta, vaan erilaisuutta</a:t>
            </a:r>
          </a:p>
          <a:p>
            <a:pPr lvl="1"/>
            <a:r>
              <a:rPr lang="fi-FI" dirty="0" smtClean="0"/>
              <a:t>erilainen tapa oppia, hahmottaa ja prosessoida tietoa</a:t>
            </a:r>
          </a:p>
          <a:p>
            <a:pPr lvl="1"/>
            <a:r>
              <a:rPr lang="fi-FI" dirty="0" smtClean="0"/>
              <a:t>erittäin yleistä: jopa 20% väestöstä on oppimisen vaikeutta</a:t>
            </a:r>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Tunnista erilainen oppija</a:t>
            </a:r>
            <a:endParaRPr lang="en-US" dirty="0"/>
          </a:p>
        </p:txBody>
      </p:sp>
      <p:sp>
        <p:nvSpPr>
          <p:cNvPr id="3" name="Text Placeholder 2"/>
          <p:cNvSpPr>
            <a:spLocks noGrp="1"/>
          </p:cNvSpPr>
          <p:nvPr>
            <p:ph type="body" idx="2"/>
          </p:nvPr>
        </p:nvSpPr>
        <p:spPr/>
        <p:txBody>
          <a:bodyPr/>
          <a:lstStyle/>
          <a:p>
            <a:r>
              <a:rPr lang="fi-FI" dirty="0" smtClean="0"/>
              <a:t>Erilainen oppijuus ei näy naamasta, mutta ...</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Mahdollisia tunnusmerkkejä</a:t>
            </a:r>
          </a:p>
          <a:p>
            <a:pPr lvl="1"/>
            <a:r>
              <a:rPr lang="fi-FI" dirty="0" smtClean="0"/>
              <a:t>Lukeminen hidasta </a:t>
            </a:r>
          </a:p>
          <a:p>
            <a:pPr lvl="1"/>
            <a:r>
              <a:rPr lang="fi-FI" dirty="0" smtClean="0"/>
              <a:t>Vieraat kielet vaikeita </a:t>
            </a:r>
          </a:p>
          <a:p>
            <a:pPr lvl="1"/>
            <a:r>
              <a:rPr lang="fi-FI" dirty="0" smtClean="0"/>
              <a:t>Tekstin tuottaminen työlästä </a:t>
            </a:r>
          </a:p>
          <a:p>
            <a:pPr lvl="1"/>
            <a:r>
              <a:rPr lang="fi-FI" dirty="0" smtClean="0"/>
              <a:t>Matematiikka mahdotonta </a:t>
            </a:r>
          </a:p>
          <a:p>
            <a:pPr lvl="1"/>
            <a:r>
              <a:rPr lang="fi-FI" dirty="0" smtClean="0"/>
              <a:t>Ääneenlukeminen ällöttää </a:t>
            </a:r>
          </a:p>
          <a:p>
            <a:pPr lvl="1"/>
            <a:r>
              <a:rPr lang="fi-FI" dirty="0" smtClean="0"/>
              <a:t>Kirjoitusvirheet yleisiä </a:t>
            </a:r>
          </a:p>
          <a:p>
            <a:pPr lvl="1"/>
            <a:r>
              <a:rPr lang="fi-FI" dirty="0" smtClean="0"/>
              <a:t>Kirjaimet ja numerot sekoittuvat ja vaihtavat paikkaa </a:t>
            </a:r>
          </a:p>
          <a:p>
            <a:pPr lvl="1"/>
            <a:r>
              <a:rPr lang="fi-FI" dirty="0" smtClean="0"/>
              <a:t>Rivit hyppivät paperilla </a:t>
            </a:r>
          </a:p>
          <a:p>
            <a:pPr lvl="1"/>
            <a:r>
              <a:rPr lang="fi-FI" dirty="0" smtClean="0"/>
              <a:t>Oikea ja vasen, itä ja länsi sekoittuvat </a:t>
            </a:r>
          </a:p>
          <a:p>
            <a:pPr lvl="1"/>
            <a:r>
              <a:rPr lang="fi-FI" dirty="0" smtClean="0"/>
              <a:t>Riimien hahmottaminen hankalaa </a:t>
            </a:r>
          </a:p>
          <a:p>
            <a:pPr lvl="1"/>
            <a:r>
              <a:rPr lang="fi-FI" dirty="0" smtClean="0"/>
              <a:t>Keskittyminen ja tarkkaavaisuus häiriintyvät helposti </a:t>
            </a:r>
          </a:p>
          <a:p>
            <a:pPr lvl="1"/>
            <a:r>
              <a:rPr lang="fi-FI" dirty="0" smtClean="0"/>
              <a:t>Karttaa on kurja käyttää </a:t>
            </a:r>
          </a:p>
          <a:p>
            <a:pPr lvl="1"/>
            <a:r>
              <a:rPr lang="fi-FI" dirty="0" smtClean="0"/>
              <a:t>Vaikeutta pysyä aikatauluissa </a:t>
            </a:r>
          </a:p>
          <a:p>
            <a:pPr lvl="1"/>
            <a:r>
              <a:rPr lang="fi-FI" dirty="0" smtClean="0"/>
              <a:t>Ulkoaopettelu kangertaa </a:t>
            </a:r>
          </a:p>
          <a:p>
            <a:pPr lvl="1"/>
            <a:endParaRPr lang="fi-FI" dirty="0" smtClean="0"/>
          </a:p>
          <a:p>
            <a:pPr lvl="1"/>
            <a:endParaRPr lang="fi-FI" dirty="0" smtClean="0"/>
          </a:p>
          <a:p>
            <a:pPr lvl="1"/>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Muita tapoja oppia</a:t>
            </a:r>
            <a:endParaRPr lang="en-US" dirty="0"/>
          </a:p>
        </p:txBody>
      </p:sp>
      <p:sp>
        <p:nvSpPr>
          <p:cNvPr id="3" name="Text Placeholder 2"/>
          <p:cNvSpPr>
            <a:spLocks noGrp="1"/>
          </p:cNvSpPr>
          <p:nvPr>
            <p:ph type="body" idx="2"/>
          </p:nvPr>
        </p:nvSpPr>
        <p:spPr/>
        <p:txBody>
          <a:bodyPr/>
          <a:lstStyle/>
          <a:p>
            <a:r>
              <a:rPr lang="fi-FI" dirty="0" smtClean="0"/>
              <a:t>Taululta kirjoittaminen ja lukeminen eivät ole ainoita tapoja oppia.</a:t>
            </a:r>
          </a:p>
          <a:p>
            <a:r>
              <a:rPr lang="fi-FI" dirty="0" smtClean="0"/>
              <a:t>Jokainen on oman oppimistapansa asiantuntija, mutta oppimaan oppimista voi myös harjoitella.</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Vaihtoehtoja:</a:t>
            </a:r>
          </a:p>
          <a:p>
            <a:pPr lvl="1"/>
            <a:r>
              <a:rPr lang="fi-FI" dirty="0" smtClean="0"/>
              <a:t>Tekemällä ja kokeilemalla </a:t>
            </a:r>
          </a:p>
          <a:p>
            <a:pPr lvl="1"/>
            <a:r>
              <a:rPr lang="fi-FI" dirty="0" smtClean="0"/>
              <a:t>Liikkumalla </a:t>
            </a:r>
          </a:p>
          <a:p>
            <a:pPr lvl="1"/>
            <a:r>
              <a:rPr lang="fi-FI" dirty="0" smtClean="0"/>
              <a:t>Näkemällä </a:t>
            </a:r>
          </a:p>
          <a:p>
            <a:pPr lvl="1"/>
            <a:r>
              <a:rPr lang="fi-FI" dirty="0" smtClean="0"/>
              <a:t>Kirjoittamalla </a:t>
            </a:r>
          </a:p>
          <a:p>
            <a:pPr lvl="1"/>
            <a:r>
              <a:rPr lang="fi-FI" dirty="0" smtClean="0"/>
              <a:t>Kuulemalla ja kuuntelemalla </a:t>
            </a:r>
          </a:p>
          <a:p>
            <a:pPr lvl="1"/>
            <a:r>
              <a:rPr lang="fi-FI" dirty="0" smtClean="0"/>
              <a:t>Puhumalla </a:t>
            </a:r>
          </a:p>
          <a:p>
            <a:pPr lvl="1"/>
            <a:r>
              <a:rPr lang="fi-FI" dirty="0" smtClean="0"/>
              <a:t>Lukemalla </a:t>
            </a:r>
          </a:p>
          <a:p>
            <a:pPr lvl="1"/>
            <a:r>
              <a:rPr lang="fi-FI" dirty="0" smtClean="0"/>
              <a:t>Väreillä ja muodoilla </a:t>
            </a:r>
          </a:p>
          <a:p>
            <a:pPr lvl="1"/>
            <a:r>
              <a:rPr lang="fi-FI" dirty="0" smtClean="0"/>
              <a:t>Rytmillä ja musiikilla </a:t>
            </a:r>
          </a:p>
          <a:p>
            <a:pPr lvl="1"/>
            <a:r>
              <a:rPr lang="fi-FI" dirty="0" smtClean="0"/>
              <a:t>Ryhmässä tai yksin </a:t>
            </a:r>
          </a:p>
          <a:p>
            <a:pPr lvl="1"/>
            <a:r>
              <a:rPr lang="fi-FI" dirty="0" smtClean="0"/>
              <a:t>Hitaammin tai nopeammin </a:t>
            </a:r>
          </a:p>
          <a:p>
            <a:pPr lvl="1"/>
            <a:r>
              <a:rPr lang="fi-FI" dirty="0" smtClean="0"/>
              <a:t>Paloina tai kokonaisuuksina </a:t>
            </a:r>
          </a:p>
          <a:p>
            <a:pPr lvl="1"/>
            <a:r>
              <a:rPr lang="fi-FI" dirty="0" smtClean="0"/>
              <a:t>Aamulla tai illalla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(1)</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Opeta opiskelutekniikkaa </a:t>
            </a:r>
          </a:p>
          <a:p>
            <a:r>
              <a:rPr lang="fi-FI" dirty="0" smtClean="0"/>
              <a:t>Keskustele oppilaasi kanssa: miettikää yhdessä oppilaan ominta tapaa oppia uutta </a:t>
            </a:r>
          </a:p>
          <a:p>
            <a:r>
              <a:rPr lang="fi-FI" dirty="0" smtClean="0"/>
              <a:t>Huomioi, että oppilaalla on usein todella huonoja opiskelukokemuksia taustallaan </a:t>
            </a:r>
          </a:p>
          <a:p>
            <a:r>
              <a:rPr lang="fi-FI" dirty="0" smtClean="0"/>
              <a:t>Anna aikaa </a:t>
            </a:r>
          </a:p>
          <a:p>
            <a:r>
              <a:rPr lang="fi-FI" dirty="0" smtClean="0"/>
              <a:t>Älä pakota ääneenlukemiseen yksin </a:t>
            </a:r>
          </a:p>
          <a:p>
            <a:r>
              <a:rPr lang="fi-FI" dirty="0" smtClean="0"/>
              <a:t>Iso fonttikoko, lyhyet rivit, kapeat palstat auttavat lukemista </a:t>
            </a:r>
          </a:p>
          <a:p>
            <a:r>
              <a:rPr lang="fi-FI" dirty="0" smtClean="0"/>
              <a:t>Musta teksti valkoisella paperilla voi olla rauhaton, jos rivit hyppivät. Kokeile väripaperia. </a:t>
            </a:r>
          </a:p>
          <a:p>
            <a:r>
              <a:rPr lang="fi-FI" dirty="0" smtClean="0"/>
              <a:t>Kuuntelu ja muistiinpanot eri aikaan.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(2)</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Kun kirjoitat taululle, älä puhu samalla: moni haluaa nähdä suun liikkeet </a:t>
            </a:r>
          </a:p>
          <a:p>
            <a:r>
              <a:rPr lang="fi-FI" dirty="0" smtClean="0"/>
              <a:t>Ei liikaa muistettavaa kerralla </a:t>
            </a:r>
          </a:p>
          <a:p>
            <a:r>
              <a:rPr lang="fi-FI" dirty="0" smtClean="0"/>
              <a:t>Jos kirjoittaminen on työlästä, anna materiaali ja pääkohdat etukäteen </a:t>
            </a:r>
          </a:p>
          <a:p>
            <a:r>
              <a:rPr lang="fi-FI" dirty="0" smtClean="0"/>
              <a:t>Pieni yhteenveto käsitellystä asiasta voi auttaa </a:t>
            </a:r>
          </a:p>
          <a:p>
            <a:r>
              <a:rPr lang="fi-FI" dirty="0" smtClean="0"/>
              <a:t>Mieti monta tapaa selittää sama asia eri tavalla. Valmistaudu myös näyttämään selittämäsi asia ja viemään toimintaan mukaan konkreettisesti </a:t>
            </a:r>
          </a:p>
          <a:p>
            <a:r>
              <a:rPr lang="fi-FI" dirty="0" smtClean="0"/>
              <a:t>Voiko luennon, oppitunnin ja koetehtävät nauhoittaa kuunneltaviksi kasetilta?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(3)</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Saako oppilas kuvata oppitunnin? </a:t>
            </a:r>
          </a:p>
          <a:p>
            <a:r>
              <a:rPr lang="fi-FI" dirty="0" smtClean="0"/>
              <a:t>Onko ulkoaopettelu sanasta sanaan välttämätöntä, riittääkö jos ymmärtää idean? </a:t>
            </a:r>
          </a:p>
          <a:p>
            <a:r>
              <a:rPr lang="fi-FI" dirty="0" smtClean="0"/>
              <a:t>Liikkumisen tarve tunnilla voi olla välttämätöntä oppimisen kannalta. Älä kiellä heti. </a:t>
            </a:r>
          </a:p>
          <a:p>
            <a:r>
              <a:rPr lang="fi-FI" dirty="0" smtClean="0"/>
              <a:t>Vältä kilpailutilanteita. </a:t>
            </a:r>
          </a:p>
          <a:p>
            <a:r>
              <a:rPr lang="fi-FI" dirty="0" smtClean="0"/>
              <a:t>Kuinka voisit hyödyntää värejä, muotoja, liikkumista, musiikkia, rytmiä, kuvia ja hulluja muistisääntöjä uuden asian opetuksessa? </a:t>
            </a:r>
          </a:p>
          <a:p>
            <a:r>
              <a:rPr lang="fi-FI" dirty="0" smtClean="0"/>
              <a:t>Muista myös kannustaa ja kehua </a:t>
            </a:r>
          </a:p>
          <a:p>
            <a:endParaRPr lang="en-US" dirty="0" smtClean="0"/>
          </a:p>
          <a:p>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(4)</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Käytä monipuolisia materiaaleja ja menetelmiä opetuksessa; puhe, kuvat, äänet, yhdessä tekeminen jne. </a:t>
            </a:r>
          </a:p>
          <a:p>
            <a:r>
              <a:rPr lang="fi-FI" dirty="0" smtClean="0"/>
              <a:t>Mieti monta tapaa selittää sama asia </a:t>
            </a:r>
          </a:p>
          <a:p>
            <a:r>
              <a:rPr lang="fi-FI" dirty="0" smtClean="0"/>
              <a:t>Valmistaudu näyttämään selittämäsi asia ja kannusta kokeilemaan sitä konkreettisesti</a:t>
            </a:r>
          </a:p>
          <a:p>
            <a:r>
              <a:rPr lang="fi-FI" dirty="0" smtClean="0"/>
              <a:t>Älä tee montaa asiaa yhtä aikaa (esim. kirjoita taululle ja puhu)</a:t>
            </a:r>
          </a:p>
          <a:p>
            <a:r>
              <a:rPr lang="fi-FI" dirty="0" smtClean="0"/>
              <a:t>Opeta oppijoille erilaisia opiskelutekniikoita</a:t>
            </a:r>
          </a:p>
          <a:p>
            <a:r>
              <a:rPr lang="fi-FI" dirty="0" smtClean="0"/>
              <a:t>Keskustele oppijan kanssa ja mieti yhdessä hänelle ominaista tapaa oppia uutta</a:t>
            </a:r>
          </a:p>
          <a:p>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en-US" dirty="0" smtClean="0">
                <a:hlinkClick r:id="rId2"/>
              </a:rPr>
              <a:t>http://opetuki2.tkk.fi/p/erilaisetoppijat/index2.html</a:t>
            </a:r>
            <a:endParaRPr lang="en-US" dirty="0" smtClean="0"/>
          </a:p>
          <a:p>
            <a:r>
              <a:rPr lang="en-US" dirty="0" smtClean="0">
                <a:hlinkClick r:id="rId3"/>
              </a:rPr>
              <a:t>http://www.amiedu.net/jokeri/linkit/erilainenoppija.htm</a:t>
            </a:r>
            <a:endParaRPr lang="en-US" dirty="0" smtClean="0"/>
          </a:p>
          <a:p>
            <a:r>
              <a:rPr lang="fi-FI" dirty="0" smtClean="0"/>
              <a:t>Erilainen oppija – yhteiseen kouluun</a:t>
            </a:r>
          </a:p>
          <a:p>
            <a:r>
              <a:rPr lang="fi-FI" dirty="0" smtClean="0"/>
              <a:t>Temperamentti ja koulumenestys</a:t>
            </a:r>
          </a:p>
          <a:p>
            <a:r>
              <a:rPr lang="fi-FI" dirty="0" smtClean="0"/>
              <a:t>Erilaisen oppijan käsikirja</a:t>
            </a:r>
          </a:p>
          <a:p>
            <a:r>
              <a:rPr lang="fi-FI" dirty="0" smtClean="0"/>
              <a:t>Erilainen oppija 2</a:t>
            </a: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Miten erilainen oppija huomioidaan verkko-opetuksen suunnittelussa ja toteutuksessa?</a:t>
            </a:r>
            <a:endParaRPr lang="en-US" dirty="0"/>
          </a:p>
        </p:txBody>
      </p:sp>
      <p:sp>
        <p:nvSpPr>
          <p:cNvPr id="3" name="Title 2"/>
          <p:cNvSpPr>
            <a:spLocks noGrp="1"/>
          </p:cNvSpPr>
          <p:nvPr>
            <p:ph type="ctrTitle"/>
          </p:nvPr>
        </p:nvSpPr>
        <p:spPr/>
        <p:txBody>
          <a:bodyPr/>
          <a:lstStyle/>
          <a:p>
            <a:r>
              <a:rPr lang="fi-FI" dirty="0" smtClean="0"/>
              <a:t>Erilainen oppija verkko-opetuksen suunnittelussa</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67544" y="2489314"/>
          <a:ext cx="8424936" cy="2595880"/>
        </p:xfrm>
        <a:graphic>
          <a:graphicData uri="http://schemas.openxmlformats.org/drawingml/2006/table">
            <a:tbl>
              <a:tblPr firstRow="1" bandRow="1">
                <a:tableStyleId>{5C22544A-7EE6-4342-B048-85BDC9FD1C3A}</a:tableStyleId>
              </a:tblPr>
              <a:tblGrid>
                <a:gridCol w="2106234"/>
                <a:gridCol w="2106234"/>
                <a:gridCol w="2106234"/>
                <a:gridCol w="2106234"/>
              </a:tblGrid>
              <a:tr h="370840">
                <a:tc>
                  <a:txBody>
                    <a:bodyPr/>
                    <a:lstStyle/>
                    <a:p>
                      <a:r>
                        <a:rPr lang="fi-FI" dirty="0" smtClean="0"/>
                        <a:t>Taustatekijät</a:t>
                      </a:r>
                      <a:endParaRPr lang="en-US" dirty="0"/>
                    </a:p>
                  </a:txBody>
                  <a:tcPr/>
                </a:tc>
                <a:tc>
                  <a:txBody>
                    <a:bodyPr/>
                    <a:lstStyle/>
                    <a:p>
                      <a:r>
                        <a:rPr lang="fi-FI" dirty="0" smtClean="0"/>
                        <a:t>Sisältö</a:t>
                      </a:r>
                      <a:endParaRPr lang="en-US" dirty="0"/>
                    </a:p>
                  </a:txBody>
                  <a:tcPr/>
                </a:tc>
                <a:tc>
                  <a:txBody>
                    <a:bodyPr/>
                    <a:lstStyle/>
                    <a:p>
                      <a:r>
                        <a:rPr lang="fi-FI" dirty="0" smtClean="0"/>
                        <a:t>Pedagogiikka</a:t>
                      </a:r>
                      <a:endParaRPr lang="en-US" dirty="0"/>
                    </a:p>
                  </a:txBody>
                  <a:tcPr/>
                </a:tc>
                <a:tc>
                  <a:txBody>
                    <a:bodyPr/>
                    <a:lstStyle/>
                    <a:p>
                      <a:r>
                        <a:rPr lang="fi-FI" dirty="0" smtClean="0"/>
                        <a:t>Tekniikka</a:t>
                      </a:r>
                      <a:endParaRPr lang="en-US" dirty="0"/>
                    </a:p>
                  </a:txBody>
                  <a:tcPr/>
                </a:tc>
              </a:tr>
              <a:tr h="370840">
                <a:tc rowSpan="6">
                  <a:txBody>
                    <a:bodyPr/>
                    <a:lstStyle/>
                    <a:p>
                      <a:r>
                        <a:rPr lang="fi-FI" dirty="0" smtClean="0"/>
                        <a:t>ryhmä</a:t>
                      </a:r>
                    </a:p>
                    <a:p>
                      <a:r>
                        <a:rPr lang="fi-FI" dirty="0" smtClean="0"/>
                        <a:t>esitiedot</a:t>
                      </a:r>
                    </a:p>
                    <a:p>
                      <a:r>
                        <a:rPr lang="fi-FI" dirty="0" smtClean="0"/>
                        <a:t>laitteet</a:t>
                      </a:r>
                    </a:p>
                    <a:p>
                      <a:r>
                        <a:rPr lang="fi-FI" dirty="0" smtClean="0"/>
                        <a:t>ohjelmistot</a:t>
                      </a:r>
                    </a:p>
                    <a:p>
                      <a:r>
                        <a:rPr lang="fi-FI" dirty="0" smtClean="0"/>
                        <a:t>valmiit</a:t>
                      </a:r>
                      <a:r>
                        <a:rPr lang="fi-FI" baseline="0" dirty="0" smtClean="0"/>
                        <a:t> materiaalit</a:t>
                      </a:r>
                    </a:p>
                    <a:p>
                      <a:r>
                        <a:rPr lang="fi-FI" baseline="0" dirty="0" smtClean="0"/>
                        <a:t>oppimisympäristö</a:t>
                      </a:r>
                    </a:p>
                    <a:p>
                      <a:r>
                        <a:rPr lang="fi-FI" baseline="0" dirty="0" smtClean="0"/>
                        <a:t>...</a:t>
                      </a:r>
                      <a:endParaRPr lang="en-US" dirty="0"/>
                    </a:p>
                  </a:txBody>
                  <a:tcPr/>
                </a:tc>
                <a:tc>
                  <a:txBody>
                    <a:bodyPr/>
                    <a:lstStyle/>
                    <a:p>
                      <a:r>
                        <a:rPr lang="fi-FI" dirty="0" smtClean="0"/>
                        <a:t>1) ...</a:t>
                      </a:r>
                      <a:endParaRPr lang="en-US" dirty="0"/>
                    </a:p>
                  </a:txBody>
                  <a:tcPr/>
                </a:tc>
                <a:tc>
                  <a:txBody>
                    <a:bodyPr/>
                    <a:lstStyle/>
                    <a:p>
                      <a:r>
                        <a:rPr lang="fi-FI" dirty="0" smtClean="0"/>
                        <a:t>x</a:t>
                      </a:r>
                      <a:endParaRPr lang="en-US" dirty="0"/>
                    </a:p>
                  </a:txBody>
                  <a:tcPr/>
                </a:tc>
                <a:tc>
                  <a:txBody>
                    <a:bodyPr/>
                    <a:lstStyle/>
                    <a:p>
                      <a:r>
                        <a:rPr lang="fi-FI" dirty="0" smtClean="0"/>
                        <a:t>a</a:t>
                      </a:r>
                      <a:endParaRPr lang="en-US" dirty="0"/>
                    </a:p>
                  </a:txBody>
                  <a:tcPr/>
                </a:tc>
              </a:tr>
              <a:tr h="370840">
                <a:tc vMerge="1">
                  <a:txBody>
                    <a:bodyPr/>
                    <a:lstStyle/>
                    <a:p>
                      <a:endParaRPr lang="en-US" dirty="0"/>
                    </a:p>
                  </a:txBody>
                  <a:tcPr/>
                </a:tc>
                <a:tc>
                  <a:txBody>
                    <a:bodyPr/>
                    <a:lstStyle/>
                    <a:p>
                      <a:r>
                        <a:rPr lang="fi-FI" dirty="0" smtClean="0"/>
                        <a:t>2) ...</a:t>
                      </a:r>
                      <a:endParaRPr lang="en-US" dirty="0"/>
                    </a:p>
                  </a:txBody>
                  <a:tcPr/>
                </a:tc>
                <a:tc>
                  <a:txBody>
                    <a:bodyPr/>
                    <a:lstStyle/>
                    <a:p>
                      <a:r>
                        <a:rPr lang="fi-FI" dirty="0" smtClean="0"/>
                        <a:t>y</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3) ...</a:t>
                      </a:r>
                      <a:endParaRPr lang="en-US" dirty="0"/>
                    </a:p>
                  </a:txBody>
                  <a:tcPr/>
                </a:tc>
                <a:tc>
                  <a:txBody>
                    <a:bodyPr/>
                    <a:lstStyle/>
                    <a:p>
                      <a:r>
                        <a:rPr lang="fi-FI" dirty="0" smtClean="0"/>
                        <a:t>z</a:t>
                      </a:r>
                      <a:endParaRPr lang="en-US" dirty="0"/>
                    </a:p>
                  </a:txBody>
                  <a:tcPr/>
                </a:tc>
                <a:tc>
                  <a:txBody>
                    <a:bodyPr/>
                    <a:lstStyle/>
                    <a:p>
                      <a:r>
                        <a:rPr lang="fi-FI" dirty="0" smtClean="0"/>
                        <a:t>c</a:t>
                      </a:r>
                      <a:endParaRPr lang="en-US" dirty="0"/>
                    </a:p>
                  </a:txBody>
                  <a:tcPr/>
                </a:tc>
              </a:tr>
              <a:tr h="370840">
                <a:tc vMerge="1">
                  <a:txBody>
                    <a:bodyPr/>
                    <a:lstStyle/>
                    <a:p>
                      <a:endParaRPr lang="en-US" dirty="0"/>
                    </a:p>
                  </a:txBody>
                  <a:tcPr/>
                </a:tc>
                <a:tc>
                  <a:txBody>
                    <a:bodyPr/>
                    <a:lstStyle/>
                    <a:p>
                      <a:r>
                        <a:rPr lang="fi-FI" dirty="0" smtClean="0"/>
                        <a:t>4) ...</a:t>
                      </a:r>
                      <a:endParaRPr lang="en-US" dirty="0"/>
                    </a:p>
                  </a:txBody>
                  <a:tcPr/>
                </a:tc>
                <a:tc>
                  <a:txBody>
                    <a:bodyPr/>
                    <a:lstStyle/>
                    <a:p>
                      <a:r>
                        <a:rPr lang="fi-FI" dirty="0" smtClean="0"/>
                        <a:t>y</a:t>
                      </a:r>
                      <a:endParaRPr lang="en-US" dirty="0"/>
                    </a:p>
                  </a:txBody>
                  <a:tcPr/>
                </a:tc>
                <a:tc>
                  <a:txBody>
                    <a:bodyPr/>
                    <a:lstStyle/>
                    <a:p>
                      <a:r>
                        <a:rPr lang="fi-FI" dirty="0" smtClean="0"/>
                        <a:t>d</a:t>
                      </a:r>
                      <a:endParaRPr lang="en-US" dirty="0"/>
                    </a:p>
                  </a:txBody>
                  <a:tcPr/>
                </a:tc>
              </a:tr>
              <a:tr h="370840">
                <a:tc vMerge="1">
                  <a:txBody>
                    <a:bodyPr/>
                    <a:lstStyle/>
                    <a:p>
                      <a:endParaRPr lang="en-US" dirty="0"/>
                    </a:p>
                  </a:txBody>
                  <a:tcPr/>
                </a:tc>
                <a:tc>
                  <a:txBody>
                    <a:bodyPr/>
                    <a:lstStyle/>
                    <a:p>
                      <a:r>
                        <a:rPr lang="fi-FI" dirty="0" smtClean="0"/>
                        <a:t>5) ...</a:t>
                      </a:r>
                      <a:endParaRPr lang="en-US" dirty="0"/>
                    </a:p>
                  </a:txBody>
                  <a:tcPr/>
                </a:tc>
                <a:tc>
                  <a:txBody>
                    <a:bodyPr/>
                    <a:lstStyle/>
                    <a:p>
                      <a:r>
                        <a:rPr lang="fi-FI" dirty="0" smtClean="0"/>
                        <a:t>x</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r>
            </a:tbl>
          </a:graphicData>
        </a:graphic>
      </p:graphicFrame>
      <p:sp>
        <p:nvSpPr>
          <p:cNvPr id="4" name="TextBox 3"/>
          <p:cNvSpPr txBox="1"/>
          <p:nvPr/>
        </p:nvSpPr>
        <p:spPr>
          <a:xfrm>
            <a:off x="2716751" y="1352962"/>
            <a:ext cx="1842171"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Mitä</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5" name="TextBox 4"/>
          <p:cNvSpPr txBox="1"/>
          <p:nvPr/>
        </p:nvSpPr>
        <p:spPr>
          <a:xfrm>
            <a:off x="5603356" y="1352962"/>
            <a:ext cx="1973617"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Miten</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6" name="TextBox 5"/>
          <p:cNvSpPr txBox="1"/>
          <p:nvPr/>
        </p:nvSpPr>
        <p:spPr>
          <a:xfrm>
            <a:off x="364155" y="1136938"/>
            <a:ext cx="2372764" cy="1261884"/>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Mitkä</a:t>
            </a:r>
            <a:r>
              <a:rPr lang="en-US" dirty="0" smtClean="0">
                <a:solidFill>
                  <a:srgbClr val="FF0000"/>
                </a:solidFill>
                <a:latin typeface="+mj-lt"/>
                <a:sym typeface="Wingdings"/>
              </a:rPr>
              <a:t> </a:t>
            </a:r>
            <a:r>
              <a:rPr lang="en-US" dirty="0" err="1" smtClean="0">
                <a:solidFill>
                  <a:srgbClr val="FF0000"/>
                </a:solidFill>
                <a:latin typeface="+mj-lt"/>
                <a:sym typeface="Wingdings"/>
              </a:rPr>
              <a:t>asiat</a:t>
            </a:r>
            <a:r>
              <a:rPr lang="en-US" dirty="0" smtClean="0">
                <a:solidFill>
                  <a:srgbClr val="FF0000"/>
                </a:solidFill>
                <a:latin typeface="+mj-lt"/>
                <a:sym typeface="Wingdings"/>
              </a:rPr>
              <a:t> </a:t>
            </a:r>
          </a:p>
          <a:p>
            <a:pPr algn="ctr"/>
            <a:r>
              <a:rPr lang="en-US" dirty="0" err="1" smtClean="0">
                <a:solidFill>
                  <a:srgbClr val="FF0000"/>
                </a:solidFill>
                <a:latin typeface="+mj-lt"/>
                <a:sym typeface="Wingdings"/>
              </a:rPr>
              <a:t>vaikuttavat</a:t>
            </a:r>
            <a:r>
              <a:rPr lang="en-US" dirty="0" smtClean="0">
                <a:solidFill>
                  <a:srgbClr val="FF0000"/>
                </a:solidFill>
                <a:latin typeface="+mj-lt"/>
                <a:sym typeface="Wingdings"/>
              </a:rPr>
              <a:t> </a:t>
            </a:r>
            <a:r>
              <a:rPr lang="en-US" dirty="0" err="1" smtClean="0">
                <a:solidFill>
                  <a:srgbClr val="FF0000"/>
                </a:solidFill>
                <a:latin typeface="+mj-lt"/>
                <a:sym typeface="Wingdings"/>
              </a:rPr>
              <a:t>taustalla</a:t>
            </a:r>
            <a:r>
              <a:rPr lang="en-US" dirty="0" smtClean="0">
                <a:solidFill>
                  <a:srgbClr val="FF0000"/>
                </a:solidFill>
                <a:latin typeface="+mj-lt"/>
                <a:sym typeface="Wingdings"/>
              </a:rPr>
              <a:t>?</a:t>
            </a:r>
            <a:endParaRPr lang="en-US" dirty="0">
              <a:solidFill>
                <a:srgbClr val="FF0000"/>
              </a:solidFill>
              <a:latin typeface="+mj-lt"/>
            </a:endParaRPr>
          </a:p>
        </p:txBody>
      </p:sp>
      <p:sp>
        <p:nvSpPr>
          <p:cNvPr id="7" name="TextBox 6"/>
          <p:cNvSpPr txBox="1"/>
          <p:nvPr/>
        </p:nvSpPr>
        <p:spPr>
          <a:xfrm>
            <a:off x="971600" y="4953362"/>
            <a:ext cx="6345007" cy="707886"/>
          </a:xfrm>
          <a:prstGeom prst="rect">
            <a:avLst/>
          </a:prstGeom>
          <a:noFill/>
        </p:spPr>
        <p:txBody>
          <a:bodyPr wrap="none" rtlCol="0">
            <a:spAutoFit/>
          </a:bodyPr>
          <a:lstStyle/>
          <a:p>
            <a:pPr algn="ctr"/>
            <a:r>
              <a:rPr lang="en-US" sz="4000" dirty="0" smtClean="0">
                <a:solidFill>
                  <a:srgbClr val="FF0000"/>
                </a:solidFill>
                <a:sym typeface="Wingdings"/>
              </a:rPr>
              <a:t> </a:t>
            </a:r>
            <a:r>
              <a:rPr lang="fi-FI" sz="2000" dirty="0" smtClean="0">
                <a:solidFill>
                  <a:srgbClr val="FF0000"/>
                </a:solidFill>
                <a:latin typeface="+mj-lt"/>
                <a:sym typeface="Wingdings"/>
              </a:rPr>
              <a:t>Matriisia täytetään sitä mukaa kun ideoita syntyy</a:t>
            </a:r>
            <a:endParaRPr lang="en-US" sz="2000" dirty="0">
              <a:solidFill>
                <a:srgbClr val="FF0000"/>
              </a:solidFill>
              <a:latin typeface="+mj-lt"/>
            </a:endParaRPr>
          </a:p>
        </p:txBody>
      </p:sp>
      <p:sp>
        <p:nvSpPr>
          <p:cNvPr id="8" name="Title 7"/>
          <p:cNvSpPr>
            <a:spLocks noGrp="1"/>
          </p:cNvSpPr>
          <p:nvPr>
            <p:ph type="title"/>
          </p:nvPr>
        </p:nvSpPr>
        <p:spPr/>
        <p:txBody>
          <a:bodyPr/>
          <a:lstStyle/>
          <a:p>
            <a:r>
              <a:rPr lang="fi-FI" dirty="0" smtClean="0"/>
              <a:t>Miten edetään?</a:t>
            </a:r>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Pedagoginen 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Tekninen 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Toteutus ja testaus</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Jatkokehitys</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Mistä liikkeelle?</a:t>
            </a:r>
            <a:endParaRPr lang="en-US" dirty="0"/>
          </a:p>
        </p:txBody>
      </p:sp>
      <p:sp>
        <p:nvSpPr>
          <p:cNvPr id="3" name="Content Placeholder 2"/>
          <p:cNvSpPr>
            <a:spLocks noGrp="1"/>
          </p:cNvSpPr>
          <p:nvPr>
            <p:ph sz="quarter" idx="1"/>
          </p:nvPr>
        </p:nvSpPr>
        <p:spPr/>
        <p:txBody>
          <a:bodyPr/>
          <a:lstStyle/>
          <a:p>
            <a:r>
              <a:rPr lang="fi-FI" dirty="0" smtClean="0"/>
              <a:t>Yleensä opetuksen suunnittelu lähtee liikkeelle tutustumisella oppilaitoksen opetussuunnitelmaan:</a:t>
            </a:r>
          </a:p>
          <a:p>
            <a:pPr lvl="1"/>
            <a:r>
              <a:rPr lang="fi-FI" dirty="0" smtClean="0"/>
              <a:t>mitä pitäisi opettaa</a:t>
            </a:r>
          </a:p>
          <a:p>
            <a:pPr lvl="1"/>
            <a:r>
              <a:rPr lang="fi-FI" dirty="0" smtClean="0"/>
              <a:t>kenelle ja</a:t>
            </a:r>
          </a:p>
          <a:p>
            <a:pPr lvl="1"/>
            <a:r>
              <a:rPr lang="fi-FI" dirty="0" smtClean="0"/>
              <a:t>millaisin menetelmin</a:t>
            </a:r>
          </a:p>
          <a:p>
            <a:r>
              <a:rPr lang="fi-FI" dirty="0" smtClean="0"/>
              <a:t>Uuden opintojakson ollessa kyseessä selvitetään myös rajapinnat jo olemassa oleviin opintojaksoihin</a:t>
            </a:r>
          </a:p>
          <a:p>
            <a:pPr lvl="1"/>
            <a:r>
              <a:rPr lang="fi-FI" dirty="0" smtClean="0"/>
              <a:t>mitä opiskelijat osaa jo, mitä pitäisi osata tämän jälkeen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Yleistä opetuksen suunnittelusta</a:t>
            </a:r>
            <a:endParaRPr lang="en-US" dirty="0"/>
          </a:p>
        </p:txBody>
      </p:sp>
      <p:sp>
        <p:nvSpPr>
          <p:cNvPr id="3" name="Content Placeholder 2"/>
          <p:cNvSpPr>
            <a:spLocks noGrp="1"/>
          </p:cNvSpPr>
          <p:nvPr>
            <p:ph sz="quarter" idx="1"/>
          </p:nvPr>
        </p:nvSpPr>
        <p:spPr/>
        <p:txBody>
          <a:bodyPr/>
          <a:lstStyle/>
          <a:p>
            <a:r>
              <a:rPr lang="fi-FI" dirty="0" smtClean="0"/>
              <a:t>Opetuksen suunnittelu on prosessi, jossa luodaan oppimista tukevia oppimisympäristöjä</a:t>
            </a:r>
          </a:p>
          <a:p>
            <a:pPr lvl="1"/>
            <a:r>
              <a:rPr lang="fi-FI" dirty="0" smtClean="0"/>
              <a:t>Tavoitteena on tukea parhaalla mahdollisella tavalla oppijan oppimista halutussa aiheessa</a:t>
            </a:r>
          </a:p>
          <a:p>
            <a:pPr lvl="1"/>
            <a:r>
              <a:rPr lang="fi-FI" dirty="0" smtClean="0"/>
              <a:t>Opetuksen suunnittelun tehtävänä on ratkaista se, </a:t>
            </a:r>
            <a:r>
              <a:rPr lang="fi-FI" b="1" dirty="0" smtClean="0"/>
              <a:t>miten opetukselliset tavoitteet voidaan parhaiten saavuttaa tietynlaisilla tehtävillä ja toiminnoilla</a:t>
            </a:r>
          </a:p>
          <a:p>
            <a:pPr lvl="1"/>
            <a:r>
              <a:rPr lang="fi-FI" dirty="0" smtClean="0"/>
              <a:t>Huolellinen opetuksen suunnittelu on perusedellytys tehokkaalle oppimiselle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i-FI" dirty="0" smtClean="0"/>
              <a:t>Miksi opetuksen suunnittelu on niin tärkeää?</a:t>
            </a:r>
            <a:endParaRPr lang="en-US" dirty="0"/>
          </a:p>
        </p:txBody>
      </p:sp>
      <p:sp>
        <p:nvSpPr>
          <p:cNvPr id="3" name="Content Placeholder 2"/>
          <p:cNvSpPr>
            <a:spLocks noGrp="1"/>
          </p:cNvSpPr>
          <p:nvPr>
            <p:ph sz="quarter" idx="1"/>
          </p:nvPr>
        </p:nvSpPr>
        <p:spPr/>
        <p:txBody>
          <a:bodyPr>
            <a:normAutofit fontScale="85000" lnSpcReduction="10000"/>
          </a:bodyPr>
          <a:lstStyle/>
          <a:p>
            <a:r>
              <a:rPr lang="fi-FI" dirty="0" smtClean="0"/>
              <a:t>Perinteisesti opetuksessa nojaudutaan siihen lähtökohtaan, että oppimista voidaan edistää työskentelemällä suunnitellussa ympäristössä. Toisin sanoen, suunnittelulla oppimisesta saadaan mahdollisimman tehokasta.</a:t>
            </a:r>
          </a:p>
          <a:p>
            <a:r>
              <a:rPr lang="fi-FI" dirty="0" smtClean="0"/>
              <a:t>Siirryttäessä perinteisestä luokkaopetuksesta verkkoon oppiminen itsessään ei muutu, mutta</a:t>
            </a:r>
          </a:p>
          <a:p>
            <a:pPr lvl="1"/>
            <a:r>
              <a:rPr lang="fi-FI" dirty="0" smtClean="0"/>
              <a:t>teknologia tuo mukanaan suuren joukon uusia työkaluja ja menetelmiä</a:t>
            </a:r>
          </a:p>
          <a:p>
            <a:pPr lvl="1"/>
            <a:r>
              <a:rPr lang="fi-FI" dirty="0" smtClean="0"/>
              <a:t>opiskelijoiden tiedolliset ja taidolliset erot korostuvat: opiskelumotivaatio, perehtyneisyys, kielelliset taidot, kulttuuritausta, aiemmat tiedot ja taidot, oppimistyyli sekä oppimistavoitteet</a:t>
            </a:r>
          </a:p>
          <a:p>
            <a:pPr lvl="1"/>
            <a:r>
              <a:rPr lang="fi-FI" dirty="0" smtClean="0"/>
              <a:t>suurempia eroja opiskelukontekstissa: työssä oppiminen ja työhön liittyvä opiskelu, monimuoto-opiskelu, itsenäinen opiskelu, räätälöidyt opetusohjelmat, tutkintoon tähtäävä opiskelu, jne.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96144"/>
          </a:xfrm>
        </p:spPr>
        <p:txBody>
          <a:bodyPr>
            <a:noAutofit/>
          </a:bodyPr>
          <a:lstStyle/>
          <a:p>
            <a:r>
              <a:rPr lang="fi-FI" sz="2800" dirty="0" smtClean="0"/>
              <a:t>Verkon mukanaan tuomat mahdollisuudet ja vaatimukset</a:t>
            </a:r>
            <a:endParaRPr lang="en-US" sz="2800" dirty="0"/>
          </a:p>
        </p:txBody>
      </p:sp>
      <p:sp>
        <p:nvSpPr>
          <p:cNvPr id="4" name="Content Placeholder 3"/>
          <p:cNvSpPr>
            <a:spLocks noGrp="1"/>
          </p:cNvSpPr>
          <p:nvPr>
            <p:ph sz="half" idx="1"/>
          </p:nvPr>
        </p:nvSpPr>
        <p:spPr/>
        <p:txBody>
          <a:bodyPr>
            <a:normAutofit fontScale="92500" lnSpcReduction="20000"/>
          </a:bodyPr>
          <a:lstStyle/>
          <a:p>
            <a:r>
              <a:rPr lang="fi-FI" dirty="0" smtClean="0"/>
              <a:t>Mahdollisuudet:</a:t>
            </a:r>
          </a:p>
          <a:p>
            <a:pPr lvl="1"/>
            <a:r>
              <a:rPr lang="fi-FI" dirty="0" smtClean="0"/>
              <a:t>avoin vuorovaikutus lisääntyy</a:t>
            </a:r>
          </a:p>
          <a:p>
            <a:pPr lvl="1"/>
            <a:r>
              <a:rPr lang="fi-FI" dirty="0" smtClean="0"/>
              <a:t>palaute oppimisesta lisääntyy</a:t>
            </a:r>
          </a:p>
          <a:p>
            <a:pPr lvl="1"/>
            <a:r>
              <a:rPr lang="fi-FI" dirty="0" smtClean="0"/>
              <a:t>tukipalvelut lisääntyvät</a:t>
            </a:r>
          </a:p>
          <a:p>
            <a:pPr lvl="1"/>
            <a:r>
              <a:rPr lang="fi-FI" dirty="0" smtClean="0"/>
              <a:t>materiaalien saatavuus paranee </a:t>
            </a:r>
            <a:endParaRPr lang="en-US" dirty="0"/>
          </a:p>
        </p:txBody>
      </p:sp>
      <p:sp>
        <p:nvSpPr>
          <p:cNvPr id="5" name="Content Placeholder 4"/>
          <p:cNvSpPr>
            <a:spLocks noGrp="1"/>
          </p:cNvSpPr>
          <p:nvPr>
            <p:ph sz="half" idx="2"/>
          </p:nvPr>
        </p:nvSpPr>
        <p:spPr/>
        <p:txBody>
          <a:bodyPr>
            <a:normAutofit fontScale="92500" lnSpcReduction="20000"/>
          </a:bodyPr>
          <a:lstStyle/>
          <a:p>
            <a:r>
              <a:rPr lang="fi-FI" dirty="0" smtClean="0"/>
              <a:t>Vaatimukset:</a:t>
            </a:r>
          </a:p>
          <a:p>
            <a:pPr lvl="1"/>
            <a:r>
              <a:rPr lang="fi-FI" dirty="0" smtClean="0"/>
              <a:t>ymmärryksen kehittäminen</a:t>
            </a:r>
          </a:p>
          <a:p>
            <a:pPr lvl="1"/>
            <a:r>
              <a:rPr lang="fi-FI" dirty="0" smtClean="0"/>
              <a:t>itsenäiset opiskelutaidot</a:t>
            </a:r>
          </a:p>
          <a:p>
            <a:pPr lvl="1"/>
            <a:r>
              <a:rPr lang="fi-FI" dirty="0" smtClean="0"/>
              <a:t>tiedonhallintataidot</a:t>
            </a:r>
          </a:p>
          <a:p>
            <a:pPr lvl="1"/>
            <a:r>
              <a:rPr lang="fi-FI" dirty="0" smtClean="0"/>
              <a:t>neuvottelutaidot</a:t>
            </a:r>
          </a:p>
          <a:p>
            <a:pPr lvl="1"/>
            <a:r>
              <a:rPr lang="fi-FI" dirty="0" smtClean="0"/>
              <a:t>motivaation kohottaminen ja ylläpitäminen</a:t>
            </a:r>
          </a:p>
          <a:p>
            <a:pPr lvl="1"/>
            <a:r>
              <a:rPr lang="fi-FI" dirty="0" smtClean="0"/>
              <a:t>harjoittelutaidot ja –menetelmät</a:t>
            </a:r>
          </a:p>
          <a:p>
            <a:pPr lvl="1"/>
            <a:r>
              <a:rPr lang="fi-FI" dirty="0" smtClean="0"/>
              <a:t>ryhmätyötaidot</a:t>
            </a:r>
          </a:p>
          <a:p>
            <a:pPr lvl="1"/>
            <a:r>
              <a:rPr lang="fi-FI" dirty="0" smtClean="0"/>
              <a:t>keskustelu- ja ilmaisutaidot</a:t>
            </a:r>
          </a:p>
          <a:p>
            <a:pPr lvl="1"/>
            <a:r>
              <a:rPr lang="fi-FI" dirty="0" smtClean="0"/>
              <a:t>teorian ja käytännön yhdistäminen</a:t>
            </a:r>
            <a:endParaRPr lang="en-US" dirty="0"/>
          </a:p>
        </p:txBody>
      </p:sp>
      <p:sp>
        <p:nvSpPr>
          <p:cNvPr id="6" name="TextBox 5"/>
          <p:cNvSpPr txBox="1"/>
          <p:nvPr/>
        </p:nvSpPr>
        <p:spPr>
          <a:xfrm>
            <a:off x="251520" y="5157192"/>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2128"/>
          </a:xfrm>
        </p:spPr>
        <p:txBody>
          <a:bodyPr>
            <a:normAutofit/>
          </a:bodyPr>
          <a:lstStyle/>
          <a:p>
            <a:r>
              <a:rPr lang="fi-FI" dirty="0" smtClean="0"/>
              <a:t>Oppimiseen vaikuttavat tekijät</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Oppiminen on paljon helpompaa, jos eri asioiden välille voidaan luoda yhteyksiä, liityntäkohtia aiemmin opittuun</a:t>
            </a:r>
          </a:p>
          <a:p>
            <a:pPr lvl="1"/>
            <a:r>
              <a:rPr lang="fi-FI" dirty="0" smtClean="0"/>
              <a:t>Usein oppijat eivät kuitenkaan pysty itse luomaan näitä yhteyksiä (varsinkin aivan uutta asiaa opiskellessaan)</a:t>
            </a:r>
          </a:p>
          <a:p>
            <a:pPr lvl="1"/>
            <a:r>
              <a:rPr lang="fi-FI" dirty="0" smtClean="0"/>
              <a:t>Opetuksen suunnittelulla helpotetaan näiden asiayhteyksien luomista</a:t>
            </a:r>
          </a:p>
          <a:p>
            <a:r>
              <a:rPr lang="fi-FI" dirty="0" smtClean="0"/>
              <a:t>Oppimiseen vaikuttavat myös mm.</a:t>
            </a:r>
          </a:p>
          <a:p>
            <a:pPr lvl="1"/>
            <a:r>
              <a:rPr lang="fi-FI" dirty="0" smtClean="0"/>
              <a:t>opiskelijoiden aiemmat tiedot</a:t>
            </a:r>
          </a:p>
          <a:p>
            <a:pPr lvl="1"/>
            <a:r>
              <a:rPr lang="fi-FI" dirty="0" smtClean="0"/>
              <a:t>miten uudet asiat esitetään</a:t>
            </a:r>
          </a:p>
          <a:p>
            <a:pPr lvl="1"/>
            <a:r>
              <a:rPr lang="fi-FI" dirty="0" smtClean="0"/>
              <a:t>oppimiseen liittyvät keskustelut ja muu vuorovaikutus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Opetukselliset tavoitteet</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Opetuksen sisällöllisten tavoitteiden lisäksi tulisi saavuttaa myös opetuksen yleisemmät, oppijan omaa tiedon konstruointia vaativat tavoitteet:</a:t>
            </a:r>
          </a:p>
          <a:p>
            <a:pPr lvl="1"/>
            <a:r>
              <a:rPr lang="fi-FI" dirty="0" smtClean="0"/>
              <a:t>kriittisen ajattelun ja päätöksenteon kehittyminen</a:t>
            </a:r>
          </a:p>
          <a:p>
            <a:pPr lvl="1"/>
            <a:r>
              <a:rPr lang="fi-FI" dirty="0" smtClean="0"/>
              <a:t>ongelmanratkaisukyvyn ja suunnitelmanteon kehittyminen</a:t>
            </a:r>
          </a:p>
          <a:p>
            <a:pPr lvl="1"/>
            <a:r>
              <a:rPr lang="fi-FI" dirty="0" smtClean="0"/>
              <a:t>prosessien suorittamisen ja tekniikoiden demonstroinnin kehittyminen</a:t>
            </a:r>
          </a:p>
          <a:p>
            <a:pPr lvl="1"/>
            <a:r>
              <a:rPr lang="fi-FI" dirty="0" smtClean="0"/>
              <a:t>itsenäisen johtamisen ja suunnittelun kehittyminen</a:t>
            </a:r>
          </a:p>
          <a:p>
            <a:pPr lvl="1"/>
            <a:r>
              <a:rPr lang="fi-FI" dirty="0" smtClean="0"/>
              <a:t>tiedonhaun ja -käsittelyn kehittyminen</a:t>
            </a:r>
          </a:p>
          <a:p>
            <a:pPr lvl="1"/>
            <a:r>
              <a:rPr lang="fi-FI" dirty="0" smtClean="0"/>
              <a:t>tiedon esittämisen ja ymmärtämisen kehittyminen</a:t>
            </a:r>
          </a:p>
          <a:p>
            <a:pPr lvl="1"/>
            <a:r>
              <a:rPr lang="fi-FI" dirty="0" smtClean="0"/>
              <a:t>suunnittelu-, ideointi- ja esiintymistaitojen kehittyminen</a:t>
            </a:r>
          </a:p>
          <a:p>
            <a:pPr lvl="1"/>
            <a:r>
              <a:rPr lang="fi-FI" dirty="0" smtClean="0"/>
              <a:t>vuorovaikutustaitojen kehittyminen</a:t>
            </a:r>
            <a:endParaRPr lang="en-US" dirty="0"/>
          </a:p>
        </p:txBody>
      </p:sp>
      <p:sp>
        <p:nvSpPr>
          <p:cNvPr id="4" name="TextBox 3"/>
          <p:cNvSpPr txBox="1"/>
          <p:nvPr/>
        </p:nvSpPr>
        <p:spPr>
          <a:xfrm>
            <a:off x="6516216" y="5229200"/>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fi-FI" dirty="0" smtClean="0"/>
              <a:t>Luento 1</a:t>
            </a:r>
          </a:p>
          <a:p>
            <a:r>
              <a:rPr lang="fi-FI" dirty="0" smtClean="0"/>
              <a:t>12.9.2011</a:t>
            </a:r>
            <a:endParaRPr lang="en-US" dirty="0"/>
          </a:p>
        </p:txBody>
      </p:sp>
      <p:sp>
        <p:nvSpPr>
          <p:cNvPr id="4" name="Title 3"/>
          <p:cNvSpPr>
            <a:spLocks noGrp="1"/>
          </p:cNvSpPr>
          <p:nvPr>
            <p:ph type="ctrTitle"/>
          </p:nvPr>
        </p:nvSpPr>
        <p:spPr/>
        <p:txBody>
          <a:bodyPr/>
          <a:lstStyle/>
          <a:p>
            <a:r>
              <a:rPr lang="fi-FI" dirty="0" smtClean="0"/>
              <a:t>Yleistä kurssista ja sen suorittamisesta</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Kuka/ketkä opetusta suunnittelee?</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Verkko-opetuksen suunnittelu ja toteutus vaativat monia taitoja mm.</a:t>
            </a:r>
          </a:p>
          <a:p>
            <a:pPr lvl="1"/>
            <a:r>
              <a:rPr lang="fi-FI" dirty="0" smtClean="0"/>
              <a:t>kokemus opettamisesta ja opetuksen suunnittelusta</a:t>
            </a:r>
          </a:p>
          <a:p>
            <a:pPr lvl="1"/>
            <a:r>
              <a:rPr lang="fi-FI" dirty="0" smtClean="0"/>
              <a:t>video- ja audiotaidot</a:t>
            </a:r>
          </a:p>
          <a:p>
            <a:pPr lvl="1"/>
            <a:r>
              <a:rPr lang="fi-FI" dirty="0" smtClean="0"/>
              <a:t>ohjelmointitaidot</a:t>
            </a:r>
          </a:p>
          <a:p>
            <a:pPr lvl="1"/>
            <a:r>
              <a:rPr lang="fi-FI" dirty="0" smtClean="0"/>
              <a:t>sisältöosaaminen</a:t>
            </a:r>
          </a:p>
          <a:p>
            <a:pPr lvl="1"/>
            <a:r>
              <a:rPr lang="fi-FI" dirty="0" smtClean="0"/>
              <a:t>ulkoasu- ja graafinen suunnittelu</a:t>
            </a:r>
          </a:p>
          <a:p>
            <a:pPr lvl="1"/>
            <a:r>
              <a:rPr lang="fi-FI" dirty="0" smtClean="0"/>
              <a:t>formatiivinen ja summatiivinen arviointi</a:t>
            </a:r>
          </a:p>
          <a:p>
            <a:pPr lvl="1"/>
            <a:r>
              <a:rPr lang="fi-FI" dirty="0" smtClean="0"/>
              <a:t>projektinhallinta </a:t>
            </a:r>
          </a:p>
          <a:p>
            <a:r>
              <a:rPr lang="fi-FI" dirty="0" smtClean="0"/>
              <a:t>Verkkokurssin suunnittelu ja toteuttaminen on ryhmätyötä, harva opettaja on monitaituri tai omaa riittävästi aikaa ja voimavaroja tehdä kaiken yksin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Suunnittelun tavoite?</a:t>
            </a:r>
            <a:endParaRPr lang="en-US" dirty="0"/>
          </a:p>
        </p:txBody>
      </p:sp>
      <p:sp>
        <p:nvSpPr>
          <p:cNvPr id="4" name="Content Placeholder 3"/>
          <p:cNvSpPr>
            <a:spLocks noGrp="1"/>
          </p:cNvSpPr>
          <p:nvPr>
            <p:ph sz="half" idx="1"/>
          </p:nvPr>
        </p:nvSpPr>
        <p:spPr/>
        <p:txBody>
          <a:bodyPr>
            <a:normAutofit fontScale="92500" lnSpcReduction="20000"/>
          </a:bodyPr>
          <a:lstStyle/>
          <a:p>
            <a:pPr marL="457200" indent="-457200">
              <a:buFont typeface="+mj-lt"/>
              <a:buAutoNum type="arabicParenR"/>
            </a:pPr>
            <a:r>
              <a:rPr lang="fi-FI" dirty="0" smtClean="0"/>
              <a:t>Luentomonisteet verkkoon - no jaa?!</a:t>
            </a:r>
          </a:p>
          <a:p>
            <a:pPr lvl="1"/>
            <a:r>
              <a:rPr lang="fi-FI" dirty="0" smtClean="0"/>
              <a:t>siirretään luentomateriaali tekstimuotoisena (eli sellaisenaan) verkkoon</a:t>
            </a:r>
          </a:p>
          <a:p>
            <a:pPr marL="457200" indent="-457200">
              <a:buFont typeface="+mj-lt"/>
              <a:buAutoNum type="arabicParenR"/>
            </a:pPr>
            <a:r>
              <a:rPr lang="fi-FI" dirty="0" smtClean="0"/>
              <a:t>Luentomonisteet tiivistetysti verkkoon - no jaa?!</a:t>
            </a:r>
          </a:p>
          <a:p>
            <a:pPr lvl="1"/>
            <a:r>
              <a:rPr lang="fi-FI" dirty="0" smtClean="0"/>
              <a:t>karsitaan ja tiivistetään tekstiä, muotoillaan verkkosivujen ulkoasua, lisätään kuvia, ääntä ja videokuvaa sekä kiinnitettään huomiota verkossa kirjoittamiseen</a:t>
            </a:r>
          </a:p>
          <a:p>
            <a:endParaRPr lang="fi-FI" dirty="0" smtClean="0"/>
          </a:p>
          <a:p>
            <a:pPr>
              <a:buNone/>
            </a:pPr>
            <a:endParaRPr lang="fi-FI" dirty="0" smtClean="0"/>
          </a:p>
        </p:txBody>
      </p:sp>
      <p:sp>
        <p:nvSpPr>
          <p:cNvPr id="5" name="Content Placeholder 4"/>
          <p:cNvSpPr>
            <a:spLocks noGrp="1"/>
          </p:cNvSpPr>
          <p:nvPr>
            <p:ph sz="half" idx="2"/>
          </p:nvPr>
        </p:nvSpPr>
        <p:spPr/>
        <p:txBody>
          <a:bodyPr>
            <a:normAutofit fontScale="92500" lnSpcReduction="20000"/>
          </a:bodyPr>
          <a:lstStyle/>
          <a:p>
            <a:pPr marL="457200" indent="-457200">
              <a:buFont typeface="+mj-lt"/>
              <a:buAutoNum type="arabicParenR" startAt="3"/>
            </a:pPr>
            <a:r>
              <a:rPr lang="fi-FI" dirty="0" smtClean="0"/>
              <a:t>Räätälöityjä sisältöjä verkkoon - JOO!</a:t>
            </a:r>
          </a:p>
          <a:p>
            <a:pPr lvl="1"/>
            <a:r>
              <a:rPr lang="fi-FI" dirty="0" smtClean="0"/>
              <a:t>tuotetaan erityisesti verkkokurssiksi tarkoitettua materiaalia, johon on liitetty mukaan myös pedagoginen suunnittelu</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a:t>
            </a:r>
            <a:endParaRPr lang="en-US" dirty="0"/>
          </a:p>
        </p:txBody>
      </p:sp>
      <p:sp>
        <p:nvSpPr>
          <p:cNvPr id="3" name="Text Placeholder 2"/>
          <p:cNvSpPr>
            <a:spLocks noGrp="1"/>
          </p:cNvSpPr>
          <p:nvPr>
            <p:ph type="body" idx="2"/>
          </p:nvPr>
        </p:nvSpPr>
        <p:spPr/>
        <p:txBody>
          <a:bodyPr/>
          <a:lstStyle/>
          <a:p>
            <a:r>
              <a:rPr lang="fi-FI" dirty="0" smtClean="0"/>
              <a:t>Verkko voi toimia opetuksessa eri rooleissa</a:t>
            </a:r>
          </a:p>
          <a:p>
            <a:r>
              <a:rPr lang="fi-FI" dirty="0" err="1" smtClean="0"/>
              <a:t>Hein</a:t>
            </a:r>
            <a:r>
              <a:rPr lang="fi-FI" dirty="0" smtClean="0"/>
              <a:t> ym. (2000)</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347864" y="620688"/>
            <a:ext cx="5321866" cy="493335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t>
            </a:r>
            <a:endParaRPr lang="en-US" dirty="0"/>
          </a:p>
        </p:txBody>
      </p:sp>
      <p:sp>
        <p:nvSpPr>
          <p:cNvPr id="3" name="Text Placeholder 2"/>
          <p:cNvSpPr>
            <a:spLocks noGrp="1"/>
          </p:cNvSpPr>
          <p:nvPr>
            <p:ph type="body" idx="2"/>
          </p:nvPr>
        </p:nvSpPr>
        <p:spPr/>
        <p:txBody>
          <a:bodyPr/>
          <a:lstStyle/>
          <a:p>
            <a:r>
              <a:rPr lang="fi-FI" dirty="0" smtClean="0"/>
              <a:t>Tuliko kenelläkään ensin mieleen ”miten opetan”?</a:t>
            </a:r>
          </a:p>
        </p:txBody>
      </p:sp>
      <p:pic>
        <p:nvPicPr>
          <p:cNvPr id="39938" name="Picture 2" descr="girls,helping,instructors,learning,leisure,men,people,pools,recreation,swimming"/>
          <p:cNvPicPr>
            <a:picLocks noChangeAspect="1" noChangeArrowheads="1"/>
          </p:cNvPicPr>
          <p:nvPr/>
        </p:nvPicPr>
        <p:blipFill>
          <a:blip r:embed="rId2" cstate="print"/>
          <a:srcRect t="15621"/>
          <a:stretch>
            <a:fillRect/>
          </a:stretch>
        </p:blipFill>
        <p:spPr bwMode="auto">
          <a:xfrm>
            <a:off x="2988543" y="620688"/>
            <a:ext cx="5903937" cy="498168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Pedagogiikka-lähtöisyys</a:t>
            </a:r>
            <a:endParaRPr lang="fi-FI"/>
          </a:p>
        </p:txBody>
      </p:sp>
      <p:sp>
        <p:nvSpPr>
          <p:cNvPr id="3" name="Text Placeholder 2"/>
          <p:cNvSpPr>
            <a:spLocks noGrp="1"/>
          </p:cNvSpPr>
          <p:nvPr>
            <p:ph type="body" idx="2"/>
          </p:nvPr>
        </p:nvSpPr>
        <p:spPr/>
        <p:txBody>
          <a:bodyPr/>
          <a:lstStyle/>
          <a:p>
            <a:r>
              <a:rPr lang="fi-FI" smtClean="0"/>
              <a:t>Voimakas ja kokonaisvaltainen pedagoginen lähtökohta, kuten ongelmalähtöinen tai tutkiva oppiminen ohjaa sisältöä niin paljon, että tällöin suunnittelu aloitetaan pedagogisella suunnittelulla ja sovitetaan sisältö tämän pohjalta</a:t>
            </a:r>
            <a:endParaRPr lang="fi-FI"/>
          </a:p>
        </p:txBody>
      </p:sp>
      <p:pic>
        <p:nvPicPr>
          <p:cNvPr id="5" name="Picture 4"/>
          <p:cNvPicPr>
            <a:picLocks noChangeAspect="1"/>
          </p:cNvPicPr>
          <p:nvPr/>
        </p:nvPicPr>
        <p:blipFill>
          <a:blip r:embed="rId3" cstate="print"/>
          <a:stretch>
            <a:fillRect/>
          </a:stretch>
        </p:blipFill>
        <p:spPr>
          <a:xfrm>
            <a:off x="5105400" y="3274851"/>
            <a:ext cx="3866116" cy="2287748"/>
          </a:xfrm>
          <a:prstGeom prst="rect">
            <a:avLst/>
          </a:prstGeom>
        </p:spPr>
      </p:pic>
      <p:pic>
        <p:nvPicPr>
          <p:cNvPr id="6" name="Picture 5"/>
          <p:cNvPicPr>
            <a:picLocks noChangeAspect="1"/>
          </p:cNvPicPr>
          <p:nvPr/>
        </p:nvPicPr>
        <p:blipFill>
          <a:blip r:embed="rId4" cstate="print"/>
          <a:srcRect l="2400" r="6000" b="25600"/>
          <a:stretch>
            <a:fillRect/>
          </a:stretch>
        </p:blipFill>
        <p:spPr>
          <a:xfrm>
            <a:off x="2971800" y="685800"/>
            <a:ext cx="4378086" cy="2667000"/>
          </a:xfrm>
          <a:prstGeom prst="rect">
            <a:avLst/>
          </a:prstGeom>
        </p:spPr>
      </p:pic>
      <p:sp>
        <p:nvSpPr>
          <p:cNvPr id="7" name="TextBox 6"/>
          <p:cNvSpPr txBox="1"/>
          <p:nvPr/>
        </p:nvSpPr>
        <p:spPr>
          <a:xfrm>
            <a:off x="2987824" y="5301208"/>
            <a:ext cx="2084225" cy="307777"/>
          </a:xfrm>
          <a:prstGeom prst="rect">
            <a:avLst/>
          </a:prstGeom>
          <a:noFill/>
        </p:spPr>
        <p:txBody>
          <a:bodyPr wrap="none" rtlCol="0">
            <a:spAutoFit/>
          </a:bodyPr>
          <a:lstStyle/>
          <a:p>
            <a:r>
              <a:rPr lang="fi-FI" sz="1400" dirty="0" smtClean="0"/>
              <a:t>Hakkarainen </a:t>
            </a:r>
            <a:r>
              <a:rPr lang="fi-FI" sz="1400" dirty="0" err="1" smtClean="0"/>
              <a:t>ym</a:t>
            </a:r>
            <a:r>
              <a:rPr lang="fi-FI" sz="1400" dirty="0" smtClean="0"/>
              <a:t> (2001)</a:t>
            </a:r>
            <a:endParaRPr lang="en-US" sz="1400" dirty="0"/>
          </a:p>
        </p:txBody>
      </p:sp>
      <p:sp>
        <p:nvSpPr>
          <p:cNvPr id="8" name="TextBox 7"/>
          <p:cNvSpPr txBox="1"/>
          <p:nvPr/>
        </p:nvSpPr>
        <p:spPr>
          <a:xfrm>
            <a:off x="6588224" y="836712"/>
            <a:ext cx="1659429" cy="307777"/>
          </a:xfrm>
          <a:prstGeom prst="rect">
            <a:avLst/>
          </a:prstGeom>
          <a:noFill/>
        </p:spPr>
        <p:txBody>
          <a:bodyPr wrap="none" rtlCol="0">
            <a:spAutoFit/>
          </a:bodyPr>
          <a:lstStyle/>
          <a:p>
            <a:r>
              <a:rPr lang="fi-FI" sz="1400" dirty="0" smtClean="0"/>
              <a:t>Portimojärvi 2002</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Lähteitä</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err="1" smtClean="0"/>
              <a:t>McNaught</a:t>
            </a:r>
            <a:r>
              <a:rPr lang="en-US" dirty="0" smtClean="0"/>
              <a:t>, C. (2002) What, Why, Who and How of Designing for Effective Online Learning. Proceedings of the 15th annual NACCQ, Hamilton New Zealand, July 2002</a:t>
            </a:r>
          </a:p>
          <a:p>
            <a:r>
              <a:rPr lang="fi-FI" dirty="0" err="1" smtClean="0"/>
              <a:t>Hein</a:t>
            </a:r>
            <a:r>
              <a:rPr lang="fi-FI" dirty="0" smtClean="0"/>
              <a:t>, I., Ihanainen, P. &amp; Nieminen, J. (2000) Tunne verkko. OTE - opetus &amp; teknologia, 1/2000, s. 5-8. </a:t>
            </a:r>
            <a:r>
              <a:rPr lang="fi-FI" dirty="0" err="1" smtClean="0"/>
              <a:t>Opetushallistus</a:t>
            </a:r>
            <a:r>
              <a:rPr lang="fi-FI" dirty="0" smtClean="0"/>
              <a:t>: Helsinki</a:t>
            </a:r>
          </a:p>
          <a:p>
            <a:r>
              <a:rPr lang="fi-FI" dirty="0" smtClean="0"/>
              <a:t>Portimojärvi, T. (2002) Verkko-opiskelun rajat ja mahdollisuudet. Teoksessa E. Poikela (toim.) Ongelmaperustainen pedagogiikka – Teoriaa ja käytäntöä. Tampere: Tampere </a:t>
            </a:r>
            <a:r>
              <a:rPr lang="fi-FI" dirty="0" err="1" smtClean="0"/>
              <a:t>University</a:t>
            </a:r>
            <a:r>
              <a:rPr lang="fi-FI" dirty="0" smtClean="0"/>
              <a:t> Press, 27-52</a:t>
            </a:r>
          </a:p>
          <a:p>
            <a:r>
              <a:rPr lang="fi-FI" dirty="0" smtClean="0"/>
              <a:t>Hakkarainen, K., Lonka, K. ja Lipponen, L. (2001) Tutkiva oppiminen – </a:t>
            </a:r>
            <a:r>
              <a:rPr lang="fi-FI" dirty="0" err="1" smtClean="0"/>
              <a:t>Älykkän</a:t>
            </a:r>
            <a:r>
              <a:rPr lang="fi-FI" dirty="0" smtClean="0"/>
              <a:t> toiminnan rajata ja niiden ylittäminen, WSOY: Porvoo</a:t>
            </a:r>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endParaRPr lang="fi-FI" dirty="0" smtClean="0"/>
          </a:p>
          <a:p>
            <a:r>
              <a:rPr lang="fi-FI" dirty="0" smtClean="0"/>
              <a:t>Prosessimalli verkko-opetuksen suunnittelun ja toteutuksen tueksi</a:t>
            </a:r>
          </a:p>
          <a:p>
            <a:endParaRPr lang="fi-FI" dirty="0" smtClean="0"/>
          </a:p>
        </p:txBody>
      </p:sp>
      <p:sp>
        <p:nvSpPr>
          <p:cNvPr id="3" name="Title 2"/>
          <p:cNvSpPr>
            <a:spLocks noGrp="1"/>
          </p:cNvSpPr>
          <p:nvPr>
            <p:ph type="ctrTitle"/>
          </p:nvPr>
        </p:nvSpPr>
        <p:spPr/>
        <p:txBody>
          <a:bodyPr/>
          <a:lstStyle/>
          <a:p>
            <a:r>
              <a:rPr lang="fi-FI" dirty="0" smtClean="0"/>
              <a:t>Verkko-opetuksen suunnitteluprosessi</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Suunnittelu-prosessi</a:t>
            </a:r>
            <a:endParaRPr lang="en-US" dirty="0"/>
          </a:p>
        </p:txBody>
      </p:sp>
      <p:sp>
        <p:nvSpPr>
          <p:cNvPr id="3" name="Text Placeholder 2"/>
          <p:cNvSpPr>
            <a:spLocks noGrp="1"/>
          </p:cNvSpPr>
          <p:nvPr>
            <p:ph type="body" idx="2"/>
          </p:nvPr>
        </p:nvSpPr>
        <p:spPr/>
        <p:txBody>
          <a:bodyPr/>
          <a:lstStyle/>
          <a:p>
            <a:r>
              <a:rPr lang="fi-FI" dirty="0" smtClean="0"/>
              <a:t>Toistava ja täydentävä suunnitteluprosessi</a:t>
            </a:r>
          </a:p>
          <a:p>
            <a:r>
              <a:rPr lang="fi-FI" dirty="0" smtClean="0"/>
              <a:t>Voit aloittaa pienemmällä osalla ja täydentää sitä ajan kanssa</a:t>
            </a:r>
          </a:p>
          <a:p>
            <a:r>
              <a:rPr lang="fi-FI" dirty="0" smtClean="0"/>
              <a:t>Voit toistaa sykliä niin monta kertaa kuin on tarpeen</a:t>
            </a:r>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981253" y="5301208"/>
            <a:ext cx="1983235" cy="523220"/>
          </a:xfrm>
          <a:prstGeom prst="rect">
            <a:avLst/>
          </a:prstGeom>
          <a:noFill/>
        </p:spPr>
        <p:txBody>
          <a:bodyPr wrap="square" rtlCol="0">
            <a:spAutoFit/>
          </a:bodyPr>
          <a:lstStyle/>
          <a:p>
            <a:r>
              <a:rPr lang="fi-FI" sz="1400" dirty="0" smtClean="0"/>
              <a:t>Hiltunen (2005, 2010)</a:t>
            </a:r>
            <a:endParaRPr lang="en-US" sz="1400" dirty="0" smtClean="0"/>
          </a:p>
          <a:p>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a:t>
            </a:r>
            <a:endParaRPr lang="en-US" dirty="0"/>
          </a:p>
        </p:txBody>
      </p:sp>
      <p:sp>
        <p:nvSpPr>
          <p:cNvPr id="3" name="Text Placeholder 2"/>
          <p:cNvSpPr>
            <a:spLocks noGrp="1"/>
          </p:cNvSpPr>
          <p:nvPr>
            <p:ph type="body" idx="2"/>
          </p:nvPr>
        </p:nvSpPr>
        <p:spPr/>
        <p:txBody>
          <a:bodyPr/>
          <a:lstStyle/>
          <a:p>
            <a:r>
              <a:rPr lang="fi-FI" dirty="0" smtClean="0"/>
              <a:t>Suunnitellun opintojakson toteutettavuuteen ja käyttökelpoisuuteen vaikuttavien taustatekijöiden kartoittaminen</a:t>
            </a:r>
            <a:endParaRPr lang="fi-FI" dirty="0"/>
          </a:p>
        </p:txBody>
      </p:sp>
      <p:sp>
        <p:nvSpPr>
          <p:cNvPr id="4" name="Content Placeholder 3"/>
          <p:cNvSpPr>
            <a:spLocks noGrp="1"/>
          </p:cNvSpPr>
          <p:nvPr>
            <p:ph sz="quarter" idx="1"/>
          </p:nvPr>
        </p:nvSpPr>
        <p:spPr/>
        <p:txBody>
          <a:bodyPr>
            <a:normAutofit fontScale="77500" lnSpcReduction="20000"/>
          </a:bodyPr>
          <a:lstStyle/>
          <a:p>
            <a:r>
              <a:rPr lang="fi-FI" dirty="0" smtClean="0"/>
              <a:t>Syyt verkkototeutukselle</a:t>
            </a:r>
          </a:p>
          <a:p>
            <a:r>
              <a:rPr lang="fi-FI" dirty="0" smtClean="0"/>
              <a:t>Verkkototeutuksen edut perinteiseen toteutukseen verrattuna</a:t>
            </a:r>
          </a:p>
          <a:p>
            <a:r>
              <a:rPr lang="fi-FI" dirty="0" smtClean="0"/>
              <a:t>Verkon käyttö ja rooli</a:t>
            </a:r>
          </a:p>
          <a:p>
            <a:r>
              <a:rPr lang="fi-FI" dirty="0" smtClean="0"/>
              <a:t>Opintojakson rakenne</a:t>
            </a:r>
          </a:p>
          <a:p>
            <a:r>
              <a:rPr lang="fi-FI" dirty="0" smtClean="0"/>
              <a:t>Tuleva kohderyhmä tai mahdolliset opiskelijat ja heidän tiedot ja taidot</a:t>
            </a:r>
          </a:p>
          <a:p>
            <a:pPr lvl="1"/>
            <a:r>
              <a:rPr lang="fi-FI" dirty="0" smtClean="0"/>
              <a:t>erilaisten oppijoiden huomioiminen</a:t>
            </a:r>
          </a:p>
          <a:p>
            <a:r>
              <a:rPr lang="fi-FI" dirty="0" smtClean="0"/>
              <a:t>Käytettävissä oleva aika ja resurssit</a:t>
            </a:r>
          </a:p>
          <a:p>
            <a:r>
              <a:rPr lang="fi-FI" dirty="0" smtClean="0"/>
              <a:t>Opintojakson perusidea, keskeisimmät käsitteet ja tavoite</a:t>
            </a:r>
          </a:p>
          <a:p>
            <a:pPr lvl="1"/>
            <a:r>
              <a:rPr lang="fi-FI" dirty="0" smtClean="0"/>
              <a:t>osaamistavoitteet</a:t>
            </a:r>
          </a:p>
          <a:p>
            <a:r>
              <a:rPr lang="fi-FI" dirty="0" smtClean="0"/>
              <a:t>Tekijänoikeudet sekä muut sisällöntuotantoon liittyvät sopimusasiat</a:t>
            </a:r>
          </a:p>
          <a:p>
            <a:r>
              <a:rPr lang="fi-FI" dirty="0" smtClean="0"/>
              <a:t>Muut toteutusta rajoittavat tekijät</a:t>
            </a:r>
          </a:p>
          <a:p>
            <a:r>
              <a:rPr lang="fi-FI" dirty="0" smtClean="0"/>
              <a:t>Riskianalyysi</a:t>
            </a:r>
          </a:p>
          <a:p>
            <a:endParaRPr lang="fi-FI"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(1)</a:t>
            </a:r>
            <a:endParaRPr lang="en-US" dirty="0"/>
          </a:p>
        </p:txBody>
      </p:sp>
      <p:sp>
        <p:nvSpPr>
          <p:cNvPr id="3" name="Text Placeholder 2"/>
          <p:cNvSpPr>
            <a:spLocks noGrp="1"/>
          </p:cNvSpPr>
          <p:nvPr>
            <p:ph type="body" idx="2"/>
          </p:nvPr>
        </p:nvSpPr>
        <p:spPr/>
        <p:txBody>
          <a:bodyPr/>
          <a:lstStyle/>
          <a:p>
            <a:r>
              <a:rPr lang="fi-FI" dirty="0" smtClean="0"/>
              <a:t>Sisältöelementtien suunnittelu ja dokumentointi</a:t>
            </a:r>
          </a:p>
          <a:p>
            <a:r>
              <a:rPr lang="fi-FI" dirty="0" smtClean="0">
                <a:solidFill>
                  <a:schemeClr val="bg1">
                    <a:lumMod val="50000"/>
                  </a:schemeClr>
                </a:solidFill>
              </a:rPr>
              <a:t>Sisällön rakennekuvaus</a:t>
            </a:r>
          </a:p>
          <a:p>
            <a:r>
              <a:rPr lang="fi-FI" dirty="0" smtClean="0">
                <a:solidFill>
                  <a:schemeClr val="bg1">
                    <a:lumMod val="50000"/>
                  </a:schemeClr>
                </a:solidFill>
              </a:rPr>
              <a:t>Sisältökäsikirjoitus</a:t>
            </a:r>
            <a:endParaRPr lang="en-US" dirty="0">
              <a:solidFill>
                <a:schemeClr val="bg1">
                  <a:lumMod val="50000"/>
                </a:schemeClr>
              </a:solidFill>
            </a:endParaRPr>
          </a:p>
        </p:txBody>
      </p:sp>
      <p:sp>
        <p:nvSpPr>
          <p:cNvPr id="4" name="Content Placeholder 3"/>
          <p:cNvSpPr>
            <a:spLocks noGrp="1"/>
          </p:cNvSpPr>
          <p:nvPr>
            <p:ph sz="quarter" idx="1"/>
          </p:nvPr>
        </p:nvSpPr>
        <p:spPr/>
        <p:txBody>
          <a:bodyPr>
            <a:normAutofit fontScale="92500" lnSpcReduction="20000"/>
          </a:bodyPr>
          <a:lstStyle/>
          <a:p>
            <a:r>
              <a:rPr lang="fi-FI" dirty="0" smtClean="0"/>
              <a:t>luodaan perussisällöt määrittäen niiden kuvauksessa </a:t>
            </a:r>
          </a:p>
          <a:p>
            <a:pPr lvl="1"/>
            <a:r>
              <a:rPr lang="fi-FI" dirty="0" smtClean="0"/>
              <a:t>opiskeltavat asiat</a:t>
            </a:r>
          </a:p>
          <a:p>
            <a:pPr lvl="1"/>
            <a:r>
              <a:rPr lang="fi-FI" dirty="0" smtClean="0"/>
              <a:t>esitietovaatimukset</a:t>
            </a:r>
          </a:p>
          <a:p>
            <a:pPr lvl="1"/>
            <a:r>
              <a:rPr lang="fi-FI" dirty="0" smtClean="0"/>
              <a:t>toivottu oppiminen sekä </a:t>
            </a:r>
          </a:p>
          <a:p>
            <a:pPr lvl="1"/>
            <a:r>
              <a:rPr lang="fi-FI" dirty="0" smtClean="0"/>
              <a:t>käytettävät materiaalit ja lähteet</a:t>
            </a:r>
          </a:p>
          <a:p>
            <a:r>
              <a:rPr lang="fi-FI" dirty="0" smtClean="0"/>
              <a:t>valitaan, muokataan ja mahdollisesti yhdistetään sisältöelementtejä muodostaen aihepiireiltään toisiaan täydentävä rakenteinen kuvaus sisällöstä, sisältökartta</a:t>
            </a:r>
          </a:p>
          <a:p>
            <a:r>
              <a:rPr lang="fi-FI" dirty="0" smtClean="0"/>
              <a:t>etsitään mahdolliset yhteydet ja looginen rakenne erillisten sisältöelementtien välille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Kurssin sisältö ja laajuus</a:t>
            </a:r>
            <a:endParaRPr lang="en-US" dirty="0"/>
          </a:p>
        </p:txBody>
      </p:sp>
      <p:sp>
        <p:nvSpPr>
          <p:cNvPr id="3" name="Content Placeholder 2"/>
          <p:cNvSpPr>
            <a:spLocks noGrp="1"/>
          </p:cNvSpPr>
          <p:nvPr>
            <p:ph sz="quarter" idx="1"/>
          </p:nvPr>
        </p:nvSpPr>
        <p:spPr/>
        <p:txBody>
          <a:bodyPr>
            <a:normAutofit fontScale="92500" lnSpcReduction="10000"/>
          </a:bodyPr>
          <a:lstStyle/>
          <a:p>
            <a:r>
              <a:rPr lang="fi-FI" dirty="0" smtClean="0"/>
              <a:t>Verkkokurssin tuotantoprosessi -opintojaksolla</a:t>
            </a:r>
          </a:p>
          <a:p>
            <a:pPr lvl="1"/>
            <a:r>
              <a:rPr lang="fi-FI" dirty="0" smtClean="0"/>
              <a:t>perehdytään verkko- sekä monimuoto-opetuksen tuottamiseen liittyviin asioihin, mm. </a:t>
            </a:r>
          </a:p>
          <a:p>
            <a:pPr lvl="2"/>
            <a:r>
              <a:rPr lang="fi-FI" dirty="0" smtClean="0"/>
              <a:t>opettajan toimintaympäristön ja oppisisältöjen analysointiin, </a:t>
            </a:r>
          </a:p>
          <a:p>
            <a:pPr lvl="2"/>
            <a:r>
              <a:rPr lang="fi-FI" dirty="0" smtClean="0"/>
              <a:t>kurssisisällön suunnitteluun, </a:t>
            </a:r>
          </a:p>
          <a:p>
            <a:pPr lvl="2"/>
            <a:r>
              <a:rPr lang="fi-FI" dirty="0" smtClean="0"/>
              <a:t>pedagogiseen suunnitteluun, </a:t>
            </a:r>
          </a:p>
          <a:p>
            <a:pPr lvl="2"/>
            <a:r>
              <a:rPr lang="fi-FI" dirty="0" smtClean="0"/>
              <a:t>tekniseen suunnitteluun ja toteutukseen, </a:t>
            </a:r>
          </a:p>
          <a:p>
            <a:pPr lvl="2"/>
            <a:r>
              <a:rPr lang="fi-FI" dirty="0" smtClean="0"/>
              <a:t>arviointiin sekä </a:t>
            </a:r>
          </a:p>
          <a:p>
            <a:pPr lvl="2"/>
            <a:r>
              <a:rPr lang="fi-FI" dirty="0" smtClean="0"/>
              <a:t>verkkokurssin jatkokehitykseen. </a:t>
            </a:r>
          </a:p>
          <a:p>
            <a:pPr lvl="1"/>
            <a:r>
              <a:rPr lang="fi-FI" dirty="0" smtClean="0"/>
              <a:t>Jokainen opintojaksolle osallistuva toteuttaa harjoitustyönään oman verkko- tai monimuotokurssin yksin tai parin kanssa.</a:t>
            </a:r>
          </a:p>
          <a:p>
            <a:r>
              <a:rPr lang="fi-FI" dirty="0" smtClean="0"/>
              <a:t>Kurssin laajuus: 10 op </a:t>
            </a:r>
            <a:r>
              <a:rPr lang="fi-FI" dirty="0" smtClean="0">
                <a:sym typeface="Symbol"/>
              </a:rPr>
              <a:t></a:t>
            </a:r>
            <a:r>
              <a:rPr lang="fi-FI" dirty="0" smtClean="0"/>
              <a:t> yli 260 tuntia TYÖTÄ!</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(2)</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normAutofit/>
          </a:bodyPr>
          <a:lstStyle/>
          <a:p>
            <a:r>
              <a:rPr lang="fi-FI" dirty="0" smtClean="0"/>
              <a:t>Kuvaa erillisten sisältöelementtien välisiä suhteita</a:t>
            </a:r>
          </a:p>
          <a:p>
            <a:r>
              <a:rPr lang="fi-FI" dirty="0" smtClean="0"/>
              <a:t>Määrittää opintojakson sisällöllisen hierarkkisen perusrakenteen (vrt. käsitekartta)</a:t>
            </a:r>
          </a:p>
          <a:p>
            <a:r>
              <a:rPr lang="fi-FI" dirty="0" smtClean="0"/>
              <a:t>Esittelee stereotypiat: «vaatii» ja «edistää», jotka kertovat sen, mitkä sisältöelementit ovat koko sisällön kannalta oleellisia ja mitkä edistävät tai täydentävät muiden aiheiden hallintaa</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(3)</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grpSp>
        <p:nvGrpSpPr>
          <p:cNvPr id="5" name="Group 27"/>
          <p:cNvGrpSpPr>
            <a:grpSpLocks/>
          </p:cNvGrpSpPr>
          <p:nvPr/>
        </p:nvGrpSpPr>
        <p:grpSpPr bwMode="auto">
          <a:xfrm>
            <a:off x="3059832" y="1267857"/>
            <a:ext cx="5832648" cy="3960812"/>
            <a:chOff x="2741" y="240"/>
            <a:chExt cx="2588" cy="1965"/>
          </a:xfrm>
        </p:grpSpPr>
        <p:sp>
          <p:nvSpPr>
            <p:cNvPr id="6" name="Oval 10"/>
            <p:cNvSpPr>
              <a:spLocks noChangeArrowheads="1"/>
            </p:cNvSpPr>
            <p:nvPr/>
          </p:nvSpPr>
          <p:spPr bwMode="auto">
            <a:xfrm>
              <a:off x="2741" y="240"/>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Verkon rooli </a:t>
              </a:r>
            </a:p>
            <a:p>
              <a:pPr algn="ctr"/>
              <a:r>
                <a:rPr lang="fi-FI" sz="1200" b="1" dirty="0">
                  <a:solidFill>
                    <a:schemeClr val="tx1"/>
                  </a:solidFill>
                </a:rPr>
                <a:t>opetuksessa</a:t>
              </a:r>
            </a:p>
          </p:txBody>
        </p:sp>
        <p:sp>
          <p:nvSpPr>
            <p:cNvPr id="7" name="Oval 13"/>
            <p:cNvSpPr>
              <a:spLocks noChangeArrowheads="1"/>
            </p:cNvSpPr>
            <p:nvPr/>
          </p:nvSpPr>
          <p:spPr bwMode="auto">
            <a:xfrm>
              <a:off x="2744" y="1026"/>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Opettajan rooli </a:t>
              </a:r>
            </a:p>
            <a:p>
              <a:pPr algn="ctr"/>
              <a:r>
                <a:rPr lang="fi-FI" sz="1200" b="1" dirty="0">
                  <a:solidFill>
                    <a:schemeClr val="tx1"/>
                  </a:solidFill>
                </a:rPr>
                <a:t>opinnoissa</a:t>
              </a:r>
            </a:p>
          </p:txBody>
        </p:sp>
        <p:sp>
          <p:nvSpPr>
            <p:cNvPr id="8" name="Oval 14"/>
            <p:cNvSpPr>
              <a:spLocks noChangeArrowheads="1"/>
            </p:cNvSpPr>
            <p:nvPr/>
          </p:nvSpPr>
          <p:spPr bwMode="auto">
            <a:xfrm>
              <a:off x="4286" y="1026"/>
              <a:ext cx="1043" cy="408"/>
            </a:xfrm>
            <a:prstGeom prst="ellipse">
              <a:avLst/>
            </a:prstGeom>
            <a:solidFill>
              <a:schemeClr val="bg1"/>
            </a:solidFill>
            <a:ln w="9525">
              <a:solidFill>
                <a:schemeClr val="tx1"/>
              </a:solidFill>
              <a:round/>
              <a:headEnd/>
              <a:tailEnd/>
            </a:ln>
            <a:effectLst/>
          </p:spPr>
          <p:txBody>
            <a:bodyPr wrap="none" anchor="ctr"/>
            <a:lstStyle/>
            <a:p>
              <a:r>
                <a:rPr lang="fi-FI" sz="1200" b="1">
                  <a:solidFill>
                    <a:schemeClr val="tx1"/>
                  </a:solidFill>
                </a:rPr>
                <a:t>Opettajan TVT-taidot</a:t>
              </a:r>
            </a:p>
          </p:txBody>
        </p:sp>
        <p:sp>
          <p:nvSpPr>
            <p:cNvPr id="9" name="Oval 15"/>
            <p:cNvSpPr>
              <a:spLocks noChangeArrowheads="1"/>
            </p:cNvSpPr>
            <p:nvPr/>
          </p:nvSpPr>
          <p:spPr bwMode="auto">
            <a:xfrm>
              <a:off x="2744"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Pedagoginen</a:t>
              </a:r>
            </a:p>
            <a:p>
              <a:pPr algn="ctr"/>
              <a:r>
                <a:rPr lang="fi-FI" sz="1200" b="1" dirty="0">
                  <a:solidFill>
                    <a:schemeClr val="tx1"/>
                  </a:solidFill>
                </a:rPr>
                <a:t>malli</a:t>
              </a:r>
            </a:p>
          </p:txBody>
        </p:sp>
        <p:sp>
          <p:nvSpPr>
            <p:cNvPr id="10" name="Oval 16"/>
            <p:cNvSpPr>
              <a:spLocks noChangeArrowheads="1"/>
            </p:cNvSpPr>
            <p:nvPr/>
          </p:nvSpPr>
          <p:spPr bwMode="auto">
            <a:xfrm>
              <a:off x="4286"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Kognitiiviset ja </a:t>
              </a:r>
            </a:p>
            <a:p>
              <a:pPr algn="ctr"/>
              <a:r>
                <a:rPr lang="fi-FI" sz="1200" b="1" dirty="0">
                  <a:solidFill>
                    <a:schemeClr val="tx1"/>
                  </a:solidFill>
                </a:rPr>
                <a:t>kommunikointi-</a:t>
              </a:r>
            </a:p>
            <a:p>
              <a:pPr algn="ctr"/>
              <a:r>
                <a:rPr lang="fi-FI" sz="1200" b="1" dirty="0">
                  <a:solidFill>
                    <a:schemeClr val="tx1"/>
                  </a:solidFill>
                </a:rPr>
                <a:t>työkalut</a:t>
              </a:r>
            </a:p>
          </p:txBody>
        </p:sp>
        <p:cxnSp>
          <p:nvCxnSpPr>
            <p:cNvPr id="11" name="AutoShape 17"/>
            <p:cNvCxnSpPr>
              <a:cxnSpLocks noChangeShapeType="1"/>
              <a:stCxn id="6" idx="4"/>
              <a:endCxn id="7" idx="0"/>
            </p:cNvCxnSpPr>
            <p:nvPr/>
          </p:nvCxnSpPr>
          <p:spPr bwMode="auto">
            <a:xfrm rot="16200000" flipH="1">
              <a:off x="3075" y="836"/>
              <a:ext cx="378" cy="3"/>
            </a:xfrm>
            <a:prstGeom prst="straightConnector1">
              <a:avLst/>
            </a:prstGeom>
            <a:noFill/>
            <a:ln w="9525">
              <a:solidFill>
                <a:schemeClr val="tx1"/>
              </a:solidFill>
              <a:prstDash val="dash"/>
              <a:round/>
              <a:headEnd/>
              <a:tailEnd type="triangle" w="med" len="med"/>
            </a:ln>
            <a:effectLst/>
          </p:spPr>
        </p:cxnSp>
        <p:cxnSp>
          <p:nvCxnSpPr>
            <p:cNvPr id="12" name="AutoShape 18"/>
            <p:cNvCxnSpPr>
              <a:cxnSpLocks noChangeShapeType="1"/>
              <a:stCxn id="7" idx="6"/>
              <a:endCxn id="8" idx="2"/>
            </p:cNvCxnSpPr>
            <p:nvPr/>
          </p:nvCxnSpPr>
          <p:spPr bwMode="auto">
            <a:xfrm>
              <a:off x="3787" y="1230"/>
              <a:ext cx="499" cy="0"/>
            </a:xfrm>
            <a:prstGeom prst="straightConnector1">
              <a:avLst/>
            </a:prstGeom>
            <a:noFill/>
            <a:ln w="9525">
              <a:solidFill>
                <a:schemeClr val="tx1"/>
              </a:solidFill>
              <a:prstDash val="dash"/>
              <a:round/>
              <a:headEnd type="triangle" w="med" len="med"/>
              <a:tailEnd/>
            </a:ln>
            <a:effectLst/>
          </p:spPr>
        </p:cxnSp>
        <p:cxnSp>
          <p:nvCxnSpPr>
            <p:cNvPr id="13" name="AutoShape 19"/>
            <p:cNvCxnSpPr>
              <a:cxnSpLocks noChangeShapeType="1"/>
              <a:stCxn id="7" idx="4"/>
              <a:endCxn id="9" idx="0"/>
            </p:cNvCxnSpPr>
            <p:nvPr/>
          </p:nvCxnSpPr>
          <p:spPr bwMode="auto">
            <a:xfrm rot="5400000">
              <a:off x="3084" y="1616"/>
              <a:ext cx="363" cy="0"/>
            </a:xfrm>
            <a:prstGeom prst="straightConnector1">
              <a:avLst/>
            </a:prstGeom>
            <a:noFill/>
            <a:ln w="9525">
              <a:solidFill>
                <a:schemeClr val="tx1"/>
              </a:solidFill>
              <a:prstDash val="dash"/>
              <a:round/>
              <a:headEnd/>
              <a:tailEnd type="triangle" w="med" len="med"/>
            </a:ln>
            <a:effectLst/>
          </p:spPr>
        </p:cxnSp>
        <p:cxnSp>
          <p:nvCxnSpPr>
            <p:cNvPr id="14" name="AutoShape 21"/>
            <p:cNvCxnSpPr>
              <a:cxnSpLocks noChangeShapeType="1"/>
              <a:stCxn id="9" idx="6"/>
              <a:endCxn id="10" idx="2"/>
            </p:cNvCxnSpPr>
            <p:nvPr/>
          </p:nvCxnSpPr>
          <p:spPr bwMode="auto">
            <a:xfrm>
              <a:off x="3787" y="2001"/>
              <a:ext cx="499" cy="0"/>
            </a:xfrm>
            <a:prstGeom prst="straightConnector1">
              <a:avLst/>
            </a:prstGeom>
            <a:noFill/>
            <a:ln w="9525">
              <a:solidFill>
                <a:schemeClr val="tx1"/>
              </a:solidFill>
              <a:prstDash val="dash"/>
              <a:round/>
              <a:headEnd/>
              <a:tailEnd type="triangle" w="med" len="med"/>
            </a:ln>
            <a:effectLst/>
          </p:spPr>
        </p:cxnSp>
        <p:sp>
          <p:nvSpPr>
            <p:cNvPr id="15" name="Text Box 22"/>
            <p:cNvSpPr txBox="1">
              <a:spLocks noChangeArrowheads="1"/>
            </p:cNvSpPr>
            <p:nvPr/>
          </p:nvSpPr>
          <p:spPr bwMode="auto">
            <a:xfrm>
              <a:off x="3284" y="776"/>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6" name="Text Box 23"/>
            <p:cNvSpPr txBox="1">
              <a:spLocks noChangeArrowheads="1"/>
            </p:cNvSpPr>
            <p:nvPr/>
          </p:nvSpPr>
          <p:spPr bwMode="auto">
            <a:xfrm>
              <a:off x="3284" y="156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7" name="Text Box 24"/>
            <p:cNvSpPr txBox="1">
              <a:spLocks noChangeArrowheads="1"/>
            </p:cNvSpPr>
            <p:nvPr/>
          </p:nvSpPr>
          <p:spPr bwMode="auto">
            <a:xfrm>
              <a:off x="3795" y="181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8" name="Text Box 25"/>
            <p:cNvSpPr txBox="1">
              <a:spLocks noChangeArrowheads="1"/>
            </p:cNvSpPr>
            <p:nvPr/>
          </p:nvSpPr>
          <p:spPr bwMode="auto">
            <a:xfrm>
              <a:off x="3795" y="1026"/>
              <a:ext cx="49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edistää</a:t>
              </a:r>
              <a:r>
                <a:rPr lang="fi-FI" sz="1200" dirty="0">
                  <a:solidFill>
                    <a:schemeClr val="tx1"/>
                  </a:solidFill>
                  <a:latin typeface="AvantGarde" pitchFamily="34" charset="0"/>
                  <a:cs typeface="Arial" charset="0"/>
                </a:rPr>
                <a:t>»</a:t>
              </a:r>
            </a:p>
          </p:txBody>
        </p:sp>
      </p:grpSp>
      <p:sp>
        <p:nvSpPr>
          <p:cNvPr id="24" name="TextBox 23"/>
          <p:cNvSpPr txBox="1"/>
          <p:nvPr/>
        </p:nvSpPr>
        <p:spPr>
          <a:xfrm>
            <a:off x="5436096" y="692696"/>
            <a:ext cx="3368230" cy="369332"/>
          </a:xfrm>
          <a:prstGeom prst="rect">
            <a:avLst/>
          </a:prstGeom>
          <a:noFill/>
        </p:spPr>
        <p:txBody>
          <a:bodyPr wrap="none" rtlCol="0">
            <a:spAutoFit/>
          </a:bodyPr>
          <a:lstStyle/>
          <a:p>
            <a:r>
              <a:rPr lang="fi-FI" dirty="0" smtClean="0"/>
              <a:t>Esimerkki rakennekuvauksesta</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lstStyle/>
          <a:p>
            <a:r>
              <a:rPr lang="fi-FI" dirty="0" smtClean="0"/>
              <a:t>Voidaan yksinkertaistaa sisältökartaksi ja oppimispoluksi</a:t>
            </a:r>
          </a:p>
          <a:p>
            <a:endParaRPr lang="en-US" dirty="0"/>
          </a:p>
        </p:txBody>
      </p:sp>
      <p:pic>
        <p:nvPicPr>
          <p:cNvPr id="5" name="Picture 4" descr="Esimerkki"/>
          <p:cNvPicPr>
            <a:picLocks noChangeAspect="1" noChangeArrowheads="1"/>
          </p:cNvPicPr>
          <p:nvPr/>
        </p:nvPicPr>
        <p:blipFill>
          <a:blip r:embed="rId2" cstate="print"/>
          <a:srcRect/>
          <a:stretch>
            <a:fillRect/>
          </a:stretch>
        </p:blipFill>
        <p:spPr bwMode="auto">
          <a:xfrm>
            <a:off x="2916113" y="1835819"/>
            <a:ext cx="6048375" cy="3681413"/>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Kuvaa opintojakson perussisällön</a:t>
            </a:r>
          </a:p>
          <a:p>
            <a:r>
              <a:rPr lang="fi-FI" dirty="0" smtClean="0"/>
              <a:t>Selkeä tapa valita ensin (ajan ja resurssien puitteissa) toteutettavat sisältöelementit</a:t>
            </a:r>
          </a:p>
          <a:p>
            <a:pPr lvl="1"/>
            <a:r>
              <a:rPr lang="fi-FI" dirty="0" smtClean="0"/>
              <a:t>jäljelle jäävät, sisältöä täydentävät, sisältöelementit voidaan toteuttaa myöhemmillä </a:t>
            </a:r>
            <a:r>
              <a:rPr lang="fi-FI" dirty="0" err="1" smtClean="0"/>
              <a:t>iteraatiokerroilla</a:t>
            </a:r>
            <a:r>
              <a:rPr lang="fi-FI" dirty="0" smtClean="0"/>
              <a:t> (toteutuksen toistokerroilla) tai ne voidaan antaa esimerkiksi opiskelijoiden harjoitustöiden tai seminaaripapereiden aiheiksi</a:t>
            </a:r>
          </a:p>
          <a:p>
            <a:r>
              <a:rPr lang="fi-FI" dirty="0" smtClean="0"/>
              <a:t>Esimerkkejä:</a:t>
            </a:r>
          </a:p>
          <a:p>
            <a:pPr lvl="1"/>
            <a:r>
              <a:rPr lang="fi-FI" dirty="0" smtClean="0"/>
              <a:t>Esimerkki 1: </a:t>
            </a:r>
            <a:r>
              <a:rPr lang="fi-FI" dirty="0" smtClean="0">
                <a:hlinkClick r:id="rId2" action="ppaction://hlinksldjump"/>
              </a:rPr>
              <a:t>Tietotekniikan opetuksen perusteet -kurssin sisältökuvaus </a:t>
            </a:r>
            <a:endParaRPr lang="fi-FI" dirty="0" smtClean="0"/>
          </a:p>
          <a:p>
            <a:pPr lvl="1"/>
            <a:r>
              <a:rPr lang="fi-FI" dirty="0" smtClean="0"/>
              <a:t>Esimerkki 2: </a:t>
            </a:r>
            <a:r>
              <a:rPr lang="fi-FI" dirty="0" smtClean="0">
                <a:hlinkClick r:id="rId3" action="ppaction://hlinksldjump"/>
              </a:rPr>
              <a:t>Verkkokurssin tuotantoprosessi  -kurssin sisältökuvaus </a:t>
            </a:r>
            <a:endParaRPr lang="fi-FI"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rakennekaavio_final"/>
          <p:cNvPicPr>
            <a:picLocks noChangeAspect="1" noChangeArrowheads="1"/>
          </p:cNvPicPr>
          <p:nvPr/>
        </p:nvPicPr>
        <p:blipFill>
          <a:blip r:embed="rId2" cstate="print"/>
          <a:srcRect/>
          <a:stretch>
            <a:fillRect/>
          </a:stretch>
        </p:blipFill>
        <p:spPr bwMode="auto">
          <a:xfrm>
            <a:off x="194141" y="405838"/>
            <a:ext cx="8749855" cy="5144765"/>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ES463-sisaltokuvaus.jpg"/>
          <p:cNvPicPr>
            <a:picLocks noChangeAspect="1"/>
          </p:cNvPicPr>
          <p:nvPr/>
        </p:nvPicPr>
        <p:blipFill>
          <a:blip r:embed="rId2" cstate="print"/>
          <a:stretch>
            <a:fillRect/>
          </a:stretch>
        </p:blipFill>
        <p:spPr>
          <a:xfrm>
            <a:off x="0" y="18549"/>
            <a:ext cx="9144000" cy="682090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(5)</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solidFill>
                  <a:schemeClr val="bg1">
                    <a:lumMod val="50000"/>
                  </a:schemeClr>
                </a:solidFill>
              </a:rPr>
              <a:t>Sisällön rakennekuvaus</a:t>
            </a:r>
          </a:p>
          <a:p>
            <a:r>
              <a:rPr lang="fi-FI" dirty="0" smtClean="0"/>
              <a:t>Sisältökäsikirjoitus</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Sisältökuvauksen lisäksi laaditaan tarkka sisältökäsikirjoitus, jossa</a:t>
            </a:r>
          </a:p>
          <a:p>
            <a:pPr lvl="1"/>
            <a:r>
              <a:rPr lang="fi-FI" dirty="0" smtClean="0"/>
              <a:t>kuvataan verkkokurssille tuleva sisältö</a:t>
            </a:r>
          </a:p>
          <a:p>
            <a:pPr lvl="1"/>
            <a:r>
              <a:rPr lang="fi-FI" dirty="0" smtClean="0"/>
              <a:t>tehdään mediavalinnat: millaisia mediaelementtejä (kuvat, videot, animaatiot, kuvaruutunauhoitukset, luentotaltioinnit...) käytetään tekstin ohella</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Pedagoginen suunnittelu (1)</a:t>
            </a:r>
            <a:endParaRPr lang="en-US" dirty="0"/>
          </a:p>
        </p:txBody>
      </p:sp>
      <p:sp>
        <p:nvSpPr>
          <p:cNvPr id="3" name="Text Placeholder 2"/>
          <p:cNvSpPr>
            <a:spLocks noGrp="1"/>
          </p:cNvSpPr>
          <p:nvPr>
            <p:ph type="body" idx="2"/>
          </p:nvPr>
        </p:nvSpPr>
        <p:spPr/>
        <p:txBody>
          <a:bodyPr/>
          <a:lstStyle/>
          <a:p>
            <a:r>
              <a:rPr lang="fi-FI" dirty="0" smtClean="0"/>
              <a:t>Laajennetaan valittuja sisältöelementtejä käytettävillä (ja/tai vaihtoehtoisilla) pedagogisilla ratkaisuilla, joilla tuetaan ja kuvataan aiheen opettamista sekä oppimista (opetus- ja oppimisteot)</a:t>
            </a:r>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Liitetään sisältökuvauksiin opetus- ja oppimistekoihin sopivat ja niitä tukevat kognitiiviset ja kommunikointityökalut</a:t>
            </a:r>
          </a:p>
          <a:p>
            <a:r>
              <a:rPr lang="fi-FI" dirty="0" smtClean="0"/>
              <a:t>Laaditaan oppimista tukevat oppimistehtävät</a:t>
            </a:r>
          </a:p>
          <a:p>
            <a:r>
              <a:rPr lang="fi-FI" dirty="0" smtClean="0"/>
              <a:t>Huomioidaan pedagoginen käytettävyys</a:t>
            </a:r>
          </a:p>
          <a:p>
            <a:r>
              <a:rPr lang="fi-FI" dirty="0" smtClean="0"/>
              <a:t>Jokaiseen sisältöelementtiin voi liittyä useampiakin pedagogisia ratkaisuja</a:t>
            </a:r>
          </a:p>
          <a:p>
            <a:pPr lvl="1"/>
            <a:r>
              <a:rPr lang="fi-FI" dirty="0" smtClean="0"/>
              <a:t>opiskelijat voivat tutustua aiheeseen eri näkökulmista</a:t>
            </a:r>
          </a:p>
          <a:p>
            <a:pPr lvl="1"/>
            <a:r>
              <a:rPr lang="fi-FI" dirty="0" smtClean="0"/>
              <a:t>pedagogiset ratkaisut voivat sisältää myös perinteisiä luokkahuoneesta tuttuja menetelmiä (monimuoto-opetus)</a:t>
            </a:r>
          </a:p>
          <a:p>
            <a:r>
              <a:rPr lang="fi-FI" dirty="0" smtClean="0"/>
              <a:t>Yhteydet muihin sisältöelementteihin määrittävät linkit muihin aiheisiin teknistä suunnittelua varten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588224" y="1412776"/>
            <a:ext cx="2232248" cy="338437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fi-FI" dirty="0" smtClean="0"/>
              <a:t>Pedagoginen suunnittelu (2)</a:t>
            </a:r>
            <a:endParaRPr lang="en-US" dirty="0"/>
          </a:p>
        </p:txBody>
      </p:sp>
      <p:sp>
        <p:nvSpPr>
          <p:cNvPr id="3" name="Text Placeholder 2"/>
          <p:cNvSpPr>
            <a:spLocks noGrp="1"/>
          </p:cNvSpPr>
          <p:nvPr>
            <p:ph type="body" idx="2"/>
          </p:nvPr>
        </p:nvSpPr>
        <p:spPr/>
        <p:txBody>
          <a:bodyPr/>
          <a:lstStyle/>
          <a:p>
            <a:r>
              <a:rPr lang="fi-FI" dirty="0" smtClean="0"/>
              <a:t>Suunnitteluprosessi voidaan aloittaa myös pedagogisista lähtökohdista ...</a:t>
            </a:r>
          </a:p>
          <a:p>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Up-Down Arrow 6"/>
          <p:cNvSpPr/>
          <p:nvPr/>
        </p:nvSpPr>
        <p:spPr>
          <a:xfrm>
            <a:off x="7308304" y="2708920"/>
            <a:ext cx="432048" cy="864096"/>
          </a:xfrm>
          <a:prstGeom prst="up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Tekninen suunnittelu</a:t>
            </a:r>
            <a:endParaRPr lang="en-US" dirty="0"/>
          </a:p>
        </p:txBody>
      </p:sp>
      <p:sp>
        <p:nvSpPr>
          <p:cNvPr id="3" name="Text Placeholder 2"/>
          <p:cNvSpPr>
            <a:spLocks noGrp="1"/>
          </p:cNvSpPr>
          <p:nvPr>
            <p:ph type="body" idx="2"/>
          </p:nvPr>
        </p:nvSpPr>
        <p:spPr/>
        <p:txBody>
          <a:bodyPr/>
          <a:lstStyle/>
          <a:p>
            <a:r>
              <a:rPr lang="fi-FI" dirty="0" smtClean="0"/>
              <a:t>Päätökset teknisistä valinnoista</a:t>
            </a:r>
          </a:p>
          <a:p>
            <a:r>
              <a:rPr lang="fi-FI" dirty="0" smtClean="0"/>
              <a:t>Tuotantokäsikirjoitus, jossa määritetään verkkokurssin tekninen toteutus</a:t>
            </a:r>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alustasovelluksen valinta (vai avoimet WWW-sivut)</a:t>
            </a:r>
          </a:p>
          <a:p>
            <a:pPr lvl="1"/>
            <a:r>
              <a:rPr lang="fi-FI" dirty="0" smtClean="0"/>
              <a:t>Moodle, Optima, Wikit, </a:t>
            </a:r>
            <a:r>
              <a:rPr lang="fi-FI" dirty="0" err="1" smtClean="0"/>
              <a:t>Blogit</a:t>
            </a:r>
            <a:r>
              <a:rPr lang="fi-FI" dirty="0" smtClean="0"/>
              <a:t>, avoimet www-sivut, muut sosiaalisen median työkalut, ...</a:t>
            </a:r>
          </a:p>
          <a:p>
            <a:r>
              <a:rPr lang="fi-FI" dirty="0" smtClean="0"/>
              <a:t>käytettävän median (tekstit, kuvat, äänet, videot, ...) tuotantovälineistä</a:t>
            </a:r>
          </a:p>
          <a:p>
            <a:r>
              <a:rPr lang="fi-FI" dirty="0" smtClean="0"/>
              <a:t>käyttöliittymäsuunnittelu (ulkoasu)</a:t>
            </a:r>
          </a:p>
          <a:p>
            <a:r>
              <a:rPr lang="fi-FI" dirty="0" smtClean="0"/>
              <a:t>ylläpito, </a:t>
            </a:r>
            <a:r>
              <a:rPr lang="fi-FI" dirty="0" err="1" smtClean="0"/>
              <a:t>skaalautuvuus</a:t>
            </a:r>
            <a:r>
              <a:rPr lang="fi-FI" dirty="0" smtClean="0"/>
              <a:t> ja yhteensopivuus</a:t>
            </a:r>
          </a:p>
          <a:p>
            <a:r>
              <a:rPr lang="fi-FI" dirty="0" smtClean="0"/>
              <a:t>opiskelijoilta vaadittavat ohjelmistot ja laitteistot (Acrobat </a:t>
            </a:r>
            <a:r>
              <a:rPr lang="fi-FI" dirty="0" err="1" smtClean="0"/>
              <a:t>Reader</a:t>
            </a:r>
            <a:r>
              <a:rPr lang="fi-FI" dirty="0" smtClean="0"/>
              <a:t>, mediasoittimet, ...)</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osaamistavoitteet</a:t>
            </a:r>
            <a:endParaRPr lang="en-US" dirty="0"/>
          </a:p>
        </p:txBody>
      </p:sp>
      <p:sp>
        <p:nvSpPr>
          <p:cNvPr id="3" name="Content Placeholder 2"/>
          <p:cNvSpPr>
            <a:spLocks noGrp="1"/>
          </p:cNvSpPr>
          <p:nvPr>
            <p:ph sz="quarter" idx="1"/>
          </p:nvPr>
        </p:nvSpPr>
        <p:spPr/>
        <p:txBody>
          <a:bodyPr/>
          <a:lstStyle/>
          <a:p>
            <a:r>
              <a:rPr lang="fi-FI" dirty="0" smtClean="0"/>
              <a:t>Opintojakson suoritettuasi </a:t>
            </a:r>
          </a:p>
          <a:p>
            <a:pPr lvl="1"/>
            <a:r>
              <a:rPr lang="fi-FI" dirty="0" smtClean="0"/>
              <a:t>osaat suunnitella sekä tuottaa verkkoon laadukkaita ja uudelleenkäytettäviä oppimisaihioita sekä kokonaisia verkko- tai monimuotokursseja</a:t>
            </a:r>
          </a:p>
          <a:p>
            <a:pPr lvl="1"/>
            <a:r>
              <a:rPr lang="fi-FI" dirty="0" smtClean="0"/>
              <a:t>osat arvioida sekä edelleen kehittää valmiita oppimisaihioita sekä verkkokursseja</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Toteutus ja testaus</a:t>
            </a:r>
            <a:endParaRPr lang="en-US" dirty="0"/>
          </a:p>
        </p:txBody>
      </p:sp>
      <p:sp>
        <p:nvSpPr>
          <p:cNvPr id="3" name="Text Placeholder 2"/>
          <p:cNvSpPr>
            <a:spLocks noGrp="1"/>
          </p:cNvSpPr>
          <p:nvPr>
            <p:ph type="body" idx="2"/>
          </p:nvPr>
        </p:nvSpPr>
        <p:spPr/>
        <p:txBody>
          <a:bodyPr/>
          <a:lstStyle/>
          <a:p>
            <a:r>
              <a:rPr lang="fi-FI" dirty="0" smtClean="0"/>
              <a:t>Yksittäisten sisältöelementtien toteutus valittujen pedagogisten ja teknisten ratkaisujen mukaan</a:t>
            </a:r>
          </a:p>
          <a:p>
            <a:r>
              <a:rPr lang="fi-FI" dirty="0" smtClean="0"/>
              <a:t>Suunnitteluprosessin sekä tuotoksen testaus ja arviointi</a:t>
            </a:r>
          </a:p>
          <a:p>
            <a:endParaRPr lang="fi-FI" dirty="0" smtClean="0"/>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Sisällön laajentaminen haluttuun laajuuteen</a:t>
            </a:r>
          </a:p>
          <a:p>
            <a:r>
              <a:rPr lang="fi-FI" dirty="0" smtClean="0"/>
              <a:t>Valittujen opetus- ja oppimistekojen sekä oppimistehtävien ja materiaalien toteuttaminen ja liittäminen lopulliseen sisältöön sekä käytettäviin medioihin</a:t>
            </a:r>
          </a:p>
          <a:p>
            <a:r>
              <a:rPr lang="fi-FI" dirty="0" smtClean="0"/>
              <a:t>Testaus</a:t>
            </a:r>
          </a:p>
          <a:p>
            <a:pPr lvl="1"/>
            <a:r>
              <a:rPr lang="fi-FI" dirty="0" smtClean="0"/>
              <a:t>oleellinen osa koko suunnitteluprosessia</a:t>
            </a:r>
          </a:p>
          <a:p>
            <a:pPr lvl="1"/>
            <a:r>
              <a:rPr lang="fi-FI" dirty="0" smtClean="0"/>
              <a:t>oikealla kohderyhmällä!</a:t>
            </a:r>
          </a:p>
          <a:p>
            <a:r>
              <a:rPr lang="fi-FI" dirty="0" smtClean="0"/>
              <a:t>Arviointi eri osa-alueilla:</a:t>
            </a:r>
          </a:p>
          <a:p>
            <a:pPr lvl="1"/>
            <a:r>
              <a:rPr lang="fi-FI" dirty="0" smtClean="0"/>
              <a:t>“katselmukset” suunnittelumallin eri vaiheissa</a:t>
            </a:r>
          </a:p>
          <a:p>
            <a:pPr lvl="1"/>
            <a:r>
              <a:rPr lang="fi-FI" dirty="0" smtClean="0"/>
              <a:t>aiheiden ja sisällön arviointi toteutuksen jälkeen</a:t>
            </a:r>
          </a:p>
          <a:p>
            <a:pPr lvl="1"/>
            <a:r>
              <a:rPr lang="fi-FI" dirty="0" smtClean="0"/>
              <a:t>käyttäjiltä vaadittavien teknisten, pedagogisten ja sisällöllisten tietojen ja taitojen arviointi</a:t>
            </a:r>
          </a:p>
          <a:p>
            <a:endParaRPr lang="fi-FI" dirty="0" smtClean="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Jatkokehitys</a:t>
            </a:r>
            <a:endParaRPr lang="en-US" dirty="0"/>
          </a:p>
        </p:txBody>
      </p:sp>
      <p:sp>
        <p:nvSpPr>
          <p:cNvPr id="3" name="Text Placeholder 2"/>
          <p:cNvSpPr>
            <a:spLocks noGrp="1"/>
          </p:cNvSpPr>
          <p:nvPr>
            <p:ph type="body" idx="2"/>
          </p:nvPr>
        </p:nvSpPr>
        <p:spPr/>
        <p:txBody>
          <a:bodyPr/>
          <a:lstStyle/>
          <a:p>
            <a:r>
              <a:rPr lang="fi-FI" dirty="0" smtClean="0"/>
              <a:t>Suunnittelumalli perustuu täydentävään ja toistavaan verkko-opetuksen kehittämiseen</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Uusi asiasisältö voidaan helposti lisätä verkko-opintojaksoon seuraavan </a:t>
            </a:r>
            <a:r>
              <a:rPr lang="fi-FI" dirty="0" err="1" smtClean="0"/>
              <a:t>iteraation</a:t>
            </a:r>
            <a:r>
              <a:rPr lang="fi-FI" dirty="0" smtClean="0"/>
              <a:t> (suunnittelukierroksen) aikana </a:t>
            </a:r>
          </a:p>
          <a:p>
            <a:r>
              <a:rPr lang="fi-FI" dirty="0" smtClean="0"/>
              <a:t>Opintojaksoa voidaan kehittää pedagogisesti  ja teknisesti</a:t>
            </a:r>
          </a:p>
          <a:p>
            <a:r>
              <a:rPr lang="fi-FI" dirty="0" smtClean="0"/>
              <a:t>Mahdollistaa verkko-opetuksen materiaalipankin luomisen</a:t>
            </a:r>
          </a:p>
          <a:p>
            <a:pPr lvl="1"/>
            <a:r>
              <a:rPr lang="fi-FI" dirty="0" smtClean="0"/>
              <a:t>uudelleenkäytettävät sisältöelementit ja erilaiset pedagogiset sekä tekniset ratkaisuideat voidaan tallentaa materiaalipankkiin helpottamaan seuraavan opintojakson suunnittelua</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fi-FI" dirty="0" smtClean="0"/>
              <a:t>Luento 2</a:t>
            </a:r>
          </a:p>
          <a:p>
            <a:r>
              <a:rPr lang="fi-FI" dirty="0" smtClean="0"/>
              <a:t>19.9.2011</a:t>
            </a:r>
          </a:p>
          <a:p>
            <a:endParaRPr lang="fi-FI" dirty="0" smtClean="0"/>
          </a:p>
          <a:p>
            <a:r>
              <a:rPr lang="fi-FI" dirty="0" smtClean="0"/>
              <a:t>Verkko-opetuksen suunnittelua ohjaavien taustatietojen kartoittaminen sekä suunnittelun ja toteutuksen </a:t>
            </a:r>
            <a:r>
              <a:rPr lang="fi-FI" dirty="0" err="1" smtClean="0"/>
              <a:t>resurssointi</a:t>
            </a:r>
            <a:endParaRPr lang="en-US" dirty="0"/>
          </a:p>
        </p:txBody>
      </p:sp>
      <p:sp>
        <p:nvSpPr>
          <p:cNvPr id="3" name="Title 2"/>
          <p:cNvSpPr>
            <a:spLocks noGrp="1"/>
          </p:cNvSpPr>
          <p:nvPr>
            <p:ph type="title"/>
          </p:nvPr>
        </p:nvSpPr>
        <p:spPr/>
        <p:txBody>
          <a:bodyPr/>
          <a:lstStyle/>
          <a:p>
            <a:r>
              <a:rPr lang="fi-FI" dirty="0" smtClean="0"/>
              <a:t>Tausta-analyysi</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Tausta-analyysi helpottaa ja jäsentää verkko-opetuksen suunnittelua</a:t>
            </a:r>
            <a:endParaRPr lang="en-US" dirty="0"/>
          </a:p>
        </p:txBody>
      </p:sp>
      <p:sp>
        <p:nvSpPr>
          <p:cNvPr id="3" name="Title 2"/>
          <p:cNvSpPr>
            <a:spLocks noGrp="1"/>
          </p:cNvSpPr>
          <p:nvPr>
            <p:ph type="ctrTitle"/>
          </p:nvPr>
        </p:nvSpPr>
        <p:spPr/>
        <p:txBody>
          <a:bodyPr/>
          <a:lstStyle/>
          <a:p>
            <a:r>
              <a:rPr lang="fi-FI" dirty="0" smtClean="0"/>
              <a:t>Verkko-opetuksen taustat</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Tausta-analyysin tavoite</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lnSpcReduction="10000"/>
          </a:bodyPr>
          <a:lstStyle/>
          <a:p>
            <a:r>
              <a:rPr lang="fi-FI" dirty="0" smtClean="0"/>
              <a:t>tavoitteena on kartoittaa kaikki verkkokurssin tuottamiseen vaikuttavat taustatekijät, jotta itse suunnittelu ja toteutus sujuisivat paremmin</a:t>
            </a:r>
          </a:p>
          <a:p>
            <a:r>
              <a:rPr lang="fi-FI" dirty="0" smtClean="0"/>
              <a:t>tuloksena saadaan verkkokurssin alustava käsikirjoitus, jossa määritellään </a:t>
            </a:r>
          </a:p>
          <a:p>
            <a:pPr lvl="1"/>
            <a:r>
              <a:rPr lang="fi-FI" dirty="0" smtClean="0"/>
              <a:t>verkkokurssin aihe</a:t>
            </a:r>
          </a:p>
          <a:p>
            <a:pPr lvl="1"/>
            <a:r>
              <a:rPr lang="fi-FI" dirty="0" smtClean="0"/>
              <a:t>kohdeyleisö</a:t>
            </a:r>
          </a:p>
          <a:p>
            <a:pPr lvl="1"/>
            <a:r>
              <a:rPr lang="fi-FI" dirty="0" smtClean="0"/>
              <a:t>käyttötapa- ja tarkoitus sekä </a:t>
            </a:r>
          </a:p>
          <a:p>
            <a:pPr lvl="1"/>
            <a:r>
              <a:rPr lang="fi-FI" dirty="0" smtClean="0"/>
              <a:t>tavoite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Miksi verkkoon?</a:t>
            </a:r>
            <a:endParaRPr lang="en-US" dirty="0"/>
          </a:p>
        </p:txBody>
      </p:sp>
      <p:sp>
        <p:nvSpPr>
          <p:cNvPr id="3" name="Text Placeholder 2"/>
          <p:cNvSpPr>
            <a:spLocks noGrp="1"/>
          </p:cNvSpPr>
          <p:nvPr>
            <p:ph type="body" idx="2"/>
          </p:nvPr>
        </p:nvSpPr>
        <p:spPr/>
        <p:txBody>
          <a:bodyPr>
            <a:normAutofit lnSpcReduction="10000"/>
          </a:bodyPr>
          <a:lstStyle/>
          <a:p>
            <a:r>
              <a:rPr lang="fi-FI" dirty="0" smtClean="0"/>
              <a:t>Selvitetään perimmäiset syyt sille, </a:t>
            </a:r>
          </a:p>
          <a:p>
            <a:pPr>
              <a:buClr>
                <a:schemeClr val="bg1"/>
              </a:buClr>
              <a:buFont typeface="Arial" pitchFamily="34" charset="0"/>
              <a:buChar char="•"/>
            </a:pPr>
            <a:r>
              <a:rPr lang="fi-FI" dirty="0" smtClean="0"/>
              <a:t> miksi opintojaksoa ollaan viemässä verkkoon ja </a:t>
            </a:r>
          </a:p>
          <a:p>
            <a:pPr>
              <a:buClr>
                <a:schemeClr val="bg1"/>
              </a:buClr>
              <a:buFont typeface="Arial" pitchFamily="34" charset="0"/>
              <a:buChar char="•"/>
            </a:pPr>
            <a:r>
              <a:rPr lang="fi-FI" dirty="0" smtClean="0"/>
              <a:t>miksi se  kannattaa tarjota verkko-opetuksena</a:t>
            </a:r>
          </a:p>
          <a:p>
            <a:pPr>
              <a:buClr>
                <a:schemeClr val="bg1"/>
              </a:buClr>
              <a:buFont typeface="Arial" pitchFamily="34" charset="0"/>
              <a:buChar char="•"/>
            </a:pPr>
            <a:r>
              <a:rPr lang="fi-FI" dirty="0" smtClean="0"/>
              <a:t> mitä etuja verkkoon toteutuksella on perinteiseen opetukseen verrattuna</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Mitä verkon käytöllä tavoitellaan?</a:t>
            </a:r>
          </a:p>
          <a:p>
            <a:pPr lvl="1"/>
            <a:r>
              <a:rPr lang="fi-FI" dirty="0" smtClean="0"/>
              <a:t>Kannattaako opetus ylipäätään toteuttaa verkossa?</a:t>
            </a:r>
          </a:p>
          <a:p>
            <a:pPr lvl="1"/>
            <a:r>
              <a:rPr lang="fi-FI" dirty="0" smtClean="0"/>
              <a:t>Miksi verkkototeutus olisi parempi kuin perinteinen luokkaopetus?</a:t>
            </a:r>
          </a:p>
          <a:p>
            <a:pPr lvl="2"/>
            <a:r>
              <a:rPr lang="fi-FI" dirty="0" smtClean="0"/>
              <a:t>aitoa hyötyä eli lisäarvoa opetukselle sekä oppimiselle</a:t>
            </a:r>
          </a:p>
          <a:p>
            <a:pPr lvl="2"/>
            <a:r>
              <a:rPr lang="fi-FI" dirty="0" smtClean="0"/>
              <a:t>tulee oppimista jollain tapaa paremmin</a:t>
            </a:r>
          </a:p>
          <a:p>
            <a:pPr lvl="2"/>
            <a:r>
              <a:rPr lang="fi-FI" dirty="0" smtClean="0"/>
              <a:t>ei tekniikkaa vain tekniikan käytön vuoksi</a:t>
            </a:r>
          </a:p>
          <a:p>
            <a:pPr lvl="1"/>
            <a:r>
              <a:rPr lang="fi-FI" dirty="0" smtClean="0"/>
              <a:t>Lisäarvon määrä riippuu siitä miten, kuinka paljon ja missä kontekstissa tietoverkkoja hyödynnetään opetuksessa</a:t>
            </a:r>
          </a:p>
          <a:p>
            <a:pPr lvl="1"/>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 ja käyttö</a:t>
            </a:r>
            <a:endParaRPr lang="en-US" dirty="0"/>
          </a:p>
        </p:txBody>
      </p:sp>
      <p:sp>
        <p:nvSpPr>
          <p:cNvPr id="3" name="Text Placeholder 2"/>
          <p:cNvSpPr>
            <a:spLocks noGrp="1"/>
          </p:cNvSpPr>
          <p:nvPr>
            <p:ph type="body" idx="2"/>
          </p:nvPr>
        </p:nvSpPr>
        <p:spPr/>
        <p:txBody>
          <a:bodyPr/>
          <a:lstStyle/>
          <a:p>
            <a:r>
              <a:rPr lang="fi-FI" dirty="0" smtClean="0"/>
              <a:t>Selvitetään verkon rooli ja käyttö opintojaksolla</a:t>
            </a:r>
          </a:p>
          <a:p>
            <a:pPr>
              <a:buClr>
                <a:schemeClr val="bg1"/>
              </a:buClr>
              <a:buFont typeface="Arial" pitchFamily="34" charset="0"/>
              <a:buChar char="•"/>
            </a:pPr>
            <a:r>
              <a:rPr lang="fi-FI" dirty="0" smtClean="0"/>
              <a:t> materiaalinjako</a:t>
            </a:r>
          </a:p>
          <a:p>
            <a:pPr>
              <a:buClr>
                <a:schemeClr val="bg1"/>
              </a:buClr>
              <a:buFont typeface="Arial" pitchFamily="34" charset="0"/>
              <a:buChar char="•"/>
            </a:pPr>
            <a:r>
              <a:rPr lang="fi-FI" dirty="0" smtClean="0"/>
              <a:t> luento-opetuksen vuorovaikutuksellisena tukena</a:t>
            </a:r>
          </a:p>
          <a:p>
            <a:pPr>
              <a:buClr>
                <a:schemeClr val="bg1"/>
              </a:buClr>
              <a:buFont typeface="Arial" pitchFamily="34" charset="0"/>
              <a:buChar char="•"/>
            </a:pPr>
            <a:r>
              <a:rPr lang="fi-FI" dirty="0" smtClean="0"/>
              <a:t> kaikki toiminta verkossa</a:t>
            </a:r>
          </a:p>
          <a:p>
            <a:pPr>
              <a:buClr>
                <a:schemeClr val="bg1"/>
              </a:buClr>
              <a:buFont typeface="Arial" pitchFamily="34" charset="0"/>
              <a:buChar char="•"/>
            </a:pPr>
            <a:r>
              <a:rPr lang="fi-FI" dirty="0" smtClean="0"/>
              <a:t> itseopiskelupaketti</a:t>
            </a:r>
          </a:p>
        </p:txBody>
      </p:sp>
      <p:sp>
        <p:nvSpPr>
          <p:cNvPr id="4" name="Content Placeholder 3"/>
          <p:cNvSpPr>
            <a:spLocks noGrp="1"/>
          </p:cNvSpPr>
          <p:nvPr>
            <p:ph sz="quarter" idx="1"/>
          </p:nvPr>
        </p:nvSpPr>
        <p:spPr/>
        <p:txBody>
          <a:bodyPr/>
          <a:lstStyle/>
          <a:p>
            <a:r>
              <a:rPr lang="fi-FI" dirty="0" smtClean="0"/>
              <a:t>Onko kyse</a:t>
            </a:r>
          </a:p>
          <a:p>
            <a:pPr lvl="1"/>
            <a:r>
              <a:rPr lang="fi-FI" dirty="0" smtClean="0"/>
              <a:t>lähiopetuksesta</a:t>
            </a:r>
          </a:p>
          <a:p>
            <a:pPr lvl="1"/>
            <a:r>
              <a:rPr lang="fi-FI" dirty="0" smtClean="0"/>
              <a:t>informaation jakelusta</a:t>
            </a:r>
          </a:p>
          <a:p>
            <a:pPr lvl="1"/>
            <a:r>
              <a:rPr lang="fi-FI" dirty="0" smtClean="0"/>
              <a:t>täydentävästä käytöstä</a:t>
            </a:r>
          </a:p>
          <a:p>
            <a:pPr lvl="1"/>
            <a:r>
              <a:rPr lang="fi-FI" dirty="0" smtClean="0"/>
              <a:t>merkittävästä tai välttämättömästä käytöstä</a:t>
            </a:r>
          </a:p>
          <a:p>
            <a:pPr lvl="1"/>
            <a:r>
              <a:rPr lang="fi-FI" dirty="0" smtClean="0"/>
              <a:t>yhteisöllisestä käytöstä</a:t>
            </a:r>
          </a:p>
          <a:p>
            <a:pPr lvl="1"/>
            <a:r>
              <a:rPr lang="fi-FI" dirty="0" smtClean="0"/>
              <a:t>etäopetuksesta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(1)</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Oppimisen tehostuminen</a:t>
            </a:r>
          </a:p>
          <a:p>
            <a:pPr lvl="1"/>
            <a:r>
              <a:rPr lang="fi-FI" dirty="0" smtClean="0"/>
              <a:t>verkko voi tarjota kiinnostavan, joustavan  ja monipuolisen opiskeluympäristön, joka houkuttelee ja motivoi opiskelemaan ja oppimaan</a:t>
            </a:r>
          </a:p>
          <a:p>
            <a:r>
              <a:rPr lang="fi-FI" dirty="0" smtClean="0"/>
              <a:t>Etäopiskelun mahdollistuminen</a:t>
            </a:r>
          </a:p>
          <a:p>
            <a:pPr lvl="1"/>
            <a:r>
              <a:rPr lang="fi-FI" dirty="0" smtClean="0"/>
              <a:t>opiskelu mahdollista asuinpaikasta ja perhe- sekä työtilanteesta riippumatta</a:t>
            </a:r>
          </a:p>
          <a:p>
            <a:r>
              <a:rPr lang="fi-FI" dirty="0" smtClean="0"/>
              <a:t>Opiskelun joustavuus:</a:t>
            </a:r>
          </a:p>
          <a:p>
            <a:pPr lvl="1"/>
            <a:r>
              <a:rPr lang="fi-FI" dirty="0" smtClean="0"/>
              <a:t>opiskelu ja vuorovaikutus mahdollista missä ja milloin tahansa</a:t>
            </a:r>
          </a:p>
          <a:p>
            <a:r>
              <a:rPr lang="fi-FI" dirty="0" smtClean="0"/>
              <a:t>Oppimisresurssien lisääntyminen</a:t>
            </a:r>
          </a:p>
          <a:p>
            <a:pPr lvl="1"/>
            <a:r>
              <a:rPr lang="fi-FI" dirty="0" smtClean="0"/>
              <a:t>oppimateriaalit paremmin saatavilla ja entistä ajankohtaisempia reaaliajassa</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(2)</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Paperia monipuolisempi julkaisukanava</a:t>
            </a:r>
          </a:p>
          <a:p>
            <a:pPr lvl="1"/>
            <a:r>
              <a:rPr lang="fi-FI" dirty="0" smtClean="0"/>
              <a:t>oppiaineksen monipuolinen havainnollistaminen esimerkiksi ääni- ja videomateriaalilla tai erilaisilla simulaatioilla, peleillä, ristikoilla, ...</a:t>
            </a:r>
          </a:p>
          <a:p>
            <a:r>
              <a:rPr lang="fi-FI" dirty="0" smtClean="0"/>
              <a:t>Resurssien säästö</a:t>
            </a:r>
          </a:p>
          <a:p>
            <a:pPr lvl="1"/>
            <a:r>
              <a:rPr lang="fi-FI" dirty="0" smtClean="0"/>
              <a:t>matkakustannusten säästöt, kustannussäästöt pidemmällä tähtäimellä (massaopetus, itseopiskelu, automaattisesti tarkastettavat suoritukset, ...)</a:t>
            </a:r>
          </a:p>
          <a:p>
            <a:r>
              <a:rPr lang="fi-FI" dirty="0" smtClean="0"/>
              <a:t>Monipuoliset vuorovaikutusmahdollisuudet</a:t>
            </a:r>
          </a:p>
          <a:p>
            <a:pPr lvl="1"/>
            <a:r>
              <a:rPr lang="fi-FI" dirty="0" smtClean="0"/>
              <a:t>synkroninen tai asynkroninen vuorovaikutus, myös </a:t>
            </a:r>
            <a:r>
              <a:rPr lang="fi-FI" dirty="0" err="1" smtClean="0"/>
              <a:t>monelta-monelle</a:t>
            </a:r>
            <a:endParaRPr lang="fi-FI"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Osaamis-tavoitteet</a:t>
            </a:r>
            <a:endParaRPr lang="en-US" dirty="0"/>
          </a:p>
        </p:txBody>
      </p:sp>
      <p:sp>
        <p:nvSpPr>
          <p:cNvPr id="3" name="Text Placeholder 2"/>
          <p:cNvSpPr>
            <a:spLocks noGrp="1"/>
          </p:cNvSpPr>
          <p:nvPr>
            <p:ph type="body" idx="2"/>
          </p:nvPr>
        </p:nvSpPr>
        <p:spPr/>
        <p:txBody>
          <a:bodyPr/>
          <a:lstStyle/>
          <a:p>
            <a:r>
              <a:rPr lang="fi-FI" dirty="0" smtClean="0"/>
              <a:t>Millaiset tavoitteet oppimiselle asetetaan?</a:t>
            </a:r>
          </a:p>
          <a:p>
            <a:r>
              <a:rPr lang="fi-FI" dirty="0" smtClean="0"/>
              <a:t>Taustalla opetussuunnitelma tai opintojakson tavoite ja sisältö, jotka sanelevat raamit myös oppimisen tavoitteille</a:t>
            </a:r>
          </a:p>
        </p:txBody>
      </p:sp>
      <p:sp>
        <p:nvSpPr>
          <p:cNvPr id="4" name="Content Placeholder 3"/>
          <p:cNvSpPr>
            <a:spLocks noGrp="1"/>
          </p:cNvSpPr>
          <p:nvPr>
            <p:ph sz="quarter" idx="1"/>
          </p:nvPr>
        </p:nvSpPr>
        <p:spPr/>
        <p:txBody>
          <a:bodyPr>
            <a:normAutofit fontScale="77500" lnSpcReduction="20000"/>
          </a:bodyPr>
          <a:lstStyle/>
          <a:p>
            <a:r>
              <a:rPr lang="fi-FI" dirty="0" smtClean="0"/>
              <a:t>Mitä oppija osaa, ymmärtää ja/tai tietää kurssin suoritettuaan</a:t>
            </a:r>
          </a:p>
          <a:p>
            <a:r>
              <a:rPr lang="fi-FI" dirty="0" smtClean="0"/>
              <a:t>Mitä hänen on kurssin aikana tarkoitus oppia, osata, ...</a:t>
            </a:r>
          </a:p>
          <a:p>
            <a:pPr lvl="1"/>
            <a:r>
              <a:rPr lang="fi-FI" dirty="0" smtClean="0"/>
              <a:t>pohjana myös tehtävien asettelussa ja oppimisen arvioinnissa (tavoitetasot)</a:t>
            </a:r>
          </a:p>
          <a:p>
            <a:pPr lvl="1"/>
            <a:r>
              <a:rPr lang="fi-FI" dirty="0" smtClean="0"/>
              <a:t>tärkeitä myös oppijalle, sillä ne antavat paremman kokonaiskuvan opiskeltavasta asiasta ja ne vaikuttavat oleellisesti myös oppijan motivaatioon, aktiivisuuteen sekä opiskelustrategioihin</a:t>
            </a:r>
          </a:p>
          <a:p>
            <a:r>
              <a:rPr lang="fi-FI" dirty="0" smtClean="0"/>
              <a:t>Voidaan koota tavoitelauseiksi</a:t>
            </a:r>
          </a:p>
          <a:p>
            <a:r>
              <a:rPr lang="fi-FI" dirty="0" smtClean="0"/>
              <a:t>Tulisi kirjata mahdollisimman konkreettisessa ja kuvaavassa muodossa</a:t>
            </a:r>
          </a:p>
          <a:p>
            <a:r>
              <a:rPr lang="fi-FI" dirty="0" smtClean="0"/>
              <a:t>Bloomin taksonomia ja osaamista kuvaavat verbit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Käytännön toteutus</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Luennot:</a:t>
            </a:r>
          </a:p>
          <a:p>
            <a:pPr lvl="1"/>
            <a:r>
              <a:rPr lang="fi-FI" dirty="0" err="1" smtClean="0"/>
              <a:t>ma-ti</a:t>
            </a:r>
            <a:r>
              <a:rPr lang="fi-FI" dirty="0" smtClean="0"/>
              <a:t> klo 10-12 </a:t>
            </a:r>
            <a:r>
              <a:rPr lang="fi-FI" dirty="0" err="1" smtClean="0"/>
              <a:t>Ag</a:t>
            </a:r>
            <a:r>
              <a:rPr lang="fi-FI" dirty="0" smtClean="0"/>
              <a:t> C233</a:t>
            </a:r>
          </a:p>
          <a:p>
            <a:r>
              <a:rPr lang="fi-FI" dirty="0" smtClean="0"/>
              <a:t>Ohjaukset:</a:t>
            </a:r>
          </a:p>
          <a:p>
            <a:pPr lvl="1"/>
            <a:r>
              <a:rPr lang="fi-FI" dirty="0" smtClean="0"/>
              <a:t>luentoaikaan </a:t>
            </a:r>
            <a:r>
              <a:rPr lang="fi-FI" dirty="0" err="1" smtClean="0"/>
              <a:t>Ag</a:t>
            </a:r>
            <a:r>
              <a:rPr lang="fi-FI" dirty="0" smtClean="0"/>
              <a:t> C331 tai Leenan työhuoneella</a:t>
            </a:r>
          </a:p>
          <a:p>
            <a:r>
              <a:rPr lang="fi-FI" dirty="0" smtClean="0"/>
              <a:t>Reflektointi, vertaisarviointi ja lopuksi itsearviointi</a:t>
            </a:r>
          </a:p>
          <a:p>
            <a:r>
              <a:rPr lang="fi-FI" dirty="0" smtClean="0"/>
              <a:t>Oppimistehtävät, joista koostetaan harjoitustyö (suunnitelma) sekä valmis verkkokurssi (toteutus)</a:t>
            </a:r>
          </a:p>
          <a:p>
            <a:r>
              <a:rPr lang="fi-FI" dirty="0" smtClean="0"/>
              <a:t>Oman työn esittely loppuseminaarissa ja opponointi</a:t>
            </a:r>
          </a:p>
          <a:p>
            <a:r>
              <a:rPr lang="fi-FI" dirty="0" smtClean="0"/>
              <a:t>Ei tenttiä!</a:t>
            </a:r>
          </a:p>
          <a:p>
            <a:r>
              <a:rPr lang="fi-FI" dirty="0" smtClean="0"/>
              <a:t>Luennot suorana Connect </a:t>
            </a:r>
            <a:r>
              <a:rPr lang="fi-FI" dirty="0" err="1" smtClean="0"/>
              <a:t>Prossa</a:t>
            </a:r>
            <a:r>
              <a:rPr lang="fi-FI" dirty="0" smtClean="0"/>
              <a:t> os. http://connect.jyu.fi/ttlope/; myös tallenne</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loom"/>
          <p:cNvPicPr>
            <a:picLocks noChangeAspect="1" noChangeArrowheads="1"/>
          </p:cNvPicPr>
          <p:nvPr/>
        </p:nvPicPr>
        <p:blipFill>
          <a:blip r:embed="rId2" cstate="print"/>
          <a:srcRect/>
          <a:stretch>
            <a:fillRect/>
          </a:stretch>
        </p:blipFill>
        <p:spPr bwMode="auto">
          <a:xfrm>
            <a:off x="611560" y="332656"/>
            <a:ext cx="6483381" cy="5184576"/>
          </a:xfrm>
          <a:prstGeom prst="rect">
            <a:avLst/>
          </a:prstGeom>
          <a:noFill/>
        </p:spPr>
      </p:pic>
      <p:sp>
        <p:nvSpPr>
          <p:cNvPr id="3" name="Right Brace 2"/>
          <p:cNvSpPr/>
          <p:nvPr/>
        </p:nvSpPr>
        <p:spPr>
          <a:xfrm>
            <a:off x="7092280" y="3933056"/>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7380312" y="4365104"/>
            <a:ext cx="1298753" cy="646331"/>
          </a:xfrm>
          <a:prstGeom prst="rect">
            <a:avLst/>
          </a:prstGeom>
          <a:noFill/>
        </p:spPr>
        <p:txBody>
          <a:bodyPr wrap="none" rtlCol="0">
            <a:spAutoFit/>
          </a:bodyPr>
          <a:lstStyle/>
          <a:p>
            <a:r>
              <a:rPr lang="fi-FI" dirty="0" smtClean="0"/>
              <a:t>perus-</a:t>
            </a:r>
          </a:p>
          <a:p>
            <a:r>
              <a:rPr lang="fi-FI" dirty="0" smtClean="0"/>
              <a:t>osaaminen</a:t>
            </a:r>
            <a:endParaRPr lang="en-US" dirty="0"/>
          </a:p>
        </p:txBody>
      </p:sp>
      <p:sp>
        <p:nvSpPr>
          <p:cNvPr id="5" name="Right Brace 4"/>
          <p:cNvSpPr/>
          <p:nvPr/>
        </p:nvSpPr>
        <p:spPr>
          <a:xfrm>
            <a:off x="7075692" y="217715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80312" y="2771636"/>
            <a:ext cx="1555234" cy="369332"/>
          </a:xfrm>
          <a:prstGeom prst="rect">
            <a:avLst/>
          </a:prstGeom>
          <a:noFill/>
        </p:spPr>
        <p:txBody>
          <a:bodyPr wrap="none" rtlCol="0">
            <a:spAutoFit/>
          </a:bodyPr>
          <a:lstStyle/>
          <a:p>
            <a:r>
              <a:rPr lang="fi-FI" dirty="0" smtClean="0"/>
              <a:t>soveltaminen</a:t>
            </a:r>
            <a:endParaRPr lang="en-US" dirty="0"/>
          </a:p>
        </p:txBody>
      </p:sp>
      <p:sp>
        <p:nvSpPr>
          <p:cNvPr id="7" name="Right Brace 6"/>
          <p:cNvSpPr/>
          <p:nvPr/>
        </p:nvSpPr>
        <p:spPr>
          <a:xfrm>
            <a:off x="7075692" y="40466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380312" y="910461"/>
            <a:ext cx="1164101" cy="646331"/>
          </a:xfrm>
          <a:prstGeom prst="rect">
            <a:avLst/>
          </a:prstGeom>
          <a:noFill/>
        </p:spPr>
        <p:txBody>
          <a:bodyPr wrap="none" rtlCol="0">
            <a:spAutoFit/>
          </a:bodyPr>
          <a:lstStyle/>
          <a:p>
            <a:r>
              <a:rPr lang="fi-FI" dirty="0" smtClean="0"/>
              <a:t>uuden </a:t>
            </a:r>
          </a:p>
          <a:p>
            <a:r>
              <a:rPr lang="fi-FI" dirty="0" smtClean="0"/>
              <a:t>luominen</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Alustava sisältö</a:t>
            </a:r>
            <a:endParaRPr lang="en-US" dirty="0"/>
          </a:p>
        </p:txBody>
      </p:sp>
      <p:sp>
        <p:nvSpPr>
          <p:cNvPr id="3" name="Text Placeholder 2"/>
          <p:cNvSpPr>
            <a:spLocks noGrp="1"/>
          </p:cNvSpPr>
          <p:nvPr>
            <p:ph type="body" idx="2"/>
          </p:nvPr>
        </p:nvSpPr>
        <p:spPr/>
        <p:txBody>
          <a:bodyPr/>
          <a:lstStyle/>
          <a:p>
            <a:r>
              <a:rPr lang="fi-FI" dirty="0" smtClean="0"/>
              <a:t>Sisällön hahmottamisessa apuna erilaiset ajatus- ja miellekartat</a:t>
            </a:r>
            <a:endParaRPr lang="en-US" dirty="0"/>
          </a:p>
        </p:txBody>
      </p:sp>
      <p:sp>
        <p:nvSpPr>
          <p:cNvPr id="4" name="Content Placeholder 3"/>
          <p:cNvSpPr>
            <a:spLocks noGrp="1"/>
          </p:cNvSpPr>
          <p:nvPr>
            <p:ph sz="quarter" idx="1"/>
          </p:nvPr>
        </p:nvSpPr>
        <p:spPr/>
        <p:txBody>
          <a:bodyPr/>
          <a:lstStyle/>
          <a:p>
            <a:r>
              <a:rPr lang="fi-FI" dirty="0" smtClean="0"/>
              <a:t>Kurssilla käsiteltävät peruskäsitteet</a:t>
            </a:r>
          </a:p>
          <a:p>
            <a:pPr lvl="1"/>
            <a:r>
              <a:rPr lang="fi-FI" dirty="0" smtClean="0"/>
              <a:t>täydennetään myöhemmin varsinaisen sisällönsuunnittelun aikana</a:t>
            </a:r>
          </a:p>
          <a:p>
            <a:pPr lvl="1"/>
            <a:r>
              <a:rPr lang="fi-FI" dirty="0" smtClean="0"/>
              <a:t>tarkistettava kurssin suhde muihin alan opintoihin (päällekkäisyyksien välttäminen)</a:t>
            </a:r>
          </a:p>
          <a:p>
            <a:pPr lvl="1"/>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miellekartta"/>
          <p:cNvPicPr>
            <a:picLocks noChangeAspect="1" noChangeArrowheads="1"/>
          </p:cNvPicPr>
          <p:nvPr/>
        </p:nvPicPr>
        <p:blipFill>
          <a:blip r:embed="rId2" cstate="print"/>
          <a:srcRect/>
          <a:stretch>
            <a:fillRect/>
          </a:stretch>
        </p:blipFill>
        <p:spPr bwMode="auto">
          <a:xfrm>
            <a:off x="323528" y="261590"/>
            <a:ext cx="8501062" cy="532765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Kohderyhmä</a:t>
            </a:r>
            <a:endParaRPr lang="en-US" dirty="0"/>
          </a:p>
        </p:txBody>
      </p:sp>
      <p:sp>
        <p:nvSpPr>
          <p:cNvPr id="3" name="Text Placeholder 2"/>
          <p:cNvSpPr>
            <a:spLocks noGrp="1"/>
          </p:cNvSpPr>
          <p:nvPr>
            <p:ph type="body" idx="2"/>
          </p:nvPr>
        </p:nvSpPr>
        <p:spPr/>
        <p:txBody>
          <a:bodyPr/>
          <a:lstStyle/>
          <a:p>
            <a:r>
              <a:rPr lang="fi-FI" dirty="0" smtClean="0"/>
              <a:t>Mieti kenelle oman verkkokurssisi suuntaat ja pitäydy siinä; kaikkea kaikille –periaatteella on todella vaikea suunnitella hyvää verkkokurssia</a:t>
            </a:r>
          </a:p>
          <a:p>
            <a:r>
              <a:rPr lang="fi-FI" dirty="0" smtClean="0"/>
              <a:t>Erilaisten oppijoiden huomioiminen</a:t>
            </a:r>
            <a:r>
              <a:rPr lang="en-US" dirty="0" smtClean="0"/>
              <a:t>; </a:t>
            </a:r>
            <a:r>
              <a:rPr lang="fi-FI" dirty="0" smtClean="0"/>
              <a:t>tarjoa vaihtelevasti tukea erilaisille oppijoille</a:t>
            </a:r>
          </a:p>
        </p:txBody>
      </p:sp>
      <p:sp>
        <p:nvSpPr>
          <p:cNvPr id="4" name="Content Placeholder 3"/>
          <p:cNvSpPr>
            <a:spLocks noGrp="1"/>
          </p:cNvSpPr>
          <p:nvPr>
            <p:ph sz="quarter" idx="1"/>
          </p:nvPr>
        </p:nvSpPr>
        <p:spPr/>
        <p:txBody>
          <a:bodyPr>
            <a:normAutofit fontScale="92500" lnSpcReduction="10000"/>
          </a:bodyPr>
          <a:lstStyle/>
          <a:p>
            <a:r>
              <a:rPr lang="fi-FI" dirty="0" smtClean="0"/>
              <a:t>Kohderyhmä vaikuttaa suurelta osin mm. seuraaviin seikkoihin:</a:t>
            </a:r>
          </a:p>
          <a:p>
            <a:pPr lvl="1"/>
            <a:r>
              <a:rPr lang="fi-FI" dirty="0" smtClean="0"/>
              <a:t>millaista sisältöä kurssilla kannattaa opettaa </a:t>
            </a:r>
          </a:p>
          <a:p>
            <a:pPr lvl="1"/>
            <a:r>
              <a:rPr lang="fi-FI" dirty="0" smtClean="0"/>
              <a:t>mikä on kurssilaisten lähtötaso </a:t>
            </a:r>
          </a:p>
          <a:p>
            <a:pPr lvl="1"/>
            <a:r>
              <a:rPr lang="fi-FI" dirty="0" smtClean="0"/>
              <a:t>mitä ryhmäläisten odotetaan oppivan </a:t>
            </a:r>
          </a:p>
          <a:p>
            <a:pPr lvl="1"/>
            <a:r>
              <a:rPr lang="fi-FI" dirty="0" smtClean="0"/>
              <a:t>millaisia oppimistehtäviä kurssilla kannattaa tehdä </a:t>
            </a:r>
          </a:p>
          <a:p>
            <a:pPr lvl="1"/>
            <a:r>
              <a:rPr lang="fi-FI" dirty="0" smtClean="0"/>
              <a:t>millaisia pedagogisia lähestymistapoja kurssilla kannattaa käyttää </a:t>
            </a:r>
          </a:p>
          <a:p>
            <a:pPr lvl="1"/>
            <a:r>
              <a:rPr lang="fi-FI" dirty="0" smtClean="0"/>
              <a:t>kuinka paljon ohjausta tarvitaan </a:t>
            </a:r>
          </a:p>
          <a:p>
            <a:pPr lvl="1"/>
            <a:r>
              <a:rPr lang="fi-FI" dirty="0" smtClean="0"/>
              <a:t>miten kurssisuoritukset kannattaa arvioida </a:t>
            </a:r>
          </a:p>
          <a:p>
            <a:pPr lvl="1"/>
            <a:r>
              <a:rPr lang="fi-FI" dirty="0" smtClean="0"/>
              <a:t>millaista palautetta kannattaa/täytyy antaa ja kuinka paljon </a:t>
            </a:r>
          </a:p>
          <a:p>
            <a:pPr lvl="1"/>
            <a:r>
              <a:rPr lang="fi-FI" dirty="0" smtClean="0"/>
              <a:t>miten verkkokurssin laatua arvioidaan </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(1)</a:t>
            </a:r>
            <a:endParaRPr lang="en-US" dirty="0"/>
          </a:p>
        </p:txBody>
      </p:sp>
      <p:sp>
        <p:nvSpPr>
          <p:cNvPr id="3" name="Text Placeholder 2"/>
          <p:cNvSpPr>
            <a:spLocks noGrp="1"/>
          </p:cNvSpPr>
          <p:nvPr>
            <p:ph type="body" idx="2"/>
          </p:nvPr>
        </p:nvSpPr>
        <p:spPr/>
        <p:txBody>
          <a:bodyPr/>
          <a:lstStyle/>
          <a:p>
            <a:r>
              <a:rPr lang="fi-FI" dirty="0" smtClean="0"/>
              <a:t>Miten jäsennämme kurssia ja millaisia pedagogisia malleja toteutamme?</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Sisällön jäsentämisellä voimme ohjata oppijaa käymään sisältöä läpi tietyssä, haluamassamme järjestyksessä. </a:t>
            </a:r>
          </a:p>
          <a:p>
            <a:pPr lvl="1"/>
            <a:r>
              <a:rPr lang="fi-FI" dirty="0" smtClean="0"/>
              <a:t>ei aina tue oppijan omaa ajattelumaailmaa ja saattaa siten jopa estää oppimista</a:t>
            </a:r>
          </a:p>
          <a:p>
            <a:pPr lvl="1"/>
            <a:r>
              <a:rPr lang="fi-FI" dirty="0" smtClean="0"/>
              <a:t>toteutetaan yleensä opetussuunnitelmamallien avulla </a:t>
            </a:r>
          </a:p>
          <a:p>
            <a:r>
              <a:rPr lang="fi-FI" dirty="0" smtClean="0"/>
              <a:t>Pedagoginen malli</a:t>
            </a:r>
          </a:p>
          <a:p>
            <a:pPr lvl="1"/>
            <a:r>
              <a:rPr lang="fi-FI" dirty="0" smtClean="0"/>
              <a:t>otetaanko huomioon heti alusta lähtien kurssin suunnittelussa (esim. ongelmalähtöinen oppiminen)</a:t>
            </a:r>
          </a:p>
          <a:p>
            <a:pPr lvl="1"/>
            <a:r>
              <a:rPr lang="fi-FI" dirty="0" smtClean="0"/>
              <a:t>kannattaa tarkentaa sisällön suunnittelun jälkeen</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a:t>
            </a:r>
            <a:r>
              <a:rPr lang="fi-FI" dirty="0" err="1" smtClean="0"/>
              <a:t>perusmalllit</a:t>
            </a:r>
            <a:r>
              <a:rPr lang="fi-FI" dirty="0" smtClean="0"/>
              <a:t>:</a:t>
            </a:r>
          </a:p>
          <a:p>
            <a:r>
              <a:rPr lang="fi-FI" dirty="0" smtClean="0"/>
              <a:t>Lineaarisesti etenevä opetussuunnitelmamalli</a:t>
            </a:r>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opittava sisältö jaetaan moduuleihin ja moduulit puolestaan jaetaan aiheiden mukaan oppijaksoihin</a:t>
            </a:r>
          </a:p>
          <a:p>
            <a:r>
              <a:rPr lang="fi-FI" dirty="0" smtClean="0"/>
              <a:t>opiskelija voi arvioida osaamistaan </a:t>
            </a:r>
            <a:r>
              <a:rPr lang="fi-FI" dirty="0" err="1" smtClean="0"/>
              <a:t>itsearviointina</a:t>
            </a:r>
            <a:r>
              <a:rPr lang="fi-FI" dirty="0" smtClean="0"/>
              <a:t> jokaisen oppijakson jälkeen tai hän joutuu suorittamaan testin, joka on läpäistävä ennen kuin hän voi jatkaa seuraavaan oppijaksoon </a:t>
            </a:r>
          </a:p>
          <a:p>
            <a:r>
              <a:rPr lang="fi-FI" dirty="0" smtClean="0"/>
              <a:t>moduulista toiseen siirtyminen edellyttää myös usein testistä selviytymistä</a:t>
            </a:r>
          </a:p>
          <a:p>
            <a:r>
              <a:rPr lang="fi-FI" dirty="0" smtClean="0"/>
              <a:t>kaikki opiskelijat etenevät verkkokurssilla tehden samat tehtävät samassa järjestyksessä</a:t>
            </a:r>
          </a:p>
          <a:p>
            <a:r>
              <a:rPr lang="fi-FI" dirty="0" smtClean="0"/>
              <a:t>"kirjamainen", jossa sisältö luetaan kuvainnollisesti kannesta kanteen tietyssä järjestyksessä</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328228" y="404664"/>
            <a:ext cx="203499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Aloitus-</a:t>
            </a:r>
          </a:p>
          <a:p>
            <a:r>
              <a:rPr lang="fi-FI" sz="1600" dirty="0">
                <a:solidFill>
                  <a:schemeClr val="tx1"/>
                </a:solidFill>
              </a:rPr>
              <a:t>sivu</a:t>
            </a:r>
            <a:endParaRPr lang="en-US" sz="1600" dirty="0">
              <a:solidFill>
                <a:schemeClr val="tx1"/>
              </a:solidFill>
            </a:endParaRPr>
          </a:p>
        </p:txBody>
      </p:sp>
      <p:sp>
        <p:nvSpPr>
          <p:cNvPr id="3" name="AutoShape 8"/>
          <p:cNvSpPr>
            <a:spLocks noChangeArrowheads="1"/>
          </p:cNvSpPr>
          <p:nvPr/>
        </p:nvSpPr>
        <p:spPr bwMode="auto">
          <a:xfrm>
            <a:off x="2831013" y="1412727"/>
            <a:ext cx="2024032"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1</a:t>
            </a:r>
            <a:endParaRPr lang="en-US" sz="1600">
              <a:solidFill>
                <a:schemeClr val="tx1"/>
              </a:solidFill>
            </a:endParaRPr>
          </a:p>
        </p:txBody>
      </p:sp>
      <p:sp>
        <p:nvSpPr>
          <p:cNvPr id="4" name="AutoShape 9"/>
          <p:cNvSpPr>
            <a:spLocks noChangeArrowheads="1"/>
          </p:cNvSpPr>
          <p:nvPr/>
        </p:nvSpPr>
        <p:spPr bwMode="auto">
          <a:xfrm>
            <a:off x="4430052" y="2420789"/>
            <a:ext cx="203370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Aihe 2</a:t>
            </a:r>
            <a:endParaRPr lang="en-US" sz="1600" dirty="0">
              <a:solidFill>
                <a:schemeClr val="tx1"/>
              </a:solidFill>
            </a:endParaRPr>
          </a:p>
        </p:txBody>
      </p:sp>
      <p:sp>
        <p:nvSpPr>
          <p:cNvPr id="5" name="AutoShape 10"/>
          <p:cNvSpPr>
            <a:spLocks noChangeArrowheads="1"/>
          </p:cNvSpPr>
          <p:nvPr/>
        </p:nvSpPr>
        <p:spPr bwMode="auto">
          <a:xfrm>
            <a:off x="5994528" y="3500289"/>
            <a:ext cx="2033856"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a:t>
            </a:r>
            <a:endParaRPr lang="en-US" sz="1600">
              <a:solidFill>
                <a:schemeClr val="tx1"/>
              </a:solidFill>
            </a:endParaRPr>
          </a:p>
        </p:txBody>
      </p:sp>
      <p:cxnSp>
        <p:nvCxnSpPr>
          <p:cNvPr id="6" name="AutoShape 13"/>
          <p:cNvCxnSpPr>
            <a:cxnSpLocks noChangeShapeType="1"/>
            <a:endCxn id="10" idx="1"/>
          </p:cNvCxnSpPr>
          <p:nvPr/>
        </p:nvCxnSpPr>
        <p:spPr bwMode="auto">
          <a:xfrm rot="16200000" flipH="1">
            <a:off x="1644434" y="1312346"/>
            <a:ext cx="576140" cy="488469"/>
          </a:xfrm>
          <a:prstGeom prst="bentConnector2">
            <a:avLst/>
          </a:prstGeom>
          <a:noFill/>
          <a:ln w="9525">
            <a:solidFill>
              <a:schemeClr val="tx1"/>
            </a:solidFill>
            <a:miter lim="800000"/>
            <a:headEnd/>
            <a:tailEnd type="triangle" w="med" len="med"/>
          </a:ln>
          <a:effectLst/>
        </p:spPr>
      </p:cxnSp>
      <p:cxnSp>
        <p:nvCxnSpPr>
          <p:cNvPr id="7" name="AutoShape 14"/>
          <p:cNvCxnSpPr>
            <a:cxnSpLocks noChangeShapeType="1"/>
            <a:endCxn id="11" idx="1"/>
          </p:cNvCxnSpPr>
          <p:nvPr/>
        </p:nvCxnSpPr>
        <p:spPr bwMode="auto">
          <a:xfrm rot="16200000" flipH="1">
            <a:off x="3202495" y="2274516"/>
            <a:ext cx="576139" cy="580254"/>
          </a:xfrm>
          <a:prstGeom prst="bentConnector2">
            <a:avLst/>
          </a:prstGeom>
          <a:noFill/>
          <a:ln w="9525">
            <a:solidFill>
              <a:schemeClr val="tx1"/>
            </a:solidFill>
            <a:miter lim="800000"/>
            <a:headEnd/>
            <a:tailEnd type="triangle" w="med" len="med"/>
          </a:ln>
          <a:effectLst/>
        </p:spPr>
      </p:cxnSp>
      <p:cxnSp>
        <p:nvCxnSpPr>
          <p:cNvPr id="8" name="AutoShape 15"/>
          <p:cNvCxnSpPr>
            <a:cxnSpLocks noChangeShapeType="1"/>
            <a:endCxn id="12" idx="1"/>
          </p:cNvCxnSpPr>
          <p:nvPr/>
        </p:nvCxnSpPr>
        <p:spPr bwMode="auto">
          <a:xfrm rot="16200000" flipH="1">
            <a:off x="4741176" y="3328073"/>
            <a:ext cx="649165" cy="562290"/>
          </a:xfrm>
          <a:prstGeom prst="bentConnector2">
            <a:avLst/>
          </a:prstGeom>
          <a:noFill/>
          <a:ln w="9525">
            <a:solidFill>
              <a:schemeClr val="tx1"/>
            </a:solidFill>
            <a:miter lim="800000"/>
            <a:headEnd/>
            <a:tailEnd type="triangle" w="med" len="med"/>
          </a:ln>
          <a:effectLst/>
        </p:spPr>
      </p:cxnSp>
      <p:sp>
        <p:nvSpPr>
          <p:cNvPr id="9" name="AutoShape 17"/>
          <p:cNvSpPr>
            <a:spLocks noChangeArrowheads="1"/>
          </p:cNvSpPr>
          <p:nvPr/>
        </p:nvSpPr>
        <p:spPr bwMode="auto">
          <a:xfrm>
            <a:off x="680157" y="404664"/>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sp>
        <p:nvSpPr>
          <p:cNvPr id="10" name="AutoShape 19"/>
          <p:cNvSpPr>
            <a:spLocks noChangeArrowheads="1"/>
          </p:cNvSpPr>
          <p:nvPr/>
        </p:nvSpPr>
        <p:spPr bwMode="auto">
          <a:xfrm>
            <a:off x="2176739" y="141272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sp>
        <p:nvSpPr>
          <p:cNvPr id="11" name="AutoShape 20"/>
          <p:cNvSpPr>
            <a:spLocks noChangeArrowheads="1"/>
          </p:cNvSpPr>
          <p:nvPr/>
        </p:nvSpPr>
        <p:spPr bwMode="auto">
          <a:xfrm>
            <a:off x="3780691" y="2420789"/>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p>
        </p:txBody>
      </p:sp>
      <p:sp>
        <p:nvSpPr>
          <p:cNvPr id="12" name="AutoShape 21"/>
          <p:cNvSpPr>
            <a:spLocks noChangeArrowheads="1"/>
          </p:cNvSpPr>
          <p:nvPr/>
        </p:nvSpPr>
        <p:spPr bwMode="auto">
          <a:xfrm>
            <a:off x="5346903" y="350187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cxnSp>
        <p:nvCxnSpPr>
          <p:cNvPr id="13" name="AutoShape 23"/>
          <p:cNvCxnSpPr>
            <a:cxnSpLocks noChangeShapeType="1"/>
            <a:stCxn id="10" idx="0"/>
            <a:endCxn id="2" idx="3"/>
          </p:cNvCxnSpPr>
          <p:nvPr/>
        </p:nvCxnSpPr>
        <p:spPr bwMode="auto">
          <a:xfrm rot="5400000" flipH="1" flipV="1">
            <a:off x="2652656" y="702159"/>
            <a:ext cx="576139" cy="844999"/>
          </a:xfrm>
          <a:prstGeom prst="bentConnector4">
            <a:avLst>
              <a:gd name="adj1" fmla="val 12516"/>
              <a:gd name="adj2" fmla="val 127053"/>
            </a:avLst>
          </a:prstGeom>
          <a:noFill/>
          <a:ln w="9525">
            <a:solidFill>
              <a:schemeClr val="tx1"/>
            </a:solidFill>
            <a:prstDash val="dash"/>
            <a:miter lim="800000"/>
            <a:headEnd/>
            <a:tailEnd type="triangle" w="med" len="med"/>
          </a:ln>
          <a:effectLst/>
        </p:spPr>
      </p:cxnSp>
      <p:cxnSp>
        <p:nvCxnSpPr>
          <p:cNvPr id="14" name="AutoShape 24"/>
          <p:cNvCxnSpPr>
            <a:cxnSpLocks noChangeShapeType="1"/>
            <a:endCxn id="3" idx="3"/>
          </p:cNvCxnSpPr>
          <p:nvPr/>
        </p:nvCxnSpPr>
        <p:spPr bwMode="auto">
          <a:xfrm rot="5400000" flipH="1" flipV="1">
            <a:off x="4193109" y="1758854"/>
            <a:ext cx="576138" cy="747733"/>
          </a:xfrm>
          <a:prstGeom prst="bentConnector4">
            <a:avLst>
              <a:gd name="adj1" fmla="val 12516"/>
              <a:gd name="adj2" fmla="val 130572"/>
            </a:avLst>
          </a:prstGeom>
          <a:noFill/>
          <a:ln w="9525">
            <a:solidFill>
              <a:schemeClr val="tx1"/>
            </a:solidFill>
            <a:prstDash val="dash"/>
            <a:miter lim="800000"/>
            <a:headEnd/>
            <a:tailEnd type="triangle" w="med" len="med"/>
          </a:ln>
          <a:effectLst/>
        </p:spPr>
      </p:cxnSp>
      <p:cxnSp>
        <p:nvCxnSpPr>
          <p:cNvPr id="15" name="AutoShape 25"/>
          <p:cNvCxnSpPr>
            <a:cxnSpLocks noChangeShapeType="1"/>
            <a:endCxn id="4" idx="3"/>
          </p:cNvCxnSpPr>
          <p:nvPr/>
        </p:nvCxnSpPr>
        <p:spPr bwMode="auto">
          <a:xfrm rot="5400000" flipH="1" flipV="1">
            <a:off x="5761343" y="2799461"/>
            <a:ext cx="649164" cy="755668"/>
          </a:xfrm>
          <a:prstGeom prst="bentConnector4">
            <a:avLst>
              <a:gd name="adj1" fmla="val 16732"/>
              <a:gd name="adj2" fmla="val 130251"/>
            </a:avLst>
          </a:prstGeom>
          <a:noFill/>
          <a:ln w="9525">
            <a:solidFill>
              <a:schemeClr val="tx1"/>
            </a:solidFill>
            <a:prstDash val="dash"/>
            <a:miter lim="800000"/>
            <a:headEnd/>
            <a:tailEnd type="triangle" w="med" len="med"/>
          </a:ln>
          <a:effectLst/>
        </p:spPr>
      </p:cxnSp>
      <p:cxnSp>
        <p:nvCxnSpPr>
          <p:cNvPr id="16" name="AutoShape 26"/>
          <p:cNvCxnSpPr>
            <a:cxnSpLocks noChangeShapeType="1"/>
            <a:endCxn id="17" idx="1"/>
          </p:cNvCxnSpPr>
          <p:nvPr/>
        </p:nvCxnSpPr>
        <p:spPr bwMode="auto">
          <a:xfrm rot="16200000" flipH="1">
            <a:off x="6368242" y="4364681"/>
            <a:ext cx="649167" cy="648071"/>
          </a:xfrm>
          <a:prstGeom prst="bentConnector2">
            <a:avLst/>
          </a:prstGeom>
          <a:noFill/>
          <a:ln w="9525">
            <a:solidFill>
              <a:schemeClr val="tx1"/>
            </a:solidFill>
            <a:miter lim="800000"/>
            <a:headEnd/>
            <a:tailEnd type="triangle" w="med" len="med"/>
          </a:ln>
          <a:effectLst/>
        </p:spPr>
      </p:cxnSp>
      <p:sp>
        <p:nvSpPr>
          <p:cNvPr id="17" name="AutoShape 27"/>
          <p:cNvSpPr>
            <a:spLocks noChangeArrowheads="1"/>
          </p:cNvSpPr>
          <p:nvPr/>
        </p:nvSpPr>
        <p:spPr bwMode="auto">
          <a:xfrm>
            <a:off x="7016861" y="4581377"/>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cxnSp>
        <p:nvCxnSpPr>
          <p:cNvPr id="18" name="AutoShape 28"/>
          <p:cNvCxnSpPr>
            <a:cxnSpLocks noChangeShapeType="1"/>
            <a:endCxn id="5" idx="3"/>
          </p:cNvCxnSpPr>
          <p:nvPr/>
        </p:nvCxnSpPr>
        <p:spPr bwMode="auto">
          <a:xfrm rot="5400000" flipH="1" flipV="1">
            <a:off x="7344223" y="3897216"/>
            <a:ext cx="649164" cy="719158"/>
          </a:xfrm>
          <a:prstGeom prst="bentConnector4">
            <a:avLst>
              <a:gd name="adj1" fmla="val 16732"/>
              <a:gd name="adj2" fmla="val 131787"/>
            </a:avLst>
          </a:prstGeom>
          <a:noFill/>
          <a:ln w="9525">
            <a:solidFill>
              <a:schemeClr val="tx1"/>
            </a:solidFill>
            <a:prstDash val="dash"/>
            <a:miter lim="800000"/>
            <a:headEnd/>
            <a:tailEnd type="triangle" w="med" len="med"/>
          </a:ln>
          <a:effectLst/>
        </p:spPr>
      </p:cxnSp>
      <p:sp>
        <p:nvSpPr>
          <p:cNvPr id="32" name="TextBox 31"/>
          <p:cNvSpPr txBox="1"/>
          <p:nvPr/>
        </p:nvSpPr>
        <p:spPr>
          <a:xfrm>
            <a:off x="755576" y="4869160"/>
            <a:ext cx="3961341" cy="369332"/>
          </a:xfrm>
          <a:prstGeom prst="rect">
            <a:avLst/>
          </a:prstGeom>
          <a:noFill/>
        </p:spPr>
        <p:txBody>
          <a:bodyPr wrap="none" rtlCol="0">
            <a:spAutoFit/>
          </a:bodyPr>
          <a:lstStyle/>
          <a:p>
            <a:r>
              <a:rPr lang="fi-FI" dirty="0" smtClean="0"/>
              <a:t>Lineaarinen opetussuunnitelmamalli</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fi-FI" dirty="0" smtClean="0"/>
              <a:t>Haaroittuva opetussuunnitelmamalli</a:t>
            </a:r>
          </a:p>
          <a:p>
            <a:endParaRPr lang="en-US" dirty="0"/>
          </a:p>
        </p:txBody>
      </p:sp>
      <p:sp>
        <p:nvSpPr>
          <p:cNvPr id="4" name="Content Placeholder 3"/>
          <p:cNvSpPr>
            <a:spLocks noGrp="1"/>
          </p:cNvSpPr>
          <p:nvPr>
            <p:ph sz="quarter" idx="1"/>
          </p:nvPr>
        </p:nvSpPr>
        <p:spPr/>
        <p:txBody>
          <a:bodyPr>
            <a:normAutofit fontScale="62500" lnSpcReduction="20000"/>
          </a:bodyPr>
          <a:lstStyle/>
          <a:p>
            <a:r>
              <a:rPr lang="fi-FI" dirty="0" smtClean="0"/>
              <a:t>antaa opiskelijalle suuremmat mahdollisuudet valita etenemisjärjestystään opiskelussaan</a:t>
            </a:r>
          </a:p>
          <a:p>
            <a:r>
              <a:rPr lang="fi-FI" dirty="0" smtClean="0"/>
              <a:t>palautetta kurssin alkaessa osaamistasosta ja ohjeita etenemiseen</a:t>
            </a:r>
          </a:p>
          <a:p>
            <a:r>
              <a:rPr lang="fi-FI" dirty="0" smtClean="0"/>
              <a:t>hyvillä aiemmilla tiedoilla voi ohittaa jonkin moduulin opiskelun ja siirtyä vaikeampiin tehtäviin</a:t>
            </a:r>
          </a:p>
          <a:p>
            <a:r>
              <a:rPr lang="fi-FI" dirty="0" smtClean="0"/>
              <a:t>hyvin suunniteltuna tarjoaa opiskelijalle myös mahdollisuuden kehittää taitojaan ja osaamistaan saamansa arvion mukaisesti monipuolisesti</a:t>
            </a:r>
          </a:p>
          <a:p>
            <a:r>
              <a:rPr lang="fi-FI" dirty="0" smtClean="0"/>
              <a:t>arvioinnin tulee ohjata siis myös sekä sisältöjen opiskeluun että taitojen harjoitteluun</a:t>
            </a:r>
          </a:p>
          <a:p>
            <a:r>
              <a:rPr lang="fi-FI" dirty="0" smtClean="0"/>
              <a:t>suunnittelu käytännössä erittäin vaativaa ja aikaa vievää</a:t>
            </a:r>
          </a:p>
          <a:p>
            <a:r>
              <a:rPr lang="fi-FI" dirty="0" smtClean="0"/>
              <a:t>voidaan hyödyntää myös erilaisten oppijoiden tukemisessa:</a:t>
            </a:r>
          </a:p>
          <a:p>
            <a:pPr lvl="1"/>
            <a:r>
              <a:rPr lang="fi-FI" dirty="0" smtClean="0"/>
              <a:t>visuaalisesti oppiville luodaan oma visuaalisesti stimuloiva haara</a:t>
            </a:r>
          </a:p>
          <a:p>
            <a:pPr lvl="1"/>
            <a:r>
              <a:rPr lang="fi-FI" dirty="0" smtClean="0"/>
              <a:t>auditiivisesti oppiville oma auditiivisesti tuettu haara</a:t>
            </a:r>
          </a:p>
          <a:p>
            <a:pPr lvl="1"/>
            <a:r>
              <a:rPr lang="fi-FI" dirty="0" smtClean="0"/>
              <a:t>kinesteettisesti oppiville oma fyysisempään tekemiseen ja tiedon tuottamiseen painottuva haara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1" descr="haaroittuvaOPS"/>
          <p:cNvPicPr>
            <a:picLocks noChangeAspect="1" noChangeArrowheads="1"/>
          </p:cNvPicPr>
          <p:nvPr/>
        </p:nvPicPr>
        <p:blipFill>
          <a:blip r:embed="rId2" cstate="print"/>
          <a:srcRect/>
          <a:stretch>
            <a:fillRect/>
          </a:stretch>
        </p:blipFill>
        <p:spPr bwMode="auto">
          <a:xfrm>
            <a:off x="282293" y="1052736"/>
            <a:ext cx="8285535" cy="3312368"/>
          </a:xfrm>
          <a:prstGeom prst="rect">
            <a:avLst/>
          </a:prstGeom>
          <a:noFill/>
        </p:spPr>
      </p:pic>
      <p:sp>
        <p:nvSpPr>
          <p:cNvPr id="3" name="TextBox 2"/>
          <p:cNvSpPr txBox="1"/>
          <p:nvPr/>
        </p:nvSpPr>
        <p:spPr>
          <a:xfrm>
            <a:off x="899592" y="4797152"/>
            <a:ext cx="3959738" cy="369332"/>
          </a:xfrm>
          <a:prstGeom prst="rect">
            <a:avLst/>
          </a:prstGeom>
          <a:noFill/>
        </p:spPr>
        <p:txBody>
          <a:bodyPr wrap="none" rtlCol="0">
            <a:spAutoFit/>
          </a:bodyPr>
          <a:lstStyle/>
          <a:p>
            <a:r>
              <a:rPr lang="fi-FI" dirty="0" smtClean="0"/>
              <a:t>Haaroittuva opetussuunnitelmamalli</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(3)</a:t>
            </a:r>
            <a:endParaRPr lang="en-US" dirty="0"/>
          </a:p>
        </p:txBody>
      </p:sp>
      <p:sp>
        <p:nvSpPr>
          <p:cNvPr id="3" name="Text Placeholder 2"/>
          <p:cNvSpPr>
            <a:spLocks noGrp="1"/>
          </p:cNvSpPr>
          <p:nvPr>
            <p:ph type="body" idx="2"/>
          </p:nvPr>
        </p:nvSpPr>
        <p:spPr/>
        <p:txBody>
          <a:bodyPr/>
          <a:lstStyle/>
          <a:p>
            <a:r>
              <a:rPr lang="fi-FI" dirty="0" smtClean="0"/>
              <a:t>Opetussuunnitelman perusmallit:</a:t>
            </a:r>
          </a:p>
          <a:p>
            <a:r>
              <a:rPr lang="fi-FI" dirty="0" smtClean="0"/>
              <a:t>Hypertekstiin perustuva  malli</a:t>
            </a:r>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tarjoaa opiskelijalle monipuolisen multimediaympäristön, jossa tehtävät ja opiskeltavat aiheet ovat vapaasti valittavissa</a:t>
            </a:r>
          </a:p>
          <a:p>
            <a:r>
              <a:rPr lang="fi-FI" dirty="0" smtClean="0"/>
              <a:t>kotisivu, josta opiskelija voi edetä eri aiheiden opiskelussa täysin itse valitsemallaan tavalla</a:t>
            </a:r>
          </a:p>
          <a:p>
            <a:r>
              <a:rPr lang="fi-FI" dirty="0" smtClean="0"/>
              <a:t>aiheiden sisältöihin perehdytään monipuolisesti </a:t>
            </a:r>
            <a:r>
              <a:rPr lang="fi-FI" dirty="0" err="1" smtClean="0"/>
              <a:t>audioiden</a:t>
            </a:r>
            <a:r>
              <a:rPr lang="fi-FI" dirty="0" smtClean="0"/>
              <a:t>, </a:t>
            </a:r>
            <a:r>
              <a:rPr lang="fi-FI" dirty="0" err="1" smtClean="0"/>
              <a:t>videoklippien</a:t>
            </a:r>
            <a:r>
              <a:rPr lang="fi-FI" dirty="0" smtClean="0"/>
              <a:t>, tekstien, graafisten esitysten ja kuvien avulla</a:t>
            </a:r>
          </a:p>
          <a:p>
            <a:r>
              <a:rPr lang="fi-FI" dirty="0" smtClean="0"/>
              <a:t>suoritetaan itsenäisesti tehdyllä </a:t>
            </a:r>
            <a:r>
              <a:rPr lang="fi-FI" dirty="0" err="1" smtClean="0"/>
              <a:t>oppimisportfoliolla</a:t>
            </a:r>
            <a:r>
              <a:rPr lang="fi-FI" dirty="0" smtClean="0"/>
              <a:t> tai oppimistehtävällä</a:t>
            </a:r>
          </a:p>
          <a:p>
            <a:r>
              <a:rPr lang="fi-FI" dirty="0" smtClean="0"/>
              <a:t>sisällön tuottaminen hypertekstimäisen mallin mukaan voi olla todella vaativaa:</a:t>
            </a:r>
          </a:p>
          <a:p>
            <a:pPr lvl="1"/>
            <a:r>
              <a:rPr lang="fi-FI" dirty="0" smtClean="0"/>
              <a:t>periaatteena on, että opiskelija voi aloittaa kurssin sisältöön tutustumisen mistä kohdasta sisältöä tahansa</a:t>
            </a:r>
          </a:p>
          <a:p>
            <a:pPr lvl="1"/>
            <a:r>
              <a:rPr lang="fi-FI" dirty="0" smtClean="0"/>
              <a:t>esitiedot tulee aina varmistaa, ts. materiaalissa tulee olla linkkejä taustatietoihin tai lineaarisessa mallissa aiemmin käsiteltyihin asioihin</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Opintosuorituksen arviointi</a:t>
            </a:r>
            <a:endParaRPr lang="en-US" dirty="0"/>
          </a:p>
        </p:txBody>
      </p:sp>
      <p:sp>
        <p:nvSpPr>
          <p:cNvPr id="3" name="Content Placeholder 2"/>
          <p:cNvSpPr>
            <a:spLocks noGrp="1"/>
          </p:cNvSpPr>
          <p:nvPr>
            <p:ph sz="quarter" idx="1"/>
          </p:nvPr>
        </p:nvSpPr>
        <p:spPr/>
        <p:txBody>
          <a:bodyPr>
            <a:normAutofit lnSpcReduction="10000"/>
          </a:bodyPr>
          <a:lstStyle/>
          <a:p>
            <a:r>
              <a:rPr lang="fi-FI" dirty="0" smtClean="0"/>
              <a:t>Opintosuoritus arvioidaan seuraavasti:</a:t>
            </a:r>
          </a:p>
          <a:p>
            <a:pPr lvl="1"/>
            <a:r>
              <a:rPr lang="fi-FI" dirty="0" smtClean="0"/>
              <a:t>osallistumisaktiivisuus ja oma tekeminen sekä ns. asennoituminen kurssiin (1/5 osa)</a:t>
            </a:r>
          </a:p>
          <a:p>
            <a:pPr lvl="1"/>
            <a:r>
              <a:rPr lang="fi-FI" dirty="0" smtClean="0"/>
              <a:t>reflektoinnit sekä itse- ja vertaisarvioinnit (1/5 osa)</a:t>
            </a:r>
          </a:p>
          <a:p>
            <a:pPr lvl="1"/>
            <a:r>
              <a:rPr lang="fi-FI" dirty="0" smtClean="0"/>
              <a:t>oppimistehtävien suoritus ja harjoitustyö (3/5 osaa)</a:t>
            </a:r>
          </a:p>
          <a:p>
            <a:r>
              <a:rPr lang="fi-FI" dirty="0" smtClean="0"/>
              <a:t>Jokainen em. kohta arvioidaan asteikolla: 0 - 5. Opintojakson arvosana (0-5) lasketaan em. kohtien painotettuna keskiarvona</a:t>
            </a:r>
          </a:p>
          <a:p>
            <a:endParaRPr lang="fi-FI" dirty="0" smtClean="0"/>
          </a:p>
          <a:p>
            <a:r>
              <a:rPr lang="fi-FI" dirty="0" smtClean="0"/>
              <a:t>Tarkemmat arviointikriteerit Opiskelijan oppaassa</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ypertekstiOPS"/>
          <p:cNvPicPr>
            <a:picLocks noChangeAspect="1" noChangeArrowheads="1"/>
          </p:cNvPicPr>
          <p:nvPr/>
        </p:nvPicPr>
        <p:blipFill>
          <a:blip r:embed="rId2" cstate="print"/>
          <a:srcRect/>
          <a:stretch>
            <a:fillRect/>
          </a:stretch>
        </p:blipFill>
        <p:spPr bwMode="auto">
          <a:xfrm>
            <a:off x="1331640" y="332656"/>
            <a:ext cx="6265862" cy="4514850"/>
          </a:xfrm>
          <a:prstGeom prst="rect">
            <a:avLst/>
          </a:prstGeom>
          <a:noFill/>
        </p:spPr>
      </p:pic>
      <p:sp>
        <p:nvSpPr>
          <p:cNvPr id="3" name="TextBox 2"/>
          <p:cNvSpPr txBox="1"/>
          <p:nvPr/>
        </p:nvSpPr>
        <p:spPr>
          <a:xfrm>
            <a:off x="1187624" y="5085184"/>
            <a:ext cx="3238387" cy="369332"/>
          </a:xfrm>
          <a:prstGeom prst="rect">
            <a:avLst/>
          </a:prstGeom>
          <a:noFill/>
        </p:spPr>
        <p:txBody>
          <a:bodyPr wrap="none" rtlCol="0">
            <a:spAutoFit/>
          </a:bodyPr>
          <a:lstStyle/>
          <a:p>
            <a:r>
              <a:rPr lang="fi-FI" dirty="0" smtClean="0"/>
              <a:t>Hypertekstiin perustuva malli</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(4)</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en-US" dirty="0" err="1" smtClean="0"/>
              <a:t>Opiskelijajohtoinen</a:t>
            </a:r>
            <a:r>
              <a:rPr lang="en-US" dirty="0" smtClean="0"/>
              <a:t> </a:t>
            </a:r>
            <a:r>
              <a:rPr lang="en-US" dirty="0" err="1" smtClean="0"/>
              <a:t>opetussuunnitelmamalli</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poikkeaa edellisistä opiskelijan suuremmalla vastuulla opiskelustaan</a:t>
            </a:r>
          </a:p>
          <a:p>
            <a:pPr lvl="1"/>
            <a:r>
              <a:rPr lang="fi-FI" dirty="0" smtClean="0"/>
              <a:t>opiskelija valitsee myös opiskelumuodot</a:t>
            </a:r>
          </a:p>
          <a:p>
            <a:pPr lvl="1"/>
            <a:r>
              <a:rPr lang="fi-FI" dirty="0" smtClean="0"/>
              <a:t>suunnittelee itse omat opintonsa ja etenemisensä</a:t>
            </a:r>
          </a:p>
          <a:p>
            <a:pPr lvl="1"/>
            <a:r>
              <a:rPr lang="fi-FI" dirty="0" smtClean="0"/>
              <a:t>valitsee jopa opiskeltavat aiheet itse</a:t>
            </a:r>
          </a:p>
          <a:p>
            <a:r>
              <a:rPr lang="fi-FI" dirty="0" smtClean="0"/>
              <a:t>opiskelija saa usein myös suunnitella itse oman osaamisensa arvioinnin sopien siitä ohjaavan opettajan kanssa</a:t>
            </a:r>
          </a:p>
          <a:p>
            <a:r>
              <a:rPr lang="fi-FI" dirty="0" smtClean="0"/>
              <a:t>opiskelijajohtoisen mallin mukaan opiskelijat voivat myös tuottaa suurimman osan sisällöistä sekä materiaaleista itse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opiskelijajohtoinenOPS"/>
          <p:cNvPicPr>
            <a:picLocks noChangeAspect="1" noChangeArrowheads="1"/>
          </p:cNvPicPr>
          <p:nvPr/>
        </p:nvPicPr>
        <p:blipFill>
          <a:blip r:embed="rId2" cstate="print"/>
          <a:srcRect/>
          <a:stretch>
            <a:fillRect/>
          </a:stretch>
        </p:blipFill>
        <p:spPr bwMode="auto">
          <a:xfrm>
            <a:off x="1835696" y="531093"/>
            <a:ext cx="5616575" cy="4410075"/>
          </a:xfrm>
          <a:prstGeom prst="rect">
            <a:avLst/>
          </a:prstGeom>
          <a:noFill/>
        </p:spPr>
      </p:pic>
      <p:sp>
        <p:nvSpPr>
          <p:cNvPr id="3" name="TextBox 2"/>
          <p:cNvSpPr txBox="1"/>
          <p:nvPr/>
        </p:nvSpPr>
        <p:spPr>
          <a:xfrm>
            <a:off x="1763688" y="4941168"/>
            <a:ext cx="2767104" cy="369332"/>
          </a:xfrm>
          <a:prstGeom prst="rect">
            <a:avLst/>
          </a:prstGeom>
          <a:noFill/>
        </p:spPr>
        <p:txBody>
          <a:bodyPr wrap="none" rtlCol="0">
            <a:spAutoFit/>
          </a:bodyPr>
          <a:lstStyle/>
          <a:p>
            <a:r>
              <a:rPr lang="fi-FI" dirty="0" smtClean="0"/>
              <a:t>Opiskelijajohtoinen malli</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4"/>
          <p:cNvSpPr>
            <a:spLocks noChangeArrowheads="1"/>
          </p:cNvSpPr>
          <p:nvPr/>
        </p:nvSpPr>
        <p:spPr bwMode="auto">
          <a:xfrm>
            <a:off x="2268711" y="1270000"/>
            <a:ext cx="4248150" cy="3959225"/>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en-US"/>
          </a:p>
        </p:txBody>
      </p:sp>
      <p:sp>
        <p:nvSpPr>
          <p:cNvPr id="3" name="Text Box 5"/>
          <p:cNvSpPr txBox="1">
            <a:spLocks noChangeArrowheads="1"/>
          </p:cNvSpPr>
          <p:nvPr/>
        </p:nvSpPr>
        <p:spPr bwMode="auto">
          <a:xfrm>
            <a:off x="3421236" y="1484313"/>
            <a:ext cx="1414463"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Jaettu / hajautettu</a:t>
            </a:r>
          </a:p>
          <a:p>
            <a:r>
              <a:rPr lang="fi-FI" sz="1000" b="1">
                <a:solidFill>
                  <a:schemeClr val="tx1"/>
                </a:solidFill>
                <a:cs typeface="Arial" charset="0"/>
              </a:rPr>
              <a:t>asiantuntijuus</a:t>
            </a:r>
          </a:p>
          <a:p>
            <a:r>
              <a:rPr lang="fi-FI" sz="1000">
                <a:solidFill>
                  <a:schemeClr val="tx1"/>
                </a:solidFill>
                <a:cs typeface="Arial" charset="0"/>
              </a:rPr>
              <a:t>(Distributed cognition)</a:t>
            </a:r>
          </a:p>
          <a:p>
            <a:r>
              <a:rPr lang="fi-FI" sz="1000">
                <a:solidFill>
                  <a:schemeClr val="tx1"/>
                </a:solidFill>
                <a:cs typeface="Arial" charset="0"/>
              </a:rPr>
              <a:t>Oatley 1990</a:t>
            </a:r>
            <a:endParaRPr lang="en-US" sz="1000">
              <a:solidFill>
                <a:schemeClr val="tx1"/>
              </a:solidFill>
              <a:cs typeface="Arial" charset="0"/>
            </a:endParaRPr>
          </a:p>
        </p:txBody>
      </p:sp>
      <p:sp>
        <p:nvSpPr>
          <p:cNvPr id="4" name="Text Box 6"/>
          <p:cNvSpPr txBox="1">
            <a:spLocks noChangeArrowheads="1"/>
          </p:cNvSpPr>
          <p:nvPr/>
        </p:nvSpPr>
        <p:spPr bwMode="auto">
          <a:xfrm>
            <a:off x="3637136" y="3429000"/>
            <a:ext cx="1719263" cy="3968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koflikti</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5" name="Text Box 7"/>
          <p:cNvSpPr txBox="1">
            <a:spLocks noChangeArrowheads="1"/>
          </p:cNvSpPr>
          <p:nvPr/>
        </p:nvSpPr>
        <p:spPr bwMode="auto">
          <a:xfrm>
            <a:off x="4591224" y="2133600"/>
            <a:ext cx="1420812"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Ankkuroitu</a:t>
            </a:r>
          </a:p>
          <a:p>
            <a:r>
              <a:rPr lang="fi-FI" sz="1000" b="1">
                <a:solidFill>
                  <a:schemeClr val="tx1"/>
                </a:solidFill>
                <a:cs typeface="Arial" charset="0"/>
              </a:rPr>
              <a:t>opetus</a:t>
            </a:r>
          </a:p>
          <a:p>
            <a:r>
              <a:rPr lang="fi-FI" sz="1000">
                <a:solidFill>
                  <a:schemeClr val="tx1"/>
                </a:solidFill>
                <a:cs typeface="Arial" charset="0"/>
              </a:rPr>
              <a:t>(Anchored instruction)</a:t>
            </a:r>
          </a:p>
          <a:p>
            <a:r>
              <a:rPr lang="fi-FI" sz="1000">
                <a:solidFill>
                  <a:schemeClr val="tx1"/>
                </a:solidFill>
                <a:cs typeface="Arial" charset="0"/>
              </a:rPr>
              <a:t>CTGV 1993</a:t>
            </a:r>
            <a:endParaRPr lang="en-US" sz="1000">
              <a:solidFill>
                <a:schemeClr val="tx1"/>
              </a:solidFill>
              <a:cs typeface="Arial" charset="0"/>
            </a:endParaRPr>
          </a:p>
        </p:txBody>
      </p:sp>
      <p:sp>
        <p:nvSpPr>
          <p:cNvPr id="6" name="Text Box 8"/>
          <p:cNvSpPr txBox="1">
            <a:spLocks noChangeArrowheads="1"/>
          </p:cNvSpPr>
          <p:nvPr/>
        </p:nvSpPr>
        <p:spPr bwMode="auto">
          <a:xfrm>
            <a:off x="4356274" y="4005263"/>
            <a:ext cx="1441450" cy="8540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Syventyvä</a:t>
            </a:r>
          </a:p>
          <a:p>
            <a:r>
              <a:rPr lang="fi-FI" sz="1000" b="1">
                <a:solidFill>
                  <a:schemeClr val="tx1"/>
                </a:solidFill>
                <a:cs typeface="Arial" charset="0"/>
              </a:rPr>
              <a:t>osallistuminen</a:t>
            </a:r>
          </a:p>
          <a:p>
            <a:r>
              <a:rPr lang="fi-FI" sz="1000">
                <a:solidFill>
                  <a:schemeClr val="tx1"/>
                </a:solidFill>
                <a:cs typeface="Arial" charset="0"/>
              </a:rPr>
              <a:t>(Legitimate peripheral </a:t>
            </a:r>
          </a:p>
          <a:p>
            <a:r>
              <a:rPr lang="fi-FI" sz="1000">
                <a:solidFill>
                  <a:schemeClr val="tx1"/>
                </a:solidFill>
                <a:cs typeface="Arial" charset="0"/>
              </a:rPr>
              <a:t>participation)</a:t>
            </a:r>
          </a:p>
          <a:p>
            <a:r>
              <a:rPr lang="fi-FI" sz="1000">
                <a:solidFill>
                  <a:schemeClr val="tx1"/>
                </a:solidFill>
                <a:cs typeface="Arial" charset="0"/>
              </a:rPr>
              <a:t>Lave &amp; Wagner 1993</a:t>
            </a:r>
            <a:endParaRPr lang="en-US" sz="1000">
              <a:solidFill>
                <a:schemeClr val="tx1"/>
              </a:solidFill>
              <a:cs typeface="Arial" charset="0"/>
            </a:endParaRPr>
          </a:p>
        </p:txBody>
      </p:sp>
      <p:sp>
        <p:nvSpPr>
          <p:cNvPr id="7" name="Text Box 9"/>
          <p:cNvSpPr txBox="1">
            <a:spLocks noChangeArrowheads="1"/>
          </p:cNvSpPr>
          <p:nvPr/>
        </p:nvSpPr>
        <p:spPr bwMode="auto">
          <a:xfrm>
            <a:off x="2700511" y="3789363"/>
            <a:ext cx="1531938"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Vastavuoronen</a:t>
            </a:r>
          </a:p>
          <a:p>
            <a:r>
              <a:rPr lang="fi-FI" sz="1000" b="1">
                <a:solidFill>
                  <a:schemeClr val="tx1"/>
                </a:solidFill>
                <a:cs typeface="Arial" charset="0"/>
              </a:rPr>
              <a:t>opettaminen</a:t>
            </a:r>
          </a:p>
          <a:p>
            <a:r>
              <a:rPr lang="fi-FI" sz="1000">
                <a:solidFill>
                  <a:schemeClr val="tx1"/>
                </a:solidFill>
                <a:cs typeface="Arial" charset="0"/>
              </a:rPr>
              <a:t>(Recipocal teaching)</a:t>
            </a:r>
          </a:p>
          <a:p>
            <a:r>
              <a:rPr lang="fi-FI" sz="1000">
                <a:solidFill>
                  <a:schemeClr val="tx1"/>
                </a:solidFill>
                <a:cs typeface="Arial" charset="0"/>
              </a:rPr>
              <a:t>Palinscar &amp; Brown 1984</a:t>
            </a:r>
            <a:endParaRPr lang="en-US" sz="1000">
              <a:solidFill>
                <a:schemeClr val="tx1"/>
              </a:solidFill>
              <a:cs typeface="Arial" charset="0"/>
            </a:endParaRPr>
          </a:p>
        </p:txBody>
      </p:sp>
      <p:sp>
        <p:nvSpPr>
          <p:cNvPr id="8" name="Text Box 10"/>
          <p:cNvSpPr txBox="1">
            <a:spLocks noChangeArrowheads="1"/>
          </p:cNvSpPr>
          <p:nvPr/>
        </p:nvSpPr>
        <p:spPr bwMode="auto">
          <a:xfrm>
            <a:off x="2584624" y="2205038"/>
            <a:ext cx="1428750"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Aktivoiva</a:t>
            </a:r>
          </a:p>
          <a:p>
            <a:r>
              <a:rPr lang="fi-FI" sz="1000" b="1">
                <a:solidFill>
                  <a:schemeClr val="tx1"/>
                </a:solidFill>
                <a:cs typeface="Arial" charset="0"/>
              </a:rPr>
              <a:t>opetus</a:t>
            </a:r>
          </a:p>
          <a:p>
            <a:r>
              <a:rPr lang="fi-FI" sz="1000">
                <a:solidFill>
                  <a:schemeClr val="tx1"/>
                </a:solidFill>
                <a:cs typeface="Arial" charset="0"/>
              </a:rPr>
              <a:t>(Activating instruction)</a:t>
            </a:r>
          </a:p>
          <a:p>
            <a:r>
              <a:rPr lang="fi-FI" sz="1000">
                <a:solidFill>
                  <a:schemeClr val="tx1"/>
                </a:solidFill>
                <a:cs typeface="Arial" charset="0"/>
              </a:rPr>
              <a:t>Lonka &amp; Lonka 1991</a:t>
            </a:r>
            <a:endParaRPr lang="en-US" sz="1000">
              <a:solidFill>
                <a:schemeClr val="tx1"/>
              </a:solidFill>
              <a:cs typeface="Arial" charset="0"/>
            </a:endParaRPr>
          </a:p>
        </p:txBody>
      </p:sp>
      <p:grpSp>
        <p:nvGrpSpPr>
          <p:cNvPr id="9" name="Group 11"/>
          <p:cNvGrpSpPr>
            <a:grpSpLocks/>
          </p:cNvGrpSpPr>
          <p:nvPr/>
        </p:nvGrpSpPr>
        <p:grpSpPr bwMode="auto">
          <a:xfrm>
            <a:off x="900286" y="908050"/>
            <a:ext cx="2449513" cy="1152525"/>
            <a:chOff x="431" y="618"/>
            <a:chExt cx="1543" cy="726"/>
          </a:xfrm>
        </p:grpSpPr>
        <p:sp>
          <p:nvSpPr>
            <p:cNvPr id="10" name="Text Box 12"/>
            <p:cNvSpPr txBox="1">
              <a:spLocks noChangeArrowheads="1"/>
            </p:cNvSpPr>
            <p:nvPr/>
          </p:nvSpPr>
          <p:spPr bwMode="auto">
            <a:xfrm>
              <a:off x="551" y="799"/>
              <a:ext cx="1289"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Simulaatio ja simulaatiopelit</a:t>
              </a:r>
            </a:p>
            <a:p>
              <a:r>
                <a:rPr lang="fi-FI" sz="1000" b="1">
                  <a:solidFill>
                    <a:schemeClr val="tx1"/>
                  </a:solidFill>
                  <a:cs typeface="Arial" charset="0"/>
                </a:rPr>
                <a:t>oppimisessa</a:t>
              </a:r>
            </a:p>
            <a:p>
              <a:r>
                <a:rPr lang="fi-FI" sz="1000">
                  <a:solidFill>
                    <a:schemeClr val="tx1"/>
                  </a:solidFill>
                  <a:cs typeface="Arial" charset="0"/>
                </a:rPr>
                <a:t>Ruohomäki 1994; Lehtonen 2005</a:t>
              </a:r>
              <a:endParaRPr lang="en-US" sz="1000">
                <a:solidFill>
                  <a:schemeClr val="tx1"/>
                </a:solidFill>
                <a:cs typeface="Arial" charset="0"/>
              </a:endParaRPr>
            </a:p>
          </p:txBody>
        </p:sp>
        <p:sp>
          <p:nvSpPr>
            <p:cNvPr id="11" name="Oval 13"/>
            <p:cNvSpPr>
              <a:spLocks noChangeArrowheads="1"/>
            </p:cNvSpPr>
            <p:nvPr/>
          </p:nvSpPr>
          <p:spPr bwMode="auto">
            <a:xfrm>
              <a:off x="431" y="618"/>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2" name="Group 14"/>
          <p:cNvGrpSpPr>
            <a:grpSpLocks/>
          </p:cNvGrpSpPr>
          <p:nvPr/>
        </p:nvGrpSpPr>
        <p:grpSpPr bwMode="auto">
          <a:xfrm>
            <a:off x="2844974" y="188913"/>
            <a:ext cx="2449512" cy="1152525"/>
            <a:chOff x="1837" y="164"/>
            <a:chExt cx="1543" cy="726"/>
          </a:xfrm>
        </p:grpSpPr>
        <p:sp>
          <p:nvSpPr>
            <p:cNvPr id="13" name="Text Box 15"/>
            <p:cNvSpPr txBox="1">
              <a:spLocks noChangeArrowheads="1"/>
            </p:cNvSpPr>
            <p:nvPr/>
          </p:nvSpPr>
          <p:spPr bwMode="auto">
            <a:xfrm>
              <a:off x="2105" y="300"/>
              <a:ext cx="902"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DIANA-malli</a:t>
              </a:r>
            </a:p>
            <a:p>
              <a:r>
                <a:rPr lang="fi-FI" sz="1000">
                  <a:solidFill>
                    <a:schemeClr val="tx1"/>
                  </a:solidFill>
                  <a:cs typeface="Arial" charset="0"/>
                </a:rPr>
                <a:t>(DIalogic Authentic </a:t>
              </a:r>
            </a:p>
            <a:p>
              <a:r>
                <a:rPr lang="fi-FI" sz="1000">
                  <a:solidFill>
                    <a:schemeClr val="tx1"/>
                  </a:solidFill>
                  <a:cs typeface="Arial" charset="0"/>
                </a:rPr>
                <a:t>Netlearning Activity)</a:t>
              </a:r>
            </a:p>
            <a:p>
              <a:r>
                <a:rPr lang="fi-FI" sz="1000">
                  <a:solidFill>
                    <a:schemeClr val="tx1"/>
                  </a:solidFill>
                  <a:cs typeface="Arial" charset="0"/>
                </a:rPr>
                <a:t>Aarnio &amp; Enqvist 2001</a:t>
              </a:r>
              <a:endParaRPr lang="en-US" sz="1000">
                <a:solidFill>
                  <a:schemeClr val="tx1"/>
                </a:solidFill>
                <a:cs typeface="Arial" charset="0"/>
              </a:endParaRPr>
            </a:p>
          </p:txBody>
        </p:sp>
        <p:sp>
          <p:nvSpPr>
            <p:cNvPr id="14" name="Oval 16"/>
            <p:cNvSpPr>
              <a:spLocks noChangeArrowheads="1"/>
            </p:cNvSpPr>
            <p:nvPr/>
          </p:nvSpPr>
          <p:spPr bwMode="auto">
            <a:xfrm>
              <a:off x="1837" y="164"/>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5" name="Group 17"/>
          <p:cNvGrpSpPr>
            <a:grpSpLocks/>
          </p:cNvGrpSpPr>
          <p:nvPr/>
        </p:nvGrpSpPr>
        <p:grpSpPr bwMode="auto">
          <a:xfrm>
            <a:off x="178891" y="2060575"/>
            <a:ext cx="2449513" cy="1152525"/>
            <a:chOff x="68" y="1389"/>
            <a:chExt cx="1543" cy="726"/>
          </a:xfrm>
        </p:grpSpPr>
        <p:sp>
          <p:nvSpPr>
            <p:cNvPr id="16" name="Text Box 18"/>
            <p:cNvSpPr txBox="1">
              <a:spLocks noChangeArrowheads="1"/>
            </p:cNvSpPr>
            <p:nvPr/>
          </p:nvSpPr>
          <p:spPr bwMode="auto">
            <a:xfrm>
              <a:off x="323" y="1480"/>
              <a:ext cx="1015"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Ongelmalähtöinen</a:t>
              </a:r>
            </a:p>
            <a:p>
              <a:r>
                <a:rPr lang="fi-FI" sz="1000" b="1">
                  <a:solidFill>
                    <a:schemeClr val="tx1"/>
                  </a:solidFill>
                  <a:cs typeface="Arial" charset="0"/>
                </a:rPr>
                <a:t>oppiminen</a:t>
              </a:r>
            </a:p>
            <a:p>
              <a:r>
                <a:rPr lang="fi-FI" sz="1000">
                  <a:solidFill>
                    <a:schemeClr val="tx1"/>
                  </a:solidFill>
                  <a:cs typeface="Arial" charset="0"/>
                </a:rPr>
                <a:t>(Problem-based learning)</a:t>
              </a:r>
            </a:p>
            <a:p>
              <a:r>
                <a:rPr lang="fi-FI" sz="1000">
                  <a:solidFill>
                    <a:schemeClr val="tx1"/>
                  </a:solidFill>
                  <a:cs typeface="Arial" charset="0"/>
                </a:rPr>
                <a:t>Boud &amp; Feletti 1999; </a:t>
              </a:r>
            </a:p>
            <a:p>
              <a:r>
                <a:rPr lang="fi-FI" sz="1000">
                  <a:solidFill>
                    <a:schemeClr val="tx1"/>
                  </a:solidFill>
                  <a:cs typeface="Arial" charset="0"/>
                </a:rPr>
                <a:t>Poikela 2002</a:t>
              </a:r>
              <a:endParaRPr lang="en-US" sz="1000">
                <a:solidFill>
                  <a:schemeClr val="tx1"/>
                </a:solidFill>
                <a:cs typeface="Arial" charset="0"/>
              </a:endParaRPr>
            </a:p>
          </p:txBody>
        </p:sp>
        <p:sp>
          <p:nvSpPr>
            <p:cNvPr id="17" name="Oval 19"/>
            <p:cNvSpPr>
              <a:spLocks noChangeArrowheads="1"/>
            </p:cNvSpPr>
            <p:nvPr/>
          </p:nvSpPr>
          <p:spPr bwMode="auto">
            <a:xfrm>
              <a:off x="68"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8" name="Group 20"/>
          <p:cNvGrpSpPr>
            <a:grpSpLocks/>
          </p:cNvGrpSpPr>
          <p:nvPr/>
        </p:nvGrpSpPr>
        <p:grpSpPr bwMode="auto">
          <a:xfrm>
            <a:off x="250899" y="3284538"/>
            <a:ext cx="2449513" cy="1152525"/>
            <a:chOff x="158" y="2205"/>
            <a:chExt cx="1543" cy="726"/>
          </a:xfrm>
        </p:grpSpPr>
        <p:sp>
          <p:nvSpPr>
            <p:cNvPr id="19" name="Text Box 21"/>
            <p:cNvSpPr txBox="1">
              <a:spLocks noChangeArrowheads="1"/>
            </p:cNvSpPr>
            <p:nvPr/>
          </p:nvSpPr>
          <p:spPr bwMode="auto">
            <a:xfrm>
              <a:off x="294" y="2296"/>
              <a:ext cx="1258"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a:t>
              </a:r>
            </a:p>
            <a:p>
              <a:r>
                <a:rPr lang="fi-FI" sz="1000" b="1">
                  <a:solidFill>
                    <a:schemeClr val="tx1"/>
                  </a:solidFill>
                  <a:cs typeface="Arial" charset="0"/>
                </a:rPr>
                <a:t>oppipoikamalli</a:t>
              </a:r>
            </a:p>
            <a:p>
              <a:r>
                <a:rPr lang="fi-FI" sz="1000">
                  <a:solidFill>
                    <a:schemeClr val="tx1"/>
                  </a:solidFill>
                  <a:cs typeface="Arial" charset="0"/>
                </a:rPr>
                <a:t>(Cognitive apprenticeship)</a:t>
              </a:r>
            </a:p>
            <a:p>
              <a:r>
                <a:rPr lang="fi-FI" sz="1000">
                  <a:solidFill>
                    <a:schemeClr val="tx1"/>
                  </a:solidFill>
                  <a:cs typeface="Arial" charset="0"/>
                </a:rPr>
                <a:t>Collins, Brown &amp; Newman 1989;</a:t>
              </a:r>
            </a:p>
            <a:p>
              <a:r>
                <a:rPr lang="fi-FI" sz="1000">
                  <a:solidFill>
                    <a:schemeClr val="tx1"/>
                  </a:solidFill>
                  <a:cs typeface="Arial" charset="0"/>
                </a:rPr>
                <a:t>Järvelä 1996</a:t>
              </a:r>
              <a:endParaRPr lang="en-US" sz="1000">
                <a:solidFill>
                  <a:schemeClr val="tx1"/>
                </a:solidFill>
                <a:cs typeface="Arial" charset="0"/>
              </a:endParaRPr>
            </a:p>
          </p:txBody>
        </p:sp>
        <p:sp>
          <p:nvSpPr>
            <p:cNvPr id="20" name="Oval 22"/>
            <p:cNvSpPr>
              <a:spLocks noChangeArrowheads="1"/>
            </p:cNvSpPr>
            <p:nvPr/>
          </p:nvSpPr>
          <p:spPr bwMode="auto">
            <a:xfrm>
              <a:off x="158" y="220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1" name="Group 23"/>
          <p:cNvGrpSpPr>
            <a:grpSpLocks/>
          </p:cNvGrpSpPr>
          <p:nvPr/>
        </p:nvGrpSpPr>
        <p:grpSpPr bwMode="auto">
          <a:xfrm>
            <a:off x="1330499" y="4653136"/>
            <a:ext cx="2449512" cy="1152525"/>
            <a:chOff x="657" y="2795"/>
            <a:chExt cx="1543" cy="726"/>
          </a:xfrm>
        </p:grpSpPr>
        <p:sp>
          <p:nvSpPr>
            <p:cNvPr id="22" name="Text Box 24"/>
            <p:cNvSpPr txBox="1">
              <a:spLocks noChangeArrowheads="1"/>
            </p:cNvSpPr>
            <p:nvPr/>
          </p:nvSpPr>
          <p:spPr bwMode="auto">
            <a:xfrm>
              <a:off x="981" y="2931"/>
              <a:ext cx="879" cy="442"/>
            </a:xfrm>
            <a:prstGeom prst="rect">
              <a:avLst/>
            </a:prstGeom>
            <a:noFill/>
            <a:ln w="9525">
              <a:noFill/>
              <a:miter lim="800000"/>
              <a:headEnd/>
              <a:tailEnd/>
            </a:ln>
            <a:effectLst/>
          </p:spPr>
          <p:txBody>
            <a:bodyPr wrap="none">
              <a:spAutoFit/>
            </a:bodyPr>
            <a:lstStyle/>
            <a:p>
              <a:r>
                <a:rPr lang="fi-FI" sz="1000" b="1" dirty="0">
                  <a:solidFill>
                    <a:schemeClr val="tx1"/>
                  </a:solidFill>
                  <a:cs typeface="Arial" charset="0"/>
                </a:rPr>
                <a:t>Suggestiopohjainen</a:t>
              </a:r>
            </a:p>
            <a:p>
              <a:r>
                <a:rPr lang="fi-FI" sz="1000" b="1" dirty="0">
                  <a:solidFill>
                    <a:schemeClr val="tx1"/>
                  </a:solidFill>
                  <a:cs typeface="Arial" charset="0"/>
                </a:rPr>
                <a:t>oppiminen</a:t>
              </a:r>
            </a:p>
            <a:p>
              <a:r>
                <a:rPr lang="fi-FI" sz="1000" dirty="0">
                  <a:solidFill>
                    <a:schemeClr val="tx1"/>
                  </a:solidFill>
                  <a:cs typeface="Arial" charset="0"/>
                </a:rPr>
                <a:t>(mielikuvaoppiminen)</a:t>
              </a:r>
            </a:p>
            <a:p>
              <a:r>
                <a:rPr lang="fi-FI" sz="1000" dirty="0">
                  <a:solidFill>
                    <a:schemeClr val="tx1"/>
                  </a:solidFill>
                  <a:cs typeface="Arial" charset="0"/>
                </a:rPr>
                <a:t>Lindh 1998</a:t>
              </a:r>
              <a:endParaRPr lang="en-US" sz="1000" dirty="0">
                <a:solidFill>
                  <a:schemeClr val="tx1"/>
                </a:solidFill>
                <a:cs typeface="Arial" charset="0"/>
              </a:endParaRPr>
            </a:p>
          </p:txBody>
        </p:sp>
        <p:sp>
          <p:nvSpPr>
            <p:cNvPr id="23" name="Oval 25"/>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4" name="Group 26"/>
          <p:cNvGrpSpPr>
            <a:grpSpLocks/>
          </p:cNvGrpSpPr>
          <p:nvPr/>
        </p:nvGrpSpPr>
        <p:grpSpPr bwMode="auto">
          <a:xfrm>
            <a:off x="4140374" y="4940771"/>
            <a:ext cx="2449512" cy="1152525"/>
            <a:chOff x="2608" y="2886"/>
            <a:chExt cx="1543" cy="726"/>
          </a:xfrm>
        </p:grpSpPr>
        <p:sp>
          <p:nvSpPr>
            <p:cNvPr id="25" name="Text Box 27"/>
            <p:cNvSpPr txBox="1">
              <a:spLocks noChangeArrowheads="1"/>
            </p:cNvSpPr>
            <p:nvPr/>
          </p:nvSpPr>
          <p:spPr bwMode="auto">
            <a:xfrm>
              <a:off x="2829" y="3022"/>
              <a:ext cx="1083"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Tutkimus- ja </a:t>
              </a:r>
            </a:p>
            <a:p>
              <a:r>
                <a:rPr lang="fi-FI" sz="1000" b="1">
                  <a:solidFill>
                    <a:schemeClr val="tx1"/>
                  </a:solidFill>
                  <a:cs typeface="Arial" charset="0"/>
                </a:rPr>
                <a:t>seikkailumatka</a:t>
              </a:r>
            </a:p>
            <a:p>
              <a:r>
                <a:rPr lang="fi-FI" sz="1000">
                  <a:solidFill>
                    <a:schemeClr val="tx1"/>
                  </a:solidFill>
                  <a:cs typeface="Arial" charset="0"/>
                </a:rPr>
                <a:t>Alamäki &amp; Luukkonen 2002</a:t>
              </a:r>
            </a:p>
          </p:txBody>
        </p:sp>
        <p:sp>
          <p:nvSpPr>
            <p:cNvPr id="26" name="Oval 28"/>
            <p:cNvSpPr>
              <a:spLocks noChangeArrowheads="1"/>
            </p:cNvSpPr>
            <p:nvPr/>
          </p:nvSpPr>
          <p:spPr bwMode="auto">
            <a:xfrm>
              <a:off x="2608" y="2886"/>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7" name="Group 29"/>
          <p:cNvGrpSpPr>
            <a:grpSpLocks/>
          </p:cNvGrpSpPr>
          <p:nvPr/>
        </p:nvGrpSpPr>
        <p:grpSpPr bwMode="auto">
          <a:xfrm>
            <a:off x="5796136" y="3789363"/>
            <a:ext cx="2449513" cy="1152525"/>
            <a:chOff x="3470" y="2251"/>
            <a:chExt cx="1543" cy="726"/>
          </a:xfrm>
        </p:grpSpPr>
        <p:sp>
          <p:nvSpPr>
            <p:cNvPr id="28" name="Text Box 30"/>
            <p:cNvSpPr txBox="1">
              <a:spLocks noChangeArrowheads="1"/>
            </p:cNvSpPr>
            <p:nvPr/>
          </p:nvSpPr>
          <p:spPr bwMode="auto">
            <a:xfrm>
              <a:off x="3647" y="2387"/>
              <a:ext cx="1083"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Case-oppiminen</a:t>
              </a:r>
            </a:p>
            <a:p>
              <a:r>
                <a:rPr lang="fi-FI" sz="1000">
                  <a:solidFill>
                    <a:schemeClr val="tx1"/>
                  </a:solidFill>
                  <a:cs typeface="Arial" charset="0"/>
                </a:rPr>
                <a:t>(Case-based learning)</a:t>
              </a:r>
            </a:p>
            <a:p>
              <a:r>
                <a:rPr lang="fi-FI" sz="1000">
                  <a:solidFill>
                    <a:schemeClr val="tx1"/>
                  </a:solidFill>
                  <a:cs typeface="Arial" charset="0"/>
                </a:rPr>
                <a:t>Silander 2002; </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29" name="Oval 31"/>
            <p:cNvSpPr>
              <a:spLocks noChangeArrowheads="1"/>
            </p:cNvSpPr>
            <p:nvPr/>
          </p:nvSpPr>
          <p:spPr bwMode="auto">
            <a:xfrm>
              <a:off x="3470" y="2251"/>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0" name="Group 32"/>
          <p:cNvGrpSpPr>
            <a:grpSpLocks/>
          </p:cNvGrpSpPr>
          <p:nvPr/>
        </p:nvGrpSpPr>
        <p:grpSpPr bwMode="auto">
          <a:xfrm>
            <a:off x="6229524" y="2636838"/>
            <a:ext cx="2449512" cy="1152525"/>
            <a:chOff x="3470" y="1389"/>
            <a:chExt cx="1543" cy="726"/>
          </a:xfrm>
        </p:grpSpPr>
        <p:sp>
          <p:nvSpPr>
            <p:cNvPr id="31" name="Text Box 33"/>
            <p:cNvSpPr txBox="1">
              <a:spLocks noChangeArrowheads="1"/>
            </p:cNvSpPr>
            <p:nvPr/>
          </p:nvSpPr>
          <p:spPr bwMode="auto">
            <a:xfrm>
              <a:off x="3667" y="1480"/>
              <a:ext cx="1133"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Tutkiva oppiminen</a:t>
              </a:r>
            </a:p>
            <a:p>
              <a:r>
                <a:rPr lang="fi-FI" sz="1000">
                  <a:solidFill>
                    <a:schemeClr val="tx1"/>
                  </a:solidFill>
                  <a:cs typeface="Arial" charset="0"/>
                </a:rPr>
                <a:t>(Discovery learning)</a:t>
              </a:r>
            </a:p>
            <a:p>
              <a:r>
                <a:rPr lang="fi-FI" sz="1000">
                  <a:solidFill>
                    <a:schemeClr val="tx1"/>
                  </a:solidFill>
                  <a:cs typeface="Arial" charset="0"/>
                </a:rPr>
                <a:t>Hakkarainen, Lonka &amp;</a:t>
              </a:r>
            </a:p>
            <a:p>
              <a:r>
                <a:rPr lang="fi-FI" sz="1000">
                  <a:solidFill>
                    <a:schemeClr val="tx1"/>
                  </a:solidFill>
                  <a:cs typeface="Arial" charset="0"/>
                </a:rPr>
                <a:t>Lipponen 1999, 2004;</a:t>
              </a:r>
            </a:p>
            <a:p>
              <a:r>
                <a:rPr lang="fi-FI" sz="1000">
                  <a:solidFill>
                    <a:schemeClr val="tx1"/>
                  </a:solidFill>
                  <a:cs typeface="Arial" charset="0"/>
                </a:rPr>
                <a:t>Scardamalia &amp; Bereiter 1994</a:t>
              </a:r>
              <a:endParaRPr lang="en-US" sz="1000">
                <a:solidFill>
                  <a:schemeClr val="tx1"/>
                </a:solidFill>
                <a:cs typeface="Arial" charset="0"/>
              </a:endParaRPr>
            </a:p>
          </p:txBody>
        </p:sp>
        <p:sp>
          <p:nvSpPr>
            <p:cNvPr id="32" name="Oval 34"/>
            <p:cNvSpPr>
              <a:spLocks noChangeArrowheads="1"/>
            </p:cNvSpPr>
            <p:nvPr/>
          </p:nvSpPr>
          <p:spPr bwMode="auto">
            <a:xfrm>
              <a:off x="3470"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3" name="Group 35"/>
          <p:cNvGrpSpPr>
            <a:grpSpLocks/>
          </p:cNvGrpSpPr>
          <p:nvPr/>
        </p:nvGrpSpPr>
        <p:grpSpPr bwMode="auto">
          <a:xfrm>
            <a:off x="5940599" y="1628775"/>
            <a:ext cx="2449512" cy="1152525"/>
            <a:chOff x="3107" y="506"/>
            <a:chExt cx="1543" cy="726"/>
          </a:xfrm>
        </p:grpSpPr>
        <p:sp>
          <p:nvSpPr>
            <p:cNvPr id="34" name="Text Box 36"/>
            <p:cNvSpPr txBox="1">
              <a:spLocks noChangeArrowheads="1"/>
            </p:cNvSpPr>
            <p:nvPr/>
          </p:nvSpPr>
          <p:spPr bwMode="auto">
            <a:xfrm>
              <a:off x="3312" y="663"/>
              <a:ext cx="1118"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Projektioppiminen</a:t>
              </a:r>
            </a:p>
            <a:p>
              <a:r>
                <a:rPr lang="fi-FI" sz="1000">
                  <a:solidFill>
                    <a:schemeClr val="tx1"/>
                  </a:solidFill>
                  <a:cs typeface="Arial" charset="0"/>
                </a:rPr>
                <a:t>(Project-based learning)</a:t>
              </a:r>
            </a:p>
            <a:p>
              <a:r>
                <a:rPr lang="fi-FI" sz="1000">
                  <a:solidFill>
                    <a:schemeClr val="tx1"/>
                  </a:solidFill>
                  <a:cs typeface="Arial" charset="0"/>
                </a:rPr>
                <a:t>Lifländer 2003; Tynjälä 1999</a:t>
              </a:r>
              <a:endParaRPr lang="en-US" sz="1000">
                <a:solidFill>
                  <a:schemeClr val="tx1"/>
                </a:solidFill>
                <a:cs typeface="Arial" charset="0"/>
              </a:endParaRPr>
            </a:p>
          </p:txBody>
        </p:sp>
        <p:sp>
          <p:nvSpPr>
            <p:cNvPr id="35" name="Oval 37"/>
            <p:cNvSpPr>
              <a:spLocks noChangeArrowheads="1"/>
            </p:cNvSpPr>
            <p:nvPr/>
          </p:nvSpPr>
          <p:spPr bwMode="auto">
            <a:xfrm>
              <a:off x="3107" y="506"/>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36" name="Text Box 38"/>
          <p:cNvSpPr txBox="1">
            <a:spLocks noChangeArrowheads="1"/>
          </p:cNvSpPr>
          <p:nvPr/>
        </p:nvSpPr>
        <p:spPr bwMode="auto">
          <a:xfrm>
            <a:off x="3132311" y="2997200"/>
            <a:ext cx="2711450" cy="366713"/>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Pedagogiset menetelmät</a:t>
            </a:r>
            <a:endParaRPr lang="en-US" sz="1800">
              <a:solidFill>
                <a:schemeClr val="tx1"/>
              </a:solidFill>
              <a:cs typeface="Arial" charset="0"/>
            </a:endParaRPr>
          </a:p>
        </p:txBody>
      </p:sp>
      <p:sp>
        <p:nvSpPr>
          <p:cNvPr id="37" name="Text Box 39"/>
          <p:cNvSpPr txBox="1">
            <a:spLocks noChangeArrowheads="1"/>
          </p:cNvSpPr>
          <p:nvPr/>
        </p:nvSpPr>
        <p:spPr bwMode="auto">
          <a:xfrm>
            <a:off x="684386" y="188913"/>
            <a:ext cx="2203450" cy="641350"/>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Verkko-opetuksen</a:t>
            </a:r>
          </a:p>
          <a:p>
            <a:pPr algn="l"/>
            <a:r>
              <a:rPr lang="fi-FI" sz="1800">
                <a:solidFill>
                  <a:schemeClr val="tx1"/>
                </a:solidFill>
                <a:cs typeface="Arial" charset="0"/>
              </a:rPr>
              <a:t>pedagogisia malleja</a:t>
            </a:r>
            <a:endParaRPr lang="en-US" sz="1800">
              <a:solidFill>
                <a:schemeClr val="tx1"/>
              </a:solidFill>
              <a:cs typeface="Arial" charset="0"/>
            </a:endParaRPr>
          </a:p>
        </p:txBody>
      </p:sp>
      <p:sp>
        <p:nvSpPr>
          <p:cNvPr id="38" name="Text Box 40"/>
          <p:cNvSpPr txBox="1">
            <a:spLocks noChangeArrowheads="1"/>
          </p:cNvSpPr>
          <p:nvPr/>
        </p:nvSpPr>
        <p:spPr bwMode="auto">
          <a:xfrm>
            <a:off x="179512" y="5661248"/>
            <a:ext cx="1446213" cy="244475"/>
          </a:xfrm>
          <a:prstGeom prst="rect">
            <a:avLst/>
          </a:prstGeom>
          <a:noFill/>
          <a:ln w="9525">
            <a:noFill/>
            <a:miter lim="800000"/>
            <a:headEnd/>
            <a:tailEnd/>
          </a:ln>
          <a:effectLst/>
        </p:spPr>
        <p:txBody>
          <a:bodyPr wrap="none">
            <a:spAutoFit/>
          </a:bodyPr>
          <a:lstStyle/>
          <a:p>
            <a:pPr algn="l"/>
            <a:r>
              <a:rPr lang="fi-FI" sz="1000" dirty="0" err="1">
                <a:solidFill>
                  <a:schemeClr val="tx1"/>
                </a:solidFill>
                <a:cs typeface="Arial" charset="0"/>
              </a:rPr>
              <a:t>Mukaellen</a:t>
            </a:r>
            <a:r>
              <a:rPr lang="fi-FI" sz="1000" dirty="0">
                <a:solidFill>
                  <a:schemeClr val="tx1"/>
                </a:solidFill>
                <a:cs typeface="Arial" charset="0"/>
              </a:rPr>
              <a:t> Vaara 2005</a:t>
            </a:r>
            <a:endParaRPr lang="en-US" sz="1000" dirty="0">
              <a:solidFill>
                <a:schemeClr val="tx1"/>
              </a:solidFill>
              <a:cs typeface="Arial" charset="0"/>
            </a:endParaRPr>
          </a:p>
        </p:txBody>
      </p:sp>
      <p:sp>
        <p:nvSpPr>
          <p:cNvPr id="39" name="Text Box 41"/>
          <p:cNvSpPr txBox="1">
            <a:spLocks noChangeArrowheads="1"/>
          </p:cNvSpPr>
          <p:nvPr/>
        </p:nvSpPr>
        <p:spPr bwMode="auto">
          <a:xfrm>
            <a:off x="5724699" y="4724400"/>
            <a:ext cx="2312987"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noviisista asiantuntijaksi kehittyminen </a:t>
            </a:r>
          </a:p>
          <a:p>
            <a:pPr algn="l"/>
            <a:r>
              <a:rPr lang="fi-FI" sz="1000">
                <a:solidFill>
                  <a:schemeClr val="tx1"/>
                </a:solidFill>
                <a:cs typeface="Arial" charset="0"/>
              </a:rPr>
              <a:t>osana asiantuntijayhteisöä</a:t>
            </a:r>
            <a:endParaRPr lang="en-US" sz="1000">
              <a:solidFill>
                <a:schemeClr val="tx1"/>
              </a:solidFill>
              <a:cs typeface="Arial" charset="0"/>
            </a:endParaRPr>
          </a:p>
        </p:txBody>
      </p:sp>
      <p:sp>
        <p:nvSpPr>
          <p:cNvPr id="40" name="Text Box 42"/>
          <p:cNvSpPr txBox="1">
            <a:spLocks noChangeArrowheads="1"/>
          </p:cNvSpPr>
          <p:nvPr/>
        </p:nvSpPr>
        <p:spPr bwMode="auto">
          <a:xfrm>
            <a:off x="243061" y="4319588"/>
            <a:ext cx="2457450" cy="549275"/>
          </a:xfrm>
          <a:prstGeom prst="rect">
            <a:avLst/>
          </a:prstGeom>
          <a:solidFill>
            <a:srgbClr val="FFFF99"/>
          </a:solidFill>
          <a:ln w="9525">
            <a:noFill/>
            <a:miter lim="800000"/>
            <a:headEnd/>
            <a:tailEnd/>
          </a:ln>
          <a:effectLst/>
        </p:spPr>
        <p:txBody>
          <a:bodyPr>
            <a:spAutoFit/>
          </a:bodyPr>
          <a:lstStyle/>
          <a:p>
            <a:pPr algn="l"/>
            <a:r>
              <a:rPr lang="fi-FI" sz="1000">
                <a:solidFill>
                  <a:schemeClr val="tx1"/>
                </a:solidFill>
                <a:cs typeface="Arial" charset="0"/>
              </a:rPr>
              <a:t>oppijat mukana opetuksen suunnittelussa, kysymysten asettalussa ja yhteenvetojen laadinnassa</a:t>
            </a:r>
            <a:endParaRPr lang="en-US" sz="1000">
              <a:solidFill>
                <a:schemeClr val="tx1"/>
              </a:solidFill>
              <a:cs typeface="Arial" charset="0"/>
            </a:endParaRPr>
          </a:p>
        </p:txBody>
      </p:sp>
      <p:sp>
        <p:nvSpPr>
          <p:cNvPr id="41" name="Text Box 43"/>
          <p:cNvSpPr txBox="1">
            <a:spLocks noChangeArrowheads="1"/>
          </p:cNvSpPr>
          <p:nvPr/>
        </p:nvSpPr>
        <p:spPr bwMode="auto">
          <a:xfrm>
            <a:off x="1044749" y="1773238"/>
            <a:ext cx="1898650"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oppijakeskeinen oppiminen</a:t>
            </a:r>
          </a:p>
          <a:p>
            <a:pPr algn="l"/>
            <a:r>
              <a:rPr lang="fi-FI" sz="1000">
                <a:solidFill>
                  <a:schemeClr val="tx1"/>
                </a:solidFill>
                <a:cs typeface="Arial" charset="0"/>
              </a:rPr>
              <a:t>aktivoivien menetelmien avulla</a:t>
            </a:r>
            <a:endParaRPr lang="en-US" sz="1000">
              <a:solidFill>
                <a:schemeClr val="tx1"/>
              </a:solidFill>
              <a:cs typeface="Arial" charset="0"/>
            </a:endParaRPr>
          </a:p>
        </p:txBody>
      </p:sp>
      <p:sp>
        <p:nvSpPr>
          <p:cNvPr id="42" name="Text Box 44"/>
          <p:cNvSpPr txBox="1">
            <a:spLocks noChangeArrowheads="1"/>
          </p:cNvSpPr>
          <p:nvPr/>
        </p:nvSpPr>
        <p:spPr bwMode="auto">
          <a:xfrm>
            <a:off x="4500736" y="188913"/>
            <a:ext cx="1344613" cy="2444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yhteistoiminnallisuus</a:t>
            </a:r>
            <a:endParaRPr lang="en-US" sz="1000">
              <a:solidFill>
                <a:schemeClr val="tx1"/>
              </a:solidFill>
              <a:cs typeface="Arial" charset="0"/>
            </a:endParaRPr>
          </a:p>
        </p:txBody>
      </p:sp>
      <p:grpSp>
        <p:nvGrpSpPr>
          <p:cNvPr id="43" name="Group 45"/>
          <p:cNvGrpSpPr>
            <a:grpSpLocks/>
          </p:cNvGrpSpPr>
          <p:nvPr/>
        </p:nvGrpSpPr>
        <p:grpSpPr bwMode="auto">
          <a:xfrm>
            <a:off x="5148436" y="692150"/>
            <a:ext cx="2449513" cy="1152525"/>
            <a:chOff x="657" y="2795"/>
            <a:chExt cx="1543" cy="726"/>
          </a:xfrm>
        </p:grpSpPr>
        <p:sp>
          <p:nvSpPr>
            <p:cNvPr id="44" name="Text Box 46"/>
            <p:cNvSpPr txBox="1">
              <a:spLocks noChangeArrowheads="1"/>
            </p:cNvSpPr>
            <p:nvPr/>
          </p:nvSpPr>
          <p:spPr bwMode="auto">
            <a:xfrm>
              <a:off x="790" y="2931"/>
              <a:ext cx="1261"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Designin kautta</a:t>
              </a:r>
            </a:p>
            <a:p>
              <a:r>
                <a:rPr lang="fi-FI" sz="1000" b="1">
                  <a:solidFill>
                    <a:schemeClr val="tx1"/>
                  </a:solidFill>
                  <a:cs typeface="Arial" charset="0"/>
                </a:rPr>
                <a:t>oppiminen</a:t>
              </a:r>
            </a:p>
            <a:p>
              <a:r>
                <a:rPr lang="fi-FI" sz="1000">
                  <a:solidFill>
                    <a:schemeClr val="tx1"/>
                  </a:solidFill>
                  <a:cs typeface="Arial" charset="0"/>
                </a:rPr>
                <a:t>(Design-based learning)</a:t>
              </a:r>
            </a:p>
            <a:p>
              <a:r>
                <a:rPr lang="fi-FI" sz="1000">
                  <a:solidFill>
                    <a:schemeClr val="tx1"/>
                  </a:solidFill>
                  <a:cs typeface="Arial" charset="0"/>
                </a:rPr>
                <a:t>Lehrer, Erickson &amp; Connell 1994</a:t>
              </a:r>
              <a:endParaRPr lang="en-US" sz="1000">
                <a:solidFill>
                  <a:schemeClr val="tx1"/>
                </a:solidFill>
                <a:cs typeface="Arial" charset="0"/>
              </a:endParaRPr>
            </a:p>
          </p:txBody>
        </p:sp>
        <p:sp>
          <p:nvSpPr>
            <p:cNvPr id="45" name="Oval 47"/>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46" name="Text Box 48"/>
          <p:cNvSpPr txBox="1">
            <a:spLocks noChangeArrowheads="1"/>
          </p:cNvSpPr>
          <p:nvPr/>
        </p:nvSpPr>
        <p:spPr bwMode="auto">
          <a:xfrm>
            <a:off x="7884988" y="1412776"/>
            <a:ext cx="1079500" cy="701675"/>
          </a:xfrm>
          <a:prstGeom prst="rect">
            <a:avLst/>
          </a:prstGeom>
          <a:solidFill>
            <a:srgbClr val="FFFF99"/>
          </a:solidFill>
          <a:ln w="9525">
            <a:noFill/>
            <a:miter lim="800000"/>
            <a:headEnd/>
            <a:tailEnd/>
          </a:ln>
          <a:effectLst/>
        </p:spPr>
        <p:txBody>
          <a:bodyPr>
            <a:spAutoFit/>
          </a:bodyPr>
          <a:lstStyle/>
          <a:p>
            <a:r>
              <a:rPr lang="fi-FI" sz="1000" dirty="0">
                <a:solidFill>
                  <a:schemeClr val="tx1"/>
                </a:solidFill>
                <a:cs typeface="Arial" charset="0"/>
              </a:rPr>
              <a:t>aktiviteetit </a:t>
            </a:r>
          </a:p>
          <a:p>
            <a:r>
              <a:rPr lang="fi-FI" sz="1000" dirty="0">
                <a:solidFill>
                  <a:schemeClr val="tx1"/>
                </a:solidFill>
                <a:cs typeface="Arial" charset="0"/>
              </a:rPr>
              <a:t>sidottu </a:t>
            </a:r>
          </a:p>
          <a:p>
            <a:r>
              <a:rPr lang="fi-FI" sz="1000" dirty="0">
                <a:solidFill>
                  <a:schemeClr val="tx1"/>
                </a:solidFill>
                <a:cs typeface="Arial" charset="0"/>
              </a:rPr>
              <a:t>reaalimaailman </a:t>
            </a:r>
          </a:p>
          <a:p>
            <a:r>
              <a:rPr lang="fi-FI" sz="1000" dirty="0">
                <a:solidFill>
                  <a:schemeClr val="tx1"/>
                </a:solidFill>
                <a:cs typeface="Arial" charset="0"/>
              </a:rPr>
              <a:t>tilanteisiin</a:t>
            </a:r>
            <a:endParaRPr lang="en-US" sz="1000" dirty="0">
              <a:solidFill>
                <a:schemeClr val="tx1"/>
              </a:solidFill>
              <a:cs typeface="Arial"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(1)</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Aikataulu</a:t>
            </a:r>
          </a:p>
          <a:p>
            <a:pPr lvl="1"/>
            <a:r>
              <a:rPr lang="fi-FI" dirty="0" smtClean="0"/>
              <a:t>aikaraja, milloin opetuksen tulisi alkaa (tai harjoitustyön deadline ;-) eli milloin toteutuksen tulisi olla valmis</a:t>
            </a:r>
          </a:p>
          <a:p>
            <a:r>
              <a:rPr lang="fi-FI" dirty="0" smtClean="0"/>
              <a:t>Työmäärän </a:t>
            </a:r>
            <a:r>
              <a:rPr lang="fi-FI" dirty="0" err="1" smtClean="0"/>
              <a:t>resurssointi</a:t>
            </a:r>
            <a:endParaRPr lang="fi-FI" dirty="0" smtClean="0"/>
          </a:p>
          <a:p>
            <a:pPr lvl="1"/>
            <a:r>
              <a:rPr lang="fi-FI" dirty="0" smtClean="0"/>
              <a:t>käytettävissä olevien resurssien riittävyys kannattaa varmistaa heti alussa</a:t>
            </a:r>
          </a:p>
          <a:p>
            <a:pPr lvl="2"/>
            <a:r>
              <a:rPr lang="fi-FI" dirty="0" smtClean="0"/>
              <a:t>lisää sekä aikamäärään että “rahoihin” ensin suunniteltuun tuplaten lisää resursseja</a:t>
            </a:r>
          </a:p>
          <a:p>
            <a:pPr lvl="1"/>
            <a:r>
              <a:rPr lang="fi-FI" dirty="0" smtClean="0"/>
              <a:t>laadi aikataulu - ja pysy siinä</a:t>
            </a:r>
          </a:p>
          <a:p>
            <a:pPr lvl="2"/>
            <a:r>
              <a:rPr lang="fi-FI" dirty="0" smtClean="0"/>
              <a:t>varsinaisen oppimateriaalin suunnittelu ja toteuttaminen vie paljon aikaa, samoin</a:t>
            </a:r>
          </a:p>
          <a:p>
            <a:pPr lvl="2"/>
            <a:r>
              <a:rPr lang="fi-FI" dirty="0" smtClean="0"/>
              <a:t>multimediatoteutukset ja</a:t>
            </a:r>
          </a:p>
          <a:p>
            <a:pPr lvl="2"/>
            <a:r>
              <a:rPr lang="fi-FI" dirty="0" smtClean="0"/>
              <a:t>ulkoasun (käyttöliittymän) suunnittelu ja toteutus (avoimet www-sivut)</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(2)</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Suunnitelmat on tehty toteutettaviksi eikä muutettaviksi</a:t>
            </a:r>
          </a:p>
          <a:p>
            <a:pPr lvl="1"/>
            <a:r>
              <a:rPr lang="fi-FI" dirty="0" smtClean="0"/>
              <a:t>jos muutoksia lähdetään toteuttamaan sitä mukaan, kun niitä havaitaan, aikataulu </a:t>
            </a:r>
            <a:r>
              <a:rPr lang="fi-FI" dirty="0" err="1" smtClean="0"/>
              <a:t>tuplaantuu</a:t>
            </a:r>
            <a:r>
              <a:rPr lang="fi-FI" dirty="0" smtClean="0"/>
              <a:t> äkkiä	</a:t>
            </a:r>
          </a:p>
          <a:p>
            <a:r>
              <a:rPr lang="fi-FI" dirty="0" err="1" smtClean="0"/>
              <a:t>Resurssointi</a:t>
            </a:r>
            <a:r>
              <a:rPr lang="fi-FI" dirty="0" smtClean="0"/>
              <a:t> kannattaa aina tarkistaa suunnitteluvaiheen loppupuolella</a:t>
            </a:r>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Miten verkkokurssin suunnittelu ja toteutus </a:t>
            </a:r>
            <a:r>
              <a:rPr lang="fi-FI" dirty="0" err="1" smtClean="0"/>
              <a:t>rytmittyy</a:t>
            </a:r>
            <a:r>
              <a:rPr lang="fi-FI" dirty="0" smtClean="0"/>
              <a:t> omaan muuhun tekemiseesi?</a:t>
            </a:r>
          </a:p>
          <a:p>
            <a:r>
              <a:rPr lang="fi-FI" dirty="0" smtClean="0"/>
              <a:t>Milloin ennätät panostamaan suunnitelmiin ja toteutukseen?</a:t>
            </a:r>
          </a:p>
          <a:p>
            <a:endParaRPr lang="en-US" dirty="0"/>
          </a:p>
        </p:txBody>
      </p:sp>
      <p:pic>
        <p:nvPicPr>
          <p:cNvPr id="5" name="Picture 12" descr="MCj02870300000[1]"/>
          <p:cNvPicPr>
            <a:picLocks noChangeAspect="1" noChangeArrowheads="1"/>
          </p:cNvPicPr>
          <p:nvPr/>
        </p:nvPicPr>
        <p:blipFill>
          <a:blip r:embed="rId2" cstate="print"/>
          <a:srcRect/>
          <a:stretch>
            <a:fillRect/>
          </a:stretch>
        </p:blipFill>
        <p:spPr bwMode="auto">
          <a:xfrm>
            <a:off x="3059832" y="764704"/>
            <a:ext cx="5688632" cy="4693848"/>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err="1" smtClean="0"/>
              <a:t>Resurssointi</a:t>
            </a:r>
            <a:endParaRPr lang="en-US" dirty="0"/>
          </a:p>
        </p:txBody>
      </p:sp>
      <p:sp>
        <p:nvSpPr>
          <p:cNvPr id="3" name="Text Placeholder 2"/>
          <p:cNvSpPr>
            <a:spLocks noGrp="1"/>
          </p:cNvSpPr>
          <p:nvPr>
            <p:ph type="body" idx="2"/>
          </p:nvPr>
        </p:nvSpPr>
        <p:spPr/>
        <p:txBody>
          <a:bodyPr/>
          <a:lstStyle/>
          <a:p>
            <a:r>
              <a:rPr lang="fi-FI" dirty="0" smtClean="0"/>
              <a:t>Miten työmäärä </a:t>
            </a:r>
            <a:r>
              <a:rPr lang="fi-FI" dirty="0" err="1" smtClean="0"/>
              <a:t>resurssoidaan</a:t>
            </a:r>
            <a:r>
              <a:rPr lang="fi-FI" dirty="0" smtClean="0"/>
              <a:t>?</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‘Budjetoidaan' käytettävät resurssit</a:t>
            </a:r>
          </a:p>
          <a:p>
            <a:pPr lvl="1"/>
            <a:r>
              <a:rPr lang="fi-FI" dirty="0" smtClean="0"/>
              <a:t>kuka tekee mitä ja milloin</a:t>
            </a:r>
          </a:p>
          <a:p>
            <a:pPr lvl="1"/>
            <a:r>
              <a:rPr lang="fi-FI" dirty="0" smtClean="0"/>
              <a:t>käytössä olevat ihmiset ja heidän osaaminen (mm. kuvankäsittelytaidot, videon editointitaidot, </a:t>
            </a:r>
            <a:r>
              <a:rPr lang="fi-FI" dirty="0" err="1" smtClean="0"/>
              <a:t>animointitaidot</a:t>
            </a:r>
            <a:r>
              <a:rPr lang="fi-FI" dirty="0" smtClean="0"/>
              <a:t>)</a:t>
            </a:r>
          </a:p>
          <a:p>
            <a:pPr lvl="1"/>
            <a:r>
              <a:rPr lang="fi-FI" dirty="0" smtClean="0"/>
              <a:t>käytössä olevat ohjelmistot (mm. editointi-, alustasovellukset) ja laitteistot (mm. skannerit, kamerat, videokamerat)</a:t>
            </a:r>
          </a:p>
          <a:p>
            <a:pPr lvl="1"/>
            <a:r>
              <a:rPr lang="fi-FI" dirty="0" smtClean="0"/>
              <a:t>työtilat ja niistä aiheutuvat kustannukset</a:t>
            </a:r>
          </a:p>
          <a:p>
            <a:pPr lvl="1"/>
            <a:r>
              <a:rPr lang="fi-FI" dirty="0" smtClean="0"/>
              <a:t>palkkakulut (päätoimiset ja tuntityöläiset)</a:t>
            </a:r>
          </a:p>
          <a:p>
            <a:r>
              <a:rPr lang="fi-FI" dirty="0" err="1" smtClean="0"/>
              <a:t>Resurssointi</a:t>
            </a:r>
            <a:r>
              <a:rPr lang="fi-FI" dirty="0" smtClean="0"/>
              <a:t> kannattaa aina tarkistaa sisällönsuunnittelun ja pedagogisen suunnittelun jälkeen, kun toteutuksen laajuutta rajataan</a:t>
            </a:r>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Millaisen tiimin ottaisit ideaalitapauksessa suunnittelemaan ja toteuttamaan omaa verkkokurssiasi?</a:t>
            </a:r>
            <a:endParaRPr lang="fi-FI" dirty="0"/>
          </a:p>
        </p:txBody>
      </p:sp>
      <p:pic>
        <p:nvPicPr>
          <p:cNvPr id="5" name="Picture 18" descr="j0439274"/>
          <p:cNvPicPr>
            <a:picLocks noChangeAspect="1" noChangeArrowheads="1"/>
          </p:cNvPicPr>
          <p:nvPr/>
        </p:nvPicPr>
        <p:blipFill>
          <a:blip r:embed="rId2" cstate="print"/>
          <a:srcRect/>
          <a:stretch>
            <a:fillRect/>
          </a:stretch>
        </p:blipFill>
        <p:spPr bwMode="auto">
          <a:xfrm>
            <a:off x="2915816" y="1556792"/>
            <a:ext cx="5915387" cy="4032448"/>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Teknologia</a:t>
            </a:r>
            <a:endParaRPr lang="en-US" dirty="0"/>
          </a:p>
        </p:txBody>
      </p:sp>
      <p:sp>
        <p:nvSpPr>
          <p:cNvPr id="3" name="Text Placeholder 2"/>
          <p:cNvSpPr>
            <a:spLocks noGrp="1"/>
          </p:cNvSpPr>
          <p:nvPr>
            <p:ph type="body" idx="2"/>
          </p:nvPr>
        </p:nvSpPr>
        <p:spPr/>
        <p:txBody>
          <a:bodyPr/>
          <a:lstStyle/>
          <a:p>
            <a:r>
              <a:rPr lang="fi-FI" dirty="0" smtClean="0"/>
              <a:t>Mitä teknologiaa ja miten käytämme toteutuksessa?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Usein tekninen infrastruktuuri on pitkälle rajattu jo työnantajan puolesta:</a:t>
            </a:r>
          </a:p>
          <a:p>
            <a:pPr lvl="1"/>
            <a:r>
              <a:rPr lang="fi-FI" dirty="0" smtClean="0"/>
              <a:t>käytössä on vain tietty oppimisympäristö tai rajallinen määrä ohjelmistoja varsinaisen materiaalin tuottamiseen</a:t>
            </a:r>
          </a:p>
          <a:p>
            <a:r>
              <a:rPr lang="fi-FI" dirty="0" smtClean="0"/>
              <a:t>Verkkokurssin suunnittelussa tulee </a:t>
            </a:r>
          </a:p>
          <a:p>
            <a:pPr lvl="1"/>
            <a:r>
              <a:rPr lang="fi-FI" dirty="0" smtClean="0"/>
              <a:t>ottaa huomioon käytettävän teknologian asettamat rajoitukset</a:t>
            </a:r>
          </a:p>
          <a:p>
            <a:pPr lvl="1"/>
            <a:r>
              <a:rPr lang="fi-FI" dirty="0" smtClean="0"/>
              <a:t>pyrkiä hyödyntämään saatavilla olevan teknologian tuomia mahdollisuuksia mahdollisimman hyvin</a:t>
            </a:r>
          </a:p>
          <a:p>
            <a:r>
              <a:rPr lang="fi-FI" dirty="0" smtClean="0"/>
              <a:t>Teknologialle voi keksiä uusia käyttötapoja tai uusia sovelluskohteita</a:t>
            </a:r>
          </a:p>
          <a:p>
            <a:r>
              <a:rPr lang="fi-FI" dirty="0" smtClean="0"/>
              <a:t>Ilmaisohjelmien tarjontaa kannattaa myös hyödyntää mahdollisimman laajasti</a:t>
            </a:r>
            <a:endParaRPr lang="fi-FI"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(1)</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Opintojakson harjoitustyö (suunnitelma) koostuu oppimistehtävistä sekä oppimistehtävät kokoavasta johdannosta ja yhteenvedosta</a:t>
            </a:r>
          </a:p>
          <a:p>
            <a:pPr lvl="1"/>
            <a:r>
              <a:rPr lang="fi-FI" dirty="0" smtClean="0"/>
              <a:t>Opintojakson oppimistehtävissä suunnitellaan omaa verkkokurssia vaihe vaiheelta edeten tausta-analyysistä toteutuksen arviointiin ja jatkokehitykseen</a:t>
            </a:r>
          </a:p>
          <a:p>
            <a:pPr lvl="1"/>
            <a:r>
              <a:rPr lang="fi-FI" dirty="0" smtClean="0"/>
              <a:t>Jokainen vaihe kirjataan harjoitustyöhön</a:t>
            </a:r>
          </a:p>
          <a:p>
            <a:pPr lvl="1"/>
            <a:r>
              <a:rPr lang="fi-FI" dirty="0" smtClean="0"/>
              <a:t>Tavoitteena kirjallinen ”opettajan opas”, jonka pohjalta kuka tahansa muu voisi toteuttaa samanlaisen verkkokurssin</a:t>
            </a:r>
          </a:p>
          <a:p>
            <a:pPr lvl="1"/>
            <a:r>
              <a:rPr lang="fi-FI" dirty="0" smtClean="0"/>
              <a:t>Harjoitustyössä on huomioitava oppimistehtävissä käsitellyt asiat, mutta muutakin saa lisätä oman tutustumisen ja kokemusten valossa</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Millaisia tekniseen toteutukseen liittyviä ideoita on jo valmiina?</a:t>
            </a:r>
          </a:p>
          <a:p>
            <a:r>
              <a:rPr lang="fi-FI" dirty="0" smtClean="0"/>
              <a:t>Onko rajoituksia; esim. työpaikan oppimisympäristö?</a:t>
            </a:r>
          </a:p>
          <a:p>
            <a:endParaRPr lang="en-US" dirty="0"/>
          </a:p>
        </p:txBody>
      </p:sp>
      <p:pic>
        <p:nvPicPr>
          <p:cNvPr id="5" name="Picture 28" descr="MPj04421770000[1]"/>
          <p:cNvPicPr>
            <a:picLocks noChangeAspect="1" noChangeArrowheads="1"/>
          </p:cNvPicPr>
          <p:nvPr/>
        </p:nvPicPr>
        <p:blipFill>
          <a:blip r:embed="rId2" cstate="print"/>
          <a:srcRect l="7713" t="8682" r="7713" b="8682"/>
          <a:stretch>
            <a:fillRect/>
          </a:stretch>
        </p:blipFill>
        <p:spPr bwMode="auto">
          <a:xfrm>
            <a:off x="3131840" y="603436"/>
            <a:ext cx="5616624" cy="4873637"/>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asioita verkko-opetuksen suunnittelussa tulee huomioida tekijänoikeuksien näkökulmasta?</a:t>
            </a:r>
            <a:endParaRPr lang="en-US" dirty="0"/>
          </a:p>
        </p:txBody>
      </p:sp>
      <p:sp>
        <p:nvSpPr>
          <p:cNvPr id="3" name="Title 2"/>
          <p:cNvSpPr>
            <a:spLocks noGrp="1"/>
          </p:cNvSpPr>
          <p:nvPr>
            <p:ph type="ctrTitle"/>
          </p:nvPr>
        </p:nvSpPr>
        <p:spPr/>
        <p:txBody>
          <a:bodyPr/>
          <a:lstStyle/>
          <a:p>
            <a:r>
              <a:rPr lang="fi-FI" dirty="0" smtClean="0"/>
              <a:t>Tekijänoikeudet</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Tekijänoikeus-laki (404/1961)</a:t>
            </a:r>
            <a:endParaRPr lang="en-US" dirty="0"/>
          </a:p>
        </p:txBody>
      </p:sp>
      <p:sp>
        <p:nvSpPr>
          <p:cNvPr id="3" name="Text Placeholder 2"/>
          <p:cNvSpPr>
            <a:spLocks noGrp="1"/>
          </p:cNvSpPr>
          <p:nvPr>
            <p:ph type="body" idx="2"/>
          </p:nvPr>
        </p:nvSpPr>
        <p:spPr/>
        <p:txBody>
          <a:bodyPr/>
          <a:lstStyle/>
          <a:p>
            <a:r>
              <a:rPr lang="fi-FI" dirty="0" smtClean="0"/>
              <a:t>Muuttui porrastetusti vuosien 2006 ja 2007 aikana (821/2005)</a:t>
            </a:r>
          </a:p>
          <a:p>
            <a:r>
              <a:rPr lang="fi-FI" dirty="0" smtClean="0"/>
              <a:t>Oleellisin muutos: ns. </a:t>
            </a:r>
            <a:r>
              <a:rPr lang="fi-FI" b="1" dirty="0" smtClean="0"/>
              <a:t>laillisen lähteen vaatimus</a:t>
            </a:r>
            <a:r>
              <a:rPr lang="fi-FI" dirty="0" smtClean="0"/>
              <a:t>; jos et tiedä, että kuva tai dokumentti on laillisesti verkossa, et saa ottaa sitä edes omaan käyttöön</a:t>
            </a:r>
            <a:endParaRPr lang="en-US" dirty="0"/>
          </a:p>
        </p:txBody>
      </p:sp>
      <p:sp>
        <p:nvSpPr>
          <p:cNvPr id="4" name="Content Placeholder 3"/>
          <p:cNvSpPr>
            <a:spLocks noGrp="1"/>
          </p:cNvSpPr>
          <p:nvPr>
            <p:ph sz="quarter" idx="1"/>
          </p:nvPr>
        </p:nvSpPr>
        <p:spPr/>
        <p:txBody>
          <a:bodyPr>
            <a:normAutofit/>
          </a:bodyPr>
          <a:lstStyle/>
          <a:p>
            <a:r>
              <a:rPr lang="fi-FI" dirty="0" smtClean="0"/>
              <a:t>Tekijänoikeudet opetustyössä on suhteellisen haastava aihe</a:t>
            </a:r>
          </a:p>
          <a:p>
            <a:pPr lvl="1"/>
            <a:r>
              <a:rPr lang="fi-FI" dirty="0" smtClean="0"/>
              <a:t>perusperiaate: tekijänoikeudet on aina valokuvan ottajalla, tekstin kirjoittajalla, äänitteen esittäjällä, kappaleen säveltäjällä, ... ellei toisin ole sovittu</a:t>
            </a:r>
          </a:p>
          <a:p>
            <a:pPr lvl="1"/>
            <a:r>
              <a:rPr lang="fi-FI" dirty="0" smtClean="0"/>
              <a:t>periaatteessa siis: toisen tekemän materiaalin käyttöön täytyy aina olla lupa!</a:t>
            </a:r>
          </a:p>
          <a:p>
            <a:pPr lvl="1"/>
            <a:r>
              <a:rPr lang="fi-FI" dirty="0" smtClean="0"/>
              <a:t>tiettyjä poikkeuksia: sitaattioikeus, opetuskäytön ”erivapaudet”, vanhenemisajat,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Teos ja tekijän oikeus siihen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1§</a:t>
            </a:r>
            <a:endParaRPr lang="en-US" dirty="0"/>
          </a:p>
        </p:txBody>
      </p:sp>
      <p:sp>
        <p:nvSpPr>
          <p:cNvPr id="4" name="Content Placeholder 3"/>
          <p:cNvSpPr>
            <a:spLocks noGrp="1"/>
          </p:cNvSpPr>
          <p:nvPr>
            <p:ph sz="quarter" idx="1"/>
          </p:nvPr>
        </p:nvSpPr>
        <p:spPr/>
        <p:txBody>
          <a:bodyPr/>
          <a:lstStyle/>
          <a:p>
            <a:r>
              <a:rPr lang="fi-FI" dirty="0" smtClean="0"/>
              <a:t>Sillä, joka on luonut kirjallisen tai taiteellisen teoksen, on tekijänoikeus teokseen</a:t>
            </a:r>
          </a:p>
          <a:p>
            <a:pPr lvl="1"/>
            <a:r>
              <a:rPr lang="fi-FI" dirty="0" smtClean="0"/>
              <a:t>koskee kaunokirjallisia, selittäviä kirjallisia ja suullisia esityksiä, sävellys- ja näyttämöteoksia, elokuvateoksia, valokuvateoksia, muita kuvataiteen teoksia, rakennustaiteen, taidekäsityön ja taideteollisuuden tuotteita sekä mitä muita teoksia tahansa</a:t>
            </a:r>
          </a:p>
          <a:p>
            <a:pPr lvl="1"/>
            <a:r>
              <a:rPr lang="fi-FI" dirty="0" smtClean="0"/>
              <a:t>myös kartat, selittävät piirustukset, graafiset ja plastisesti muotoillut teokset sekä tietokoneohjelmat</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14400"/>
            <a:ext cx="2664296" cy="990600"/>
          </a:xfrm>
        </p:spPr>
        <p:txBody>
          <a:bodyPr/>
          <a:lstStyle/>
          <a:p>
            <a:r>
              <a:rPr lang="fi-FI" dirty="0" smtClean="0"/>
              <a:t>Tekijänoikeuden voimassaoloaika</a:t>
            </a:r>
            <a:endParaRPr lang="en-US" dirty="0"/>
          </a:p>
        </p:txBody>
      </p:sp>
      <p:sp>
        <p:nvSpPr>
          <p:cNvPr id="3" name="Text Placeholder 2"/>
          <p:cNvSpPr>
            <a:spLocks noGrp="1"/>
          </p:cNvSpPr>
          <p:nvPr>
            <p:ph type="body" idx="2"/>
          </p:nvPr>
        </p:nvSpPr>
        <p:spPr/>
        <p:txBody>
          <a:bodyPr/>
          <a:lstStyle/>
          <a:p>
            <a:r>
              <a:rPr lang="fi-FI" dirty="0" smtClean="0"/>
              <a:t>yleensä 70 vuotta tekijän kuolemasta</a:t>
            </a:r>
            <a:endParaRPr lang="en-US" dirty="0"/>
          </a:p>
        </p:txBody>
      </p:sp>
      <p:sp>
        <p:nvSpPr>
          <p:cNvPr id="4" name="Content Placeholder 3"/>
          <p:cNvSpPr>
            <a:spLocks noGrp="1"/>
          </p:cNvSpPr>
          <p:nvPr>
            <p:ph sz="quarter" idx="1"/>
          </p:nvPr>
        </p:nvSpPr>
        <p:spPr/>
        <p:txBody>
          <a:bodyPr/>
          <a:lstStyle/>
          <a:p>
            <a:r>
              <a:rPr lang="fi-FI" dirty="0" smtClean="0"/>
              <a:t>Tekijänoikeus on voimassa, kunnes 70 vuotta on kulunut tekijän tai viimeksi kuolleen tekijän kuolinvuodesta</a:t>
            </a:r>
          </a:p>
          <a:p>
            <a:pPr lvl="1"/>
            <a:r>
              <a:rPr lang="fi-FI" dirty="0" smtClean="0"/>
              <a:t>elokuvateoksissa kunnes 70 vuotta on kulunut viimeksi kuolleen pääohjaajan, käsikirjoittajan, vuoropuhelun kirjoittajan tai nimenomaisesti kyseistä elokuvateosta varten luodun musiikin säveltäjän kuolinvuodesta</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Kappaleen valmistaminen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2§</a:t>
            </a:r>
          </a:p>
          <a:p>
            <a:r>
              <a:rPr lang="fi-FI" dirty="0" smtClean="0"/>
              <a:t>Tekijän yksinomainen oikeus</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Tekijänoikeus tuottaa yksinomaisen oikeuden määrätä teoksesta valmistamalla siitä kappaleita ja saattamalla se yleisön saataviin, muuttamattomana tai muutettuna, käännöksenä tai muunnelmana, toisessa kirjallisuus- tai taidelajissa taikka toista tekotapaa käyttäen.</a:t>
            </a:r>
          </a:p>
          <a:p>
            <a:r>
              <a:rPr lang="fi-FI" dirty="0" smtClean="0"/>
              <a:t>Kappaleen valmistamisena pidetään sen valmistamista kokonaan tai osittain, suoraan tai välillisesti, tilapäisesti tai pysyvästi sekä millä keinolla ja missä muodossa tahansa. Kappaleen valmistamisena pidetään myös teoksen siirtämistä laitteeseen, jolla se voidaan toisintaa.</a:t>
            </a:r>
            <a:endParaRPr lang="fi-FI"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Tilapäinen kappaleen valmistaminen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Mitä edellä </a:t>
            </a:r>
            <a:r>
              <a:rPr lang="fi-FI" dirty="0" err="1" smtClean="0"/>
              <a:t>säädettiinoikeudesta</a:t>
            </a:r>
            <a:r>
              <a:rPr lang="fi-FI" dirty="0" smtClean="0"/>
              <a:t> valmistaa teoksesta kappaleita, ei koske sellaista tilapäistä kappaleen valmistamista:</a:t>
            </a:r>
          </a:p>
          <a:p>
            <a:pPr marL="514350" indent="-514350">
              <a:buFont typeface="+mj-lt"/>
              <a:buAutoNum type="arabicParenR"/>
            </a:pPr>
            <a:r>
              <a:rPr lang="fi-FI" dirty="0" smtClean="0"/>
              <a:t>joka on väliaikaista tai satunnaista;</a:t>
            </a:r>
          </a:p>
          <a:p>
            <a:pPr marL="514350" indent="-514350">
              <a:buFont typeface="+mj-lt"/>
              <a:buAutoNum type="arabicParenR"/>
            </a:pPr>
            <a:r>
              <a:rPr lang="fi-FI" dirty="0" smtClean="0"/>
              <a:t>joka on erottamaton ja välttämätön osa teknistä prosessia;</a:t>
            </a:r>
          </a:p>
          <a:p>
            <a:pPr marL="514350" indent="-514350">
              <a:buFont typeface="+mj-lt"/>
              <a:buAutoNum type="arabicParenR"/>
            </a:pPr>
            <a:r>
              <a:rPr lang="fi-FI" dirty="0" smtClean="0"/>
              <a:t>jonka ainoa tarkoitus on mahdollistaa välittäjän tekemä teoksen siirto verkossa kolmansien osapuolten välillä tai teoksen laillinen käyttö; sekä</a:t>
            </a:r>
          </a:p>
          <a:p>
            <a:pPr marL="514350" indent="-514350">
              <a:buFont typeface="+mj-lt"/>
              <a:buAutoNum type="arabicParenR"/>
            </a:pPr>
            <a:r>
              <a:rPr lang="fi-FI" dirty="0" smtClean="0"/>
              <a:t> jolla ei ole itsenäistä taloudellista merkitystä.</a:t>
            </a:r>
          </a:p>
          <a:p>
            <a:r>
              <a:rPr lang="fi-FI" dirty="0" smtClean="0"/>
              <a:t>Mitä edellä säädetään, ei sovelleta tietokoneohjelmaan eikä tietokantaan.</a:t>
            </a:r>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Valmistaminen yksityiseen käyttöön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r>
              <a:rPr lang="fi-FI" dirty="0" smtClean="0"/>
              <a:t>Julkistetusta teoksesta saa jokainen valmistaa muutaman kappaleen yksityistä käyttöään varten. Siten valmistettua kappaletta ei ole lupa käyttää muuhun tarkoitukseen. (</a:t>
            </a:r>
            <a:r>
              <a:rPr lang="fi-FI" dirty="0" err="1" smtClean="0"/>
              <a:t>tekijäL</a:t>
            </a:r>
            <a:r>
              <a:rPr lang="fi-FI" dirty="0" smtClean="0"/>
              <a:t> 12 § )</a:t>
            </a:r>
          </a:p>
          <a:p>
            <a:pPr lvl="1"/>
            <a:r>
              <a:rPr lang="fi-FI" dirty="0" smtClean="0"/>
              <a:t>Kappaleen valmistamisen valmistuttajan yksityistä käyttöä varten saa myös antaa ulkopuolisen suoritettavaksi.</a:t>
            </a:r>
          </a:p>
          <a:p>
            <a:pPr lvl="1"/>
            <a:r>
              <a:rPr lang="fi-FI" dirty="0" smtClean="0"/>
              <a:t>Tämän pykälän säännökset eivät koske tietokoneella luettavassa muodossa olevaa tietokoneohjelmaa, tietokoneella luettavassa muodossa olevan kappaleen valmistamista tällaisessa muodossa olevasta tietokannasta eivätkä rakennusteoksen valmistamista.</a:t>
            </a: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650504"/>
          </a:xfrm>
        </p:spPr>
        <p:txBody>
          <a:bodyPr/>
          <a:lstStyle/>
          <a:p>
            <a:r>
              <a:rPr lang="fi-FI" dirty="0" smtClean="0"/>
              <a:t>Teoksen saattaminen yleisön saataviin</a:t>
            </a:r>
            <a:endParaRPr lang="en-US" dirty="0"/>
          </a:p>
        </p:txBody>
      </p:sp>
      <p:sp>
        <p:nvSpPr>
          <p:cNvPr id="3" name="Text Placeholder 2"/>
          <p:cNvSpPr>
            <a:spLocks noGrp="1"/>
          </p:cNvSpPr>
          <p:nvPr>
            <p:ph type="body" idx="2"/>
          </p:nvPr>
        </p:nvSpPr>
        <p:spPr>
          <a:xfrm>
            <a:off x="381000" y="2708920"/>
            <a:ext cx="2362200" cy="2808311"/>
          </a:xfrm>
        </p:spPr>
        <p:txBody>
          <a:bodyPr/>
          <a:lstStyle/>
          <a:p>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Teos saatetaan yleisön saataviin (</a:t>
            </a:r>
            <a:r>
              <a:rPr lang="fi-FI" dirty="0" err="1" smtClean="0"/>
              <a:t>TekijäL</a:t>
            </a:r>
            <a:r>
              <a:rPr lang="fi-FI" dirty="0" smtClean="0"/>
              <a:t> 1§), kun:</a:t>
            </a:r>
          </a:p>
          <a:p>
            <a:pPr marL="514350" indent="-514350">
              <a:buFont typeface="+mj-lt"/>
              <a:buAutoNum type="arabicParenR"/>
            </a:pPr>
            <a:r>
              <a:rPr lang="fi-FI" dirty="0" smtClean="0"/>
              <a:t>se välitetään yleisölle </a:t>
            </a:r>
            <a:r>
              <a:rPr lang="fi-FI" dirty="0" err="1" smtClean="0"/>
              <a:t>johtimitse</a:t>
            </a:r>
            <a:r>
              <a:rPr lang="fi-FI" dirty="0" smtClean="0"/>
              <a:t> tai johtimitta, mihin sisältyy myös teoksen välittäminen siten, että yleisöön kuuluvilla henkilöillä on mahdollisuus saada teos saataviinsa itse valitsemastaan paikasta ja itse valitsemanaan aikana;</a:t>
            </a:r>
          </a:p>
          <a:p>
            <a:pPr marL="514350" indent="-514350">
              <a:buFont typeface="+mj-lt"/>
              <a:buAutoNum type="arabicParenR"/>
            </a:pPr>
            <a:r>
              <a:rPr lang="fi-FI" dirty="0" smtClean="0"/>
              <a:t>se esitetään julkisesti esitystapahtumassa läsnä olevalle yleisölle;</a:t>
            </a:r>
          </a:p>
          <a:p>
            <a:pPr marL="514350" indent="-514350">
              <a:buFont typeface="+mj-lt"/>
              <a:buAutoNum type="arabicParenR"/>
            </a:pPr>
            <a:r>
              <a:rPr lang="fi-FI" dirty="0" smtClean="0"/>
              <a:t>sen kappale tarjotaan myytäväksi, vuokrattavaksi tai lainattavaksi taikka sitä muutoin levitetään yleisön keskuuteen; taikka</a:t>
            </a:r>
          </a:p>
          <a:p>
            <a:pPr marL="514350" indent="-514350">
              <a:buFont typeface="+mj-lt"/>
              <a:buAutoNum type="arabicParenR"/>
            </a:pPr>
            <a:r>
              <a:rPr lang="fi-FI" dirty="0" smtClean="0"/>
              <a:t>sitä näytetään julkisesti teknistä apuvälinettä käyttämättä.</a:t>
            </a:r>
          </a:p>
          <a:p>
            <a:r>
              <a:rPr lang="fi-FI" dirty="0" smtClean="0"/>
              <a:t>Julkisena esittämisenä ja yleisölle välittämisenä pidetään myös esittämistä ja välittämistä ansiotoiminnassa suurehkolle suljetulle piirille.</a:t>
            </a:r>
          </a:p>
          <a:p>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julkistaminen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Teos katsotaan julkistetuksi, kun se luvallisesti on saatettu yleisön saataviin (</a:t>
            </a:r>
            <a:r>
              <a:rPr lang="fi-FI" dirty="0" err="1" smtClean="0"/>
              <a:t>TekijäL</a:t>
            </a:r>
            <a:r>
              <a:rPr lang="fi-FI" dirty="0" smtClean="0"/>
              <a:t> 8§)</a:t>
            </a:r>
          </a:p>
          <a:p>
            <a:pPr lvl="1"/>
            <a:r>
              <a:rPr lang="fi-FI" dirty="0" smtClean="0"/>
              <a:t>Julkaistuksi teos katsotaan, kun sen kappaleita tekijän suostumuksella on saatettu kauppaan tai muutoin levitetty yleisön keskuuteen. (31.7.1974/648) </a:t>
            </a:r>
          </a:p>
          <a:p>
            <a:r>
              <a:rPr lang="fi-FI" dirty="0" smtClean="0"/>
              <a:t>Jos teoksesta valmistetaan kappale tai teos saatetaan yleisön saataviin, tekijän nimi ja lähde on mainittava siinä laajuudessa ja sillä tavoin kuin hyvä tapa vaatii. Teosta ei saa tekijän suostumuksetta muuttaa enempää kuin sallittu käyttäminen edellyttää. (</a:t>
            </a:r>
            <a:r>
              <a:rPr lang="fi-FI" dirty="0" err="1" smtClean="0"/>
              <a:t>TekijäL</a:t>
            </a:r>
            <a:r>
              <a:rPr lang="fi-FI" dirty="0" smtClean="0"/>
              <a:t> 11§)</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(2)</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Oppimistehtävien pohjalta kootaan </a:t>
            </a:r>
          </a:p>
          <a:p>
            <a:pPr lvl="1"/>
            <a:r>
              <a:rPr lang="fi-FI" dirty="0" smtClean="0"/>
              <a:t>“kirjallinen” osuus </a:t>
            </a:r>
          </a:p>
          <a:p>
            <a:pPr lvl="2"/>
            <a:r>
              <a:rPr lang="fi-FI" dirty="0" smtClean="0"/>
              <a:t>kukin omaa verkkokurssin suunnittelua ja toteutusta esittelevä suunnitelma Confluence wikiin (Kurssi-ideoita –osio)</a:t>
            </a:r>
          </a:p>
          <a:p>
            <a:pPr lvl="1"/>
            <a:r>
              <a:rPr lang="fi-FI" dirty="0" smtClean="0"/>
              <a:t>käytännön toteutus </a:t>
            </a:r>
          </a:p>
          <a:p>
            <a:pPr lvl="2"/>
            <a:r>
              <a:rPr lang="fi-FI" dirty="0" smtClean="0"/>
              <a:t>ainoa rajoite: muilla oltava pääsy tutustumaan toteutukseen</a:t>
            </a:r>
          </a:p>
          <a:p>
            <a:r>
              <a:rPr lang="fi-FI" dirty="0" smtClean="0"/>
              <a:t>Harjoitustöiden tavoitteena</a:t>
            </a:r>
          </a:p>
          <a:p>
            <a:pPr lvl="1"/>
            <a:r>
              <a:rPr lang="fi-FI" dirty="0" smtClean="0"/>
              <a:t>selkeä kokonaiskuva verkkokurssien (ja monimuotokurssien) suunnittelusta ja toteutuksesta</a:t>
            </a:r>
          </a:p>
          <a:p>
            <a:pPr lvl="1"/>
            <a:r>
              <a:rPr lang="fi-FI" dirty="0" smtClean="0"/>
              <a:t>sisäistää iteratiivinen ja inkrementaalinen suunnitteluprosessi </a:t>
            </a:r>
          </a:p>
          <a:p>
            <a:pPr lvl="2"/>
            <a:r>
              <a:rPr lang="fi-FI" dirty="0" smtClean="0"/>
              <a:t>opintojakson aikana on tavoitteena käydä läpi kaksi suunnittelu- ja toteutusiteraatiota</a:t>
            </a:r>
          </a:p>
          <a:p>
            <a:pPr lvl="1"/>
            <a:r>
              <a:rPr lang="fi-FI" dirty="0" smtClean="0"/>
              <a:t>uudelleen käytettävien oppimisaihioiden toteutus</a:t>
            </a: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julkaiseminen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Tekijänoikeuden rajoituksen nojalla ei saa valmistaa kappaleita sellaisesta teoksen kappaleesta, joka on valmistettu tai saatettu yleisön saataviin 2 §:n vastaisesti tai jota suojaava tekninen toimenpide on 50 a §:n 1 momentin vastaisesti kierretty. (</a:t>
            </a:r>
            <a:r>
              <a:rPr lang="fi-FI" dirty="0" err="1" smtClean="0"/>
              <a:t>TekijäL</a:t>
            </a:r>
            <a:r>
              <a:rPr lang="fi-FI" dirty="0" smtClean="0"/>
              <a:t> 11§)</a:t>
            </a:r>
          </a:p>
          <a:p>
            <a:endParaRPr lang="fi-FI" dirty="0" smtClean="0"/>
          </a:p>
          <a:p>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Valokopiointi</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a:bodyPr>
          <a:lstStyle/>
          <a:p>
            <a:r>
              <a:rPr lang="fi-FI" dirty="0" smtClean="0"/>
              <a:t>Julkaistusta teoksesta saa valmistaa kappaleita valokopioimalla tai vastaavin menetelmin sopimuslisenssin nojalla siten kuin 26 §:ssä säädetään. (</a:t>
            </a:r>
            <a:r>
              <a:rPr lang="fi-FI" dirty="0" err="1" smtClean="0"/>
              <a:t>TekijäL</a:t>
            </a:r>
            <a:r>
              <a:rPr lang="fi-FI" dirty="0" smtClean="0"/>
              <a:t> 13 §)</a:t>
            </a:r>
          </a:p>
          <a:p>
            <a:r>
              <a:rPr lang="fi-FI" dirty="0" smtClean="0"/>
              <a:t>Ei koske </a:t>
            </a:r>
            <a:r>
              <a:rPr lang="fi-FI" dirty="0" err="1" smtClean="0"/>
              <a:t>skannaamista</a:t>
            </a:r>
            <a:r>
              <a:rPr lang="fi-FI" dirty="0" smtClean="0"/>
              <a:t>!</a:t>
            </a:r>
          </a:p>
          <a:p>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866528"/>
          </a:xfrm>
        </p:spPr>
        <p:txBody>
          <a:bodyPr/>
          <a:lstStyle/>
          <a:p>
            <a:r>
              <a:rPr lang="en-US" dirty="0" err="1" smtClean="0"/>
              <a:t>Teosten</a:t>
            </a:r>
            <a:r>
              <a:rPr lang="en-US" dirty="0" smtClean="0"/>
              <a:t> </a:t>
            </a:r>
            <a:r>
              <a:rPr lang="en-US" dirty="0" err="1" smtClean="0"/>
              <a:t>käyttäminen</a:t>
            </a:r>
            <a:r>
              <a:rPr lang="en-US" dirty="0" smtClean="0"/>
              <a:t> </a:t>
            </a:r>
            <a:r>
              <a:rPr lang="en-US" dirty="0" err="1" smtClean="0"/>
              <a:t>opetus-toiminnassa</a:t>
            </a:r>
            <a:r>
              <a:rPr lang="en-US" dirty="0" smtClean="0"/>
              <a:t> (1)</a:t>
            </a:r>
            <a:endParaRPr lang="en-US" dirty="0"/>
          </a:p>
        </p:txBody>
      </p:sp>
      <p:sp>
        <p:nvSpPr>
          <p:cNvPr id="3" name="Text Placeholder 2"/>
          <p:cNvSpPr>
            <a:spLocks noGrp="1"/>
          </p:cNvSpPr>
          <p:nvPr>
            <p:ph type="body" idx="2"/>
          </p:nvPr>
        </p:nvSpPr>
        <p:spPr>
          <a:xfrm>
            <a:off x="381000" y="3284984"/>
            <a:ext cx="2362200" cy="2232247"/>
          </a:xfrm>
        </p:spPr>
        <p:txBody>
          <a:bodyPr/>
          <a:lstStyle/>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Julkistetusta teoksesta saa sopimuslisenssin nojalla, siten kuin 26 §:ssä säädetään, valmistaa kappaleita opetustoiminnassa tai tieteellisessä tutkimuksessa käytettäviksi ja käyttää niitä mainitussa tarkoituksessa yleisölle välittämiseen muulla tavalla kuin radiossa tai televisiossa lähettämällä. Mitä tässä säädetään, ei koske kappaleen valmistamista valokopioimalla tai vastaavin menetelmin. (</a:t>
            </a:r>
            <a:r>
              <a:rPr lang="fi-FI" dirty="0" err="1" smtClean="0"/>
              <a:t>TekijäL</a:t>
            </a:r>
            <a:r>
              <a:rPr lang="fi-FI" dirty="0" smtClean="0"/>
              <a:t> 14§)</a:t>
            </a:r>
            <a:endParaRPr lang="fi-FI"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722512"/>
          </a:xfrm>
        </p:spPr>
        <p:txBody>
          <a:bodyPr/>
          <a:lstStyle/>
          <a:p>
            <a:r>
              <a:rPr lang="fi-FI" smtClean="0"/>
              <a:t>Teosten käyttäminen opetus-toiminnassa (2)</a:t>
            </a:r>
            <a:endParaRPr lang="fi-FI"/>
          </a:p>
        </p:txBody>
      </p:sp>
      <p:sp>
        <p:nvSpPr>
          <p:cNvPr id="3" name="Text Placeholder 2"/>
          <p:cNvSpPr>
            <a:spLocks noGrp="1"/>
          </p:cNvSpPr>
          <p:nvPr>
            <p:ph type="body" idx="2"/>
          </p:nvPr>
        </p:nvSpPr>
        <p:spPr>
          <a:xfrm>
            <a:off x="381000" y="2780928"/>
            <a:ext cx="2362200" cy="2736303"/>
          </a:xfrm>
        </p:spPr>
        <p:txBody>
          <a:bodyPr/>
          <a:lstStyle/>
          <a:p>
            <a:endParaRPr lang="en-US" dirty="0"/>
          </a:p>
        </p:txBody>
      </p:sp>
      <p:sp>
        <p:nvSpPr>
          <p:cNvPr id="4" name="Content Placeholder 3"/>
          <p:cNvSpPr>
            <a:spLocks noGrp="1"/>
          </p:cNvSpPr>
          <p:nvPr>
            <p:ph sz="quarter" idx="1"/>
          </p:nvPr>
        </p:nvSpPr>
        <p:spPr/>
        <p:txBody>
          <a:bodyPr>
            <a:normAutofit fontScale="85000" lnSpcReduction="20000"/>
          </a:bodyPr>
          <a:lstStyle/>
          <a:p>
            <a:pPr>
              <a:lnSpc>
                <a:spcPct val="90000"/>
              </a:lnSpc>
            </a:pPr>
            <a:r>
              <a:rPr lang="fi-FI" smtClean="0"/>
              <a:t>Opetustoiminnassa saa äänen tai kuvan suoran talteenottamisen avulla valmistaa kappaleita opettajan tai oppilaan esittämästä julkistetusta teoksesta opetustoiminnassa </a:t>
            </a:r>
            <a:r>
              <a:rPr lang="fi-FI" b="1" smtClean="0"/>
              <a:t>tilapäisesti käytettäväksi</a:t>
            </a:r>
            <a:r>
              <a:rPr lang="fi-FI" smtClean="0"/>
              <a:t>. Siten valmistettua kappaletta ei saa käyttää muuhun tarkoitukseen.</a:t>
            </a:r>
          </a:p>
          <a:p>
            <a:pPr>
              <a:lnSpc>
                <a:spcPct val="90000"/>
              </a:lnSpc>
            </a:pPr>
            <a:r>
              <a:rPr lang="fi-FI" smtClean="0"/>
              <a:t>Ylioppilastutkintoon kuuluvaan tai muuhun vastaavaan kokeeseen saadaan ottaa osia julkistetusta teoksesta tai, jos teos ei ole laaja, koko teos.</a:t>
            </a:r>
          </a:p>
          <a:p>
            <a:pPr>
              <a:lnSpc>
                <a:spcPct val="90000"/>
              </a:lnSpc>
            </a:pPr>
            <a:r>
              <a:rPr lang="fi-FI" smtClean="0"/>
              <a:t>Mitä edellä 1 momentissa säädetään muun kuin radiossa tai televisiossa lähetetyn teoksen osalta, ei koske teosta, jonka tekijä on kieltänyt kappaleen valmistamisen tai teoksen välittämisen.</a:t>
            </a:r>
          </a:p>
          <a:p>
            <a:endParaRPr lang="fi-FI"/>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606824" cy="990600"/>
          </a:xfrm>
        </p:spPr>
        <p:txBody>
          <a:bodyPr/>
          <a:lstStyle/>
          <a:p>
            <a:r>
              <a:rPr lang="en-US" dirty="0" err="1" smtClean="0"/>
              <a:t>Opetuksessa</a:t>
            </a:r>
            <a:r>
              <a:rPr lang="en-US" dirty="0" smtClean="0"/>
              <a:t> </a:t>
            </a:r>
            <a:r>
              <a:rPr lang="en-US" dirty="0" err="1" smtClean="0"/>
              <a:t>käytettävät</a:t>
            </a:r>
            <a:r>
              <a:rPr lang="en-US" dirty="0" smtClean="0"/>
              <a:t> </a:t>
            </a:r>
            <a:r>
              <a:rPr lang="en-US" dirty="0" err="1" smtClean="0"/>
              <a:t>kokoomateokset</a:t>
            </a:r>
            <a:endParaRPr lang="en-US" dirty="0"/>
          </a:p>
        </p:txBody>
      </p:sp>
      <p:sp>
        <p:nvSpPr>
          <p:cNvPr id="3" name="Text Placeholder 2"/>
          <p:cNvSpPr>
            <a:spLocks noGrp="1"/>
          </p:cNvSpPr>
          <p:nvPr>
            <p:ph type="body" idx="2"/>
          </p:nvPr>
        </p:nvSpPr>
        <p:spPr/>
        <p:txBody>
          <a:bodyPr/>
          <a:lstStyle/>
          <a:p>
            <a:pPr>
              <a:buClr>
                <a:schemeClr val="bg1"/>
              </a:buClr>
              <a:buFont typeface="Wingdings" pitchFamily="2" charset="2"/>
              <a:buChar char="§"/>
            </a:pPr>
            <a:r>
              <a:rPr lang="fi-FI" dirty="0" smtClean="0"/>
              <a:t> ei koske oppimateriaaliksi valmistettuja teoksia!</a:t>
            </a:r>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Opetuksessa käytettäväksi tarkoitettuun painamalla tai vastaavin menetelmin valmistettuun kokoomateokseen, joka muodostetaan useiden tekijöiden teoksista, saa ottaa vähäisiä osia kirjallisesta teoksesta tai sävellysteoksesta taikka, jos teos ei ole laaja, koko teoksen, kun viisi vuotta on kulunut vuodesta, jona teos julkaistiin. Tekstiin liittyen saadaan ottaa kuva julkistetusta taideteoksesta. Mitä tässä momentissa säädetään, ei koske teosta, joka on valmistettu käytettäväksi opetuksessa. (</a:t>
            </a:r>
            <a:r>
              <a:rPr lang="fi-FI" dirty="0" err="1" smtClean="0"/>
              <a:t>TekijäL</a:t>
            </a:r>
            <a:r>
              <a:rPr lang="fi-FI" dirty="0" smtClean="0"/>
              <a:t> 18§)</a:t>
            </a:r>
          </a:p>
          <a:p>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Opetus ansio-tarkoituksessa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Mitä tässä laissa on säädetty opetustoiminnasta, ei sovelleta opetustoimintaan, jota harjoitetaan ansiotarkoituksessa. (</a:t>
            </a:r>
            <a:r>
              <a:rPr lang="fi-FI" dirty="0" err="1" smtClean="0"/>
              <a:t>TekijäL</a:t>
            </a:r>
            <a:r>
              <a:rPr lang="fi-FI" dirty="0" smtClean="0"/>
              <a:t> 54a§)</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Julkinen esittäminen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a:bodyPr>
          <a:lstStyle/>
          <a:p>
            <a:r>
              <a:rPr lang="fi-FI" dirty="0" smtClean="0"/>
              <a:t>Teoksen, joka on julkaistu, saa esittää julkisesti jumalanpalveluksen ja opetuksen yhteydessä. (</a:t>
            </a:r>
            <a:r>
              <a:rPr lang="fi-FI" dirty="0" err="1" smtClean="0"/>
              <a:t>TekijäL</a:t>
            </a:r>
            <a:r>
              <a:rPr lang="fi-FI" dirty="0" smtClean="0"/>
              <a:t> 21§)</a:t>
            </a:r>
          </a:p>
          <a:p>
            <a:pPr lvl="1"/>
            <a:r>
              <a:rPr lang="fi-FI" dirty="0" smtClean="0"/>
              <a:t>Julkaistun teoksen saa myös esittää julkisesti tilaisuudessa, jossa teosten esittäminen ei ole pääasia ja johon pääsy on maksuton sekä jota muutoinkaan ei järjestetä ansiotarkoituksessa.</a:t>
            </a:r>
          </a:p>
          <a:p>
            <a:pPr lvl="1"/>
            <a:r>
              <a:rPr lang="fi-FI" dirty="0" smtClean="0"/>
              <a:t>Mitä tässä säädetään, ei koske näytelmä- eikä elokuvateosta.</a:t>
            </a:r>
          </a:p>
          <a:p>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Sitaatti</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Julkistetusta teoksesta on lupa hyvän tavan mukaisesti ottaa lainauksia tarkoituksen edellyttämässä laajuudessa. (</a:t>
            </a:r>
            <a:r>
              <a:rPr lang="fi-FI" dirty="0" err="1" smtClean="0"/>
              <a:t>TekijäL</a:t>
            </a:r>
            <a:r>
              <a:rPr lang="fi-FI" dirty="0" smtClean="0"/>
              <a:t> 22§)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Taideteosten käyttäminen</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Huomaa että, valokuvaa, jossa on jokin taideteos, ei saa julkaista verkossa!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Julkistetuista taideteoksista saa ottaa tekstiin liittyviä kuvia (</a:t>
            </a:r>
            <a:r>
              <a:rPr lang="fi-FI" dirty="0" err="1" smtClean="0"/>
              <a:t>TekijäL</a:t>
            </a:r>
            <a:r>
              <a:rPr lang="fi-FI" dirty="0" smtClean="0"/>
              <a:t> 25§):</a:t>
            </a:r>
          </a:p>
          <a:p>
            <a:pPr marL="514350" indent="-514350">
              <a:buFont typeface="+mj-lt"/>
              <a:buAutoNum type="arabicParenR"/>
            </a:pPr>
            <a:r>
              <a:rPr lang="fi-FI" dirty="0" smtClean="0"/>
              <a:t>arvostelevaan tai tieteelliseen esitykseen; sekä</a:t>
            </a:r>
          </a:p>
          <a:p>
            <a:pPr marL="514350" indent="-514350">
              <a:buFont typeface="+mj-lt"/>
              <a:buAutoNum type="arabicParenR"/>
            </a:pPr>
            <a:r>
              <a:rPr lang="fi-FI" dirty="0" smtClean="0"/>
              <a:t>sanomalehteen tai aikakauskirjaan selostettaessa päiväntapahtumaa, edellyttäen ettei teosta ole valmistettu sanomalehdessä tai aikakauskirjassa toisinnettavaksi.</a:t>
            </a:r>
          </a:p>
          <a:p>
            <a:r>
              <a:rPr lang="fi-FI" dirty="0" smtClean="0"/>
              <a:t>Kun taideteoksen kappale on tekijän suostumuksella myyty tai muutoin pysyvästi luovutettu, taideteoksen saa sisällyttää valokuvaan, elokuvaan tai televisio-ohjelmaan, jos toisintamisella on valokuvassa, elokuvassa tai televisio-ohjelmassa toisarvoinen merkitys. </a:t>
            </a:r>
          </a:p>
          <a:p>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(1)</a:t>
            </a:r>
            <a:endParaRPr lang="en-US" dirty="0"/>
          </a:p>
        </p:txBody>
      </p:sp>
      <p:sp>
        <p:nvSpPr>
          <p:cNvPr id="3" name="Text Placeholder 2"/>
          <p:cNvSpPr>
            <a:spLocks noGrp="1"/>
          </p:cNvSpPr>
          <p:nvPr>
            <p:ph type="body" idx="2"/>
          </p:nvPr>
        </p:nvSpPr>
        <p:spPr>
          <a:xfrm>
            <a:off x="381000" y="2636912"/>
            <a:ext cx="2362200" cy="2880319"/>
          </a:xfrm>
        </p:spPr>
        <p:txBody>
          <a:bodyPr/>
          <a:lstStyle/>
          <a:p>
            <a:r>
              <a:rPr lang="fi-FI" dirty="0" smtClean="0"/>
              <a:t> </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Joka on laillisesti hankkinut tietokoneohjelman, saa valmistaa ohjelmasta sellaiset kappaleet ja tehdä ohjelmaan sellaisia muutoksia, jotka ovat tarpeen ohjelman käyttämiseksi aiottuun tarkoitukseen. Tämä koskee myös virheiden korjaamista. (</a:t>
            </a:r>
            <a:r>
              <a:rPr lang="fi-FI" dirty="0" err="1" smtClean="0"/>
              <a:t>TekijäL</a:t>
            </a:r>
            <a:r>
              <a:rPr lang="fi-FI" dirty="0" smtClean="0"/>
              <a:t> 25j§)</a:t>
            </a:r>
          </a:p>
          <a:p>
            <a:pPr lvl="1"/>
            <a:r>
              <a:rPr lang="fi-FI" dirty="0" smtClean="0"/>
              <a:t>Se, jolla on oikeus käyttää tietokoneohjelmaa, saa valmistaa ohjelmasta varmuuskappaleen, jos se on tarpeen ohjelman käytön kannalta.</a:t>
            </a:r>
            <a:endParaRPr lang="fi-FI"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(3) </a:t>
            </a:r>
            <a:endParaRPr lang="en-US" dirty="0"/>
          </a:p>
        </p:txBody>
      </p:sp>
      <p:sp>
        <p:nvSpPr>
          <p:cNvPr id="3" name="Content Placeholder 2"/>
          <p:cNvSpPr>
            <a:spLocks noGrp="1"/>
          </p:cNvSpPr>
          <p:nvPr>
            <p:ph sz="quarter" idx="1"/>
          </p:nvPr>
        </p:nvSpPr>
        <p:spPr/>
        <p:txBody>
          <a:bodyPr>
            <a:normAutofit lnSpcReduction="10000"/>
          </a:bodyPr>
          <a:lstStyle/>
          <a:p>
            <a:r>
              <a:rPr lang="fi-FI" dirty="0" smtClean="0"/>
              <a:t>Harjoitustyö voidaan tehdä yksin tai maksimissaan kahden opiskelijan ryhmässä </a:t>
            </a:r>
          </a:p>
          <a:p>
            <a:pPr lvl="1"/>
            <a:r>
              <a:rPr lang="fi-FI" dirty="0" smtClean="0"/>
              <a:t>kumpikin perehtyy kuitenkin jokaiseen asiaan</a:t>
            </a:r>
          </a:p>
          <a:p>
            <a:r>
              <a:rPr lang="fi-FI" dirty="0" smtClean="0"/>
              <a:t>Harjoitustyöllä EI ole</a:t>
            </a:r>
          </a:p>
          <a:p>
            <a:pPr lvl="1"/>
            <a:r>
              <a:rPr lang="fi-FI" dirty="0" smtClean="0"/>
              <a:t>pituusvaatimusta; riippuu verkkokurssin laajuudesta</a:t>
            </a:r>
          </a:p>
          <a:p>
            <a:pPr lvl="1"/>
            <a:r>
              <a:rPr lang="fi-FI" dirty="0" smtClean="0"/>
              <a:t>ulkoasuvaatimuksia; voi olla tekijänsä näköinen</a:t>
            </a:r>
          </a:p>
          <a:p>
            <a:r>
              <a:rPr lang="fi-FI" dirty="0" smtClean="0"/>
              <a:t>Loppuseminaarissa esitys harjoitustyön esittelemiseksi</a:t>
            </a:r>
          </a:p>
          <a:p>
            <a:r>
              <a:rPr lang="fi-FI" dirty="0" smtClean="0"/>
              <a:t>Esimerkki:</a:t>
            </a:r>
          </a:p>
          <a:p>
            <a:pPr lvl="1"/>
            <a:r>
              <a:rPr lang="fi-FI" dirty="0" smtClean="0"/>
              <a:t>Valkeajärvi. T. (2006). </a:t>
            </a:r>
            <a:r>
              <a:rPr lang="fi-FI" dirty="0" smtClean="0">
                <a:hlinkClick r:id="rId2"/>
              </a:rPr>
              <a:t>Yrittäjyyden opinpolku 2</a:t>
            </a:r>
            <a:endParaRPr lang="fi-FI" dirty="0" smtClean="0"/>
          </a:p>
          <a:p>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pPr lvl="1"/>
            <a:r>
              <a:rPr lang="fi-FI" dirty="0" smtClean="0"/>
              <a:t>Se, jolla on oikeus käyttää tietokoneohjelmaa, saa tarkastella, tutkia tai kokeilla tietokoneohjelman toimintaa niiden ideoitten ja periaatteiden selvittämiseksi, jotka ovat ohjelman osan perustana, jos hän tekee sen ohjelman tietokoneen muistiin lukemisen tai ohjelman näyttämisen, ajamisen, siirtämisen tai tallentamisen yhteydessä.</a:t>
            </a:r>
          </a:p>
          <a:p>
            <a:pPr lvl="1"/>
            <a:r>
              <a:rPr lang="fi-FI" dirty="0" smtClean="0"/>
              <a:t>Se, jolla on oikeus käyttää tietokantaa, saa valmistaa tietokannasta kappaleita ja tehdä kaikki muutkin toimet, jotka ovat tarpeen tietokannan sisältöön pääsyä ja sisällön tavanmukaista käyttöä varten. </a:t>
            </a:r>
          </a:p>
          <a:p>
            <a:r>
              <a:rPr lang="fi-FI" dirty="0" smtClean="0"/>
              <a:t>Sopimuksen ehto, jolla rajoitetaan 2–4 momentin mukaista käyttöä, on tehoton. </a:t>
            </a: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(3)</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Ohjelman koodin kopioiminen ja sen muodon kääntäminen on sallittua, jos nämä toimenpiteet ovat välttämättömiä sellaisten tietojen hankkimiseksi, joiden avulla voidaan saavuttaa </a:t>
            </a:r>
            <a:r>
              <a:rPr lang="fi-FI" dirty="0" err="1" smtClean="0"/>
              <a:t>yhteentoimivuus</a:t>
            </a:r>
            <a:r>
              <a:rPr lang="fi-FI" dirty="0" smtClean="0"/>
              <a:t> itsenäisesti luodun tietokoneohjelman ja muiden ohjelmien välillä, ja seuraavat edellytykset täyttyvät:</a:t>
            </a:r>
          </a:p>
          <a:p>
            <a:pPr marL="514350" indent="-514350">
              <a:buFont typeface="+mj-lt"/>
              <a:buAutoNum type="arabicParenR"/>
            </a:pPr>
            <a:r>
              <a:rPr lang="fi-FI" dirty="0" smtClean="0"/>
              <a:t>nämä toimenpiteet suorittaa lisenssinhaltija tai muu henkilö, jolla on oikeus käyttää ohjelman kappaletta, taikka heidän lukuunsa henkilö, jolla on siihen oikeus;</a:t>
            </a:r>
          </a:p>
          <a:p>
            <a:pPr marL="514350" indent="-514350">
              <a:buFont typeface="+mj-lt"/>
              <a:buAutoNum type="arabicParenR"/>
            </a:pPr>
            <a:r>
              <a:rPr lang="fi-FI" dirty="0" err="1" smtClean="0"/>
              <a:t>yhteentoimivuuden</a:t>
            </a:r>
            <a:r>
              <a:rPr lang="fi-FI" dirty="0" smtClean="0"/>
              <a:t> saavuttamisen kannalta tarpeellinen tieto ei aikaisemmin ole ollut helposti ja nopeasti 1 kohdassa tarkoitettujen henkilöiden saatavilla; sekä</a:t>
            </a:r>
          </a:p>
          <a:p>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(4)</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62500" lnSpcReduction="20000"/>
          </a:bodyPr>
          <a:lstStyle/>
          <a:p>
            <a:pPr marL="514350" indent="-514350">
              <a:buFont typeface="+mj-lt"/>
              <a:buAutoNum type="arabicParenR" startAt="4"/>
            </a:pPr>
            <a:r>
              <a:rPr lang="fi-FI" dirty="0" smtClean="0"/>
              <a:t>nämä toimenpiteet rajoittuvat niihin alkuperäisen ohjelman osiin, jotka ovat </a:t>
            </a:r>
            <a:r>
              <a:rPr lang="fi-FI" dirty="0" err="1" smtClean="0"/>
              <a:t>yhteentoimivuuden</a:t>
            </a:r>
            <a:r>
              <a:rPr lang="fi-FI" dirty="0" smtClean="0"/>
              <a:t> saavuttamisen kannalta tarpeen.</a:t>
            </a:r>
          </a:p>
          <a:p>
            <a:r>
              <a:rPr lang="fi-FI" dirty="0" smtClean="0"/>
              <a:t>Tietoja, jotka on saatu 1 momentin säännösten nojalla, ei saa näiden säännösten nojalla:</a:t>
            </a:r>
          </a:p>
          <a:p>
            <a:pPr marL="514350" indent="-514350">
              <a:buFont typeface="+mj-lt"/>
              <a:buAutoNum type="arabicParenR"/>
            </a:pPr>
            <a:r>
              <a:rPr lang="fi-FI" dirty="0" smtClean="0"/>
              <a:t>käyttää muuhun tarkoitukseen kuin itsenäisesti luodun tietokoneohjelman </a:t>
            </a:r>
            <a:r>
              <a:rPr lang="fi-FI" dirty="0" err="1" smtClean="0"/>
              <a:t>yhteentoimivuuden</a:t>
            </a:r>
            <a:r>
              <a:rPr lang="fi-FI" dirty="0" smtClean="0"/>
              <a:t> aikaansaamiseen;</a:t>
            </a:r>
          </a:p>
          <a:p>
            <a:pPr marL="514350" indent="-514350">
              <a:buFont typeface="+mj-lt"/>
              <a:buAutoNum type="arabicParenR"/>
            </a:pPr>
            <a:r>
              <a:rPr lang="fi-FI" dirty="0" smtClean="0"/>
              <a:t>antaa muille, ellei se ole tarpeen itsenäisesti luodun tietokoneohjelman </a:t>
            </a:r>
            <a:r>
              <a:rPr lang="fi-FI" dirty="0" err="1" smtClean="0"/>
              <a:t>yhteentoimivuuden</a:t>
            </a:r>
            <a:r>
              <a:rPr lang="fi-FI" dirty="0" smtClean="0"/>
              <a:t> kannalta; eikä</a:t>
            </a:r>
          </a:p>
          <a:p>
            <a:pPr marL="514350" indent="-514350">
              <a:buFont typeface="+mj-lt"/>
              <a:buAutoNum type="arabicParenR"/>
            </a:pPr>
            <a:r>
              <a:rPr lang="fi-FI" dirty="0" smtClean="0"/>
              <a:t>käyttää ilmaisumuodoltaan huomattavassa määrin samanlaisen tietokoneohjelman kehittämiseen, valmistamiseen tai markkinoille saattamiseen taikka muuhun tekijänoikeutta loukkaavaan toimeen.</a:t>
            </a:r>
          </a:p>
          <a:p>
            <a:r>
              <a:rPr lang="fi-FI" dirty="0" smtClean="0"/>
              <a:t>Sopimuksen ehto, jolla rajoitetaan tämän pykälän mukaista tietokoneohjelman käyttöä, on tehoton.</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736304" cy="990600"/>
          </a:xfrm>
        </p:spPr>
        <p:txBody>
          <a:bodyPr/>
          <a:lstStyle/>
          <a:p>
            <a:r>
              <a:rPr lang="fi-FI" dirty="0" smtClean="0"/>
              <a:t>Tekijänoikeuden siirtyminen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Tekijänoikeus voidaan, 3 §:n säännöksistä johtuvin rajoituksin, luovuttaa kokonaan tai osittain (TekijäL27§).</a:t>
            </a:r>
          </a:p>
          <a:p>
            <a:pPr lvl="1"/>
            <a:r>
              <a:rPr lang="fi-FI" dirty="0" smtClean="0"/>
              <a:t>Kappaleen luovutukseen ei sisälly tekijänoikeuden luovutus. Tilauksesta tehtyyn muotokuvaan tekijä ei kuitenkaan saa käyttää oikeuttaan tilaajan tai, tämän kuoltua, hänen leskensä ja perillistensä suostumuksetta.</a:t>
            </a:r>
          </a:p>
          <a:p>
            <a:endParaRPr lang="fi-FI" dirty="0" smtClean="0"/>
          </a:p>
          <a:p>
            <a:r>
              <a:rPr lang="fi-FI" dirty="0" smtClean="0"/>
              <a:t>Ellei toisin ole sovittu, ei se, jolle tekijänoikeus on luovutettu, saa muuttaa teosta eikä luovuttaa oikeutta toiselle. Milloin oikeus kuuluu liikkeelle, sen saa luovuttaa yhdessä liikkeen tai sen osan kanssa; luovuttaja on kuitenkin edelleen vastuussa sopimuksen täyttämisestä.</a:t>
            </a:r>
            <a:endParaRPr lang="fi-FI"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606824" cy="990600"/>
          </a:xfrm>
        </p:spPr>
        <p:txBody>
          <a:bodyPr/>
          <a:lstStyle/>
          <a:p>
            <a:r>
              <a:rPr lang="fi-FI" dirty="0" smtClean="0"/>
              <a:t>Tekijänoikeuden siirtyminen (2)</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Jos tietokoneohjelma ja siihen välittömästi liittyvä teos on luotu täytettäessä työsuhteesta johtuvia työtehtäviä, tekijänoikeus tietokoneohjelmaan ja teokseen siirtyy työnantajalle. Sama koskee vastaavasti myös virkasuhteessa luotua tietokoneohjelmaa ja siihen välittömästi liittyvää teosta. (</a:t>
            </a:r>
            <a:r>
              <a:rPr lang="fi-FI" dirty="0" err="1" smtClean="0"/>
              <a:t>TekijäL</a:t>
            </a:r>
            <a:r>
              <a:rPr lang="fi-FI" dirty="0" smtClean="0"/>
              <a:t> 40b§)</a:t>
            </a:r>
          </a:p>
          <a:p>
            <a:pPr lvl="1"/>
            <a:r>
              <a:rPr lang="fi-FI" dirty="0" smtClean="0"/>
              <a:t>Edellä 1 momentissa olevia säännöksiä ei sovelleta sotilasopetuslaitoksia lukuun ottamatta korkeakoulun opetus- ja tutkimustyössä itsenäisesti toimivan tekijän luomaan tietokoneohjelmaan eikä siihen välittömästi liittyvään teokseen. </a:t>
            </a:r>
          </a:p>
          <a:p>
            <a:pPr lvl="1"/>
            <a:r>
              <a:rPr lang="fi-FI" dirty="0" smtClean="0"/>
              <a:t>Mitä 1 ja 2 momentissa säädetään tietokoneohjelmasta, sovelletaan vastaavasti työ- ja virkasuhteesta johtuvia tehtäviä täytettäessä luotuun tietokantaan. </a:t>
            </a:r>
            <a:endParaRPr lang="fi-FI"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Valokuvaajan 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10000"/>
          </a:bodyPr>
          <a:lstStyle/>
          <a:p>
            <a:r>
              <a:rPr lang="fi-FI" dirty="0" smtClean="0"/>
              <a:t>Valokuvaajalla on yksinomainen oikeus määrätä valokuvasta, muuttamattomana tai muutettuna:</a:t>
            </a:r>
          </a:p>
          <a:p>
            <a:pPr marL="514350" indent="-514350">
              <a:buFont typeface="+mj-lt"/>
              <a:buAutoNum type="arabicParenR"/>
            </a:pPr>
            <a:r>
              <a:rPr lang="fi-FI" dirty="0" smtClean="0"/>
              <a:t>valmistamalla siitä kappaleita;</a:t>
            </a:r>
          </a:p>
          <a:p>
            <a:pPr marL="514350" indent="-514350">
              <a:buFont typeface="+mj-lt"/>
              <a:buAutoNum type="arabicParenR"/>
            </a:pPr>
            <a:r>
              <a:rPr lang="fi-FI" dirty="0" smtClean="0"/>
              <a:t>saattamalla se yleisön saataviin.</a:t>
            </a:r>
          </a:p>
          <a:p>
            <a:endParaRPr lang="fi-FI" dirty="0" smtClean="0"/>
          </a:p>
          <a:p>
            <a:r>
              <a:rPr lang="fi-FI" dirty="0" smtClean="0"/>
              <a:t>Oikeus valokuvaan on voimassa, kunnes 50 vuotta on kulunut sen vuoden päättymisestä, jona kuva valmistettiin. Jos kuva ylittää teoskynnyksen (on riittävän ainutlaatuinen) suoja-aika 70 vuotta tekijän kuolemasta.</a:t>
            </a:r>
            <a:endParaRPr lang="fi-FI"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34816" cy="990600"/>
          </a:xfrm>
        </p:spPr>
        <p:txBody>
          <a:bodyPr/>
          <a:lstStyle/>
          <a:p>
            <a:r>
              <a:rPr lang="fi-FI" dirty="0" smtClean="0"/>
              <a:t>Valokuvaamalla tehty muotokuva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Valokuvaamalla valmistetun muotokuvan tilaajalla on, vaikka valokuvaaja on pidättänyt itselleen oikeuden teokseen, oikeus antaa lupa muotokuvan ottamiseen sanomalehteen, aikakauskirjaan tai elämäkerralliseen kirjoitukseen, jollei valokuvaaja erikseen ole pidättänyt oikeutta kieltää sitä. (</a:t>
            </a:r>
            <a:r>
              <a:rPr lang="fi-FI" dirty="0" err="1" smtClean="0"/>
              <a:t>TekijäL</a:t>
            </a:r>
            <a:r>
              <a:rPr lang="fi-FI" dirty="0" smtClean="0"/>
              <a:t> 40c§)</a:t>
            </a:r>
            <a:endParaRPr lang="fi-FI"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506488"/>
          </a:xfrm>
        </p:spPr>
        <p:txBody>
          <a:bodyPr/>
          <a:lstStyle/>
          <a:p>
            <a:r>
              <a:rPr lang="fi-FI" dirty="0" smtClean="0"/>
              <a:t>Teknisen toimenpiteen kiertämisen kielto (1)</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Tämän lain mukaan suojatun teoksen suojana olevaa tehokasta teknistä toimenpidettä, jonka teoksen tekijä tai joku muu tekijän luvalla teosta yleisön saataviin saattaessaan on teoksen suojaksi asettanut, ei saa kiertää. (</a:t>
            </a:r>
            <a:r>
              <a:rPr lang="fi-FI" dirty="0" err="1" smtClean="0"/>
              <a:t>TekijäL</a:t>
            </a:r>
            <a:r>
              <a:rPr lang="fi-FI" dirty="0" smtClean="0"/>
              <a:t> 50a§)</a:t>
            </a:r>
          </a:p>
          <a:p>
            <a:pPr lvl="1"/>
            <a:r>
              <a:rPr lang="fi-FI" dirty="0" smtClean="0"/>
              <a:t>Tehokkaalla teknisellä toimenpiteellä tarkoitetaan tekniikkaa, laitetta tai osaa, joka on suunniteltu tavanomaisessa käyttötarkoituksessa estämään tai rajoittamaan teoksiin ilman tekijän tai oikeuksien muun haltijan lupaa kohdistuvia tekoja ja jolla tavoiteltu suoja saavutetaan.</a:t>
            </a:r>
            <a:endParaRPr lang="fi-FI"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434480"/>
          </a:xfrm>
        </p:spPr>
        <p:txBody>
          <a:bodyPr/>
          <a:lstStyle/>
          <a:p>
            <a:r>
              <a:rPr lang="fi-FI" dirty="0" smtClean="0"/>
              <a:t>Teknisen toimenpiteen kiertämisen kielto (2)</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a:bodyPr>
          <a:lstStyle/>
          <a:p>
            <a:pPr lvl="1"/>
            <a:r>
              <a:rPr lang="fi-FI" dirty="0" smtClean="0"/>
              <a:t>Mitä edellä säädettiin, ei sovelleta, jos tekninen toimenpide kierretään salaustekniikoita koskevan tutkimuksen tai opetuksen yhteydessä taikka jos teoksen kappaleen laillisesti hankkinut tai haltuunsa saanut kiertää teknisen toimenpiteen teoksen saamiseksi kuultavilleen tai nähtävilleen. Teoksesta, jota suojaava tekninen toimenpide on kierretty teoksen saamiseksi kuultaville tai nähtäville, ei saa valmistaa kappaletta.</a:t>
            </a:r>
          </a:p>
          <a:p>
            <a:r>
              <a:rPr lang="fi-FI" dirty="0" smtClean="0"/>
              <a:t>Mitä tässä säädetään, ei koske tietokoneohjelmaa suojaavaa teknistä toimenpidettä.</a:t>
            </a:r>
            <a:endParaRPr lang="fi-FI"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Piraattikielto</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a:bodyPr>
          <a:lstStyle/>
          <a:p>
            <a:r>
              <a:rPr lang="fi-FI" dirty="0" smtClean="0"/>
              <a:t>Voimassa </a:t>
            </a:r>
            <a:r>
              <a:rPr lang="fi-FI" b="1" dirty="0" smtClean="0"/>
              <a:t>laillisen lähteen vaatimus </a:t>
            </a:r>
            <a:r>
              <a:rPr lang="fi-FI" dirty="0" smtClean="0"/>
              <a:t>myös yksityisessä käytössä (</a:t>
            </a:r>
            <a:r>
              <a:rPr lang="fi-FI" dirty="0" err="1" smtClean="0"/>
              <a:t>TekijäL</a:t>
            </a:r>
            <a:r>
              <a:rPr lang="fi-FI" dirty="0" smtClean="0"/>
              <a:t> 56§)</a:t>
            </a:r>
          </a:p>
          <a:p>
            <a:pPr lvl="1"/>
            <a:r>
              <a:rPr lang="fi-FI" dirty="0" smtClean="0"/>
              <a:t>kopiointi (kappaleen valmistaminen) myös omaan käyttöön rangaistavaa, jos on ollut aihetta epäillä tuotteen alkuperää (ts. esim. käyttöoikeutta ei määritetty; </a:t>
            </a:r>
            <a:r>
              <a:rPr lang="fi-FI" dirty="0" err="1" smtClean="0"/>
              <a:t>TekijäL</a:t>
            </a:r>
            <a:r>
              <a:rPr lang="fi-FI" dirty="0" smtClean="0"/>
              <a:t> 11§)</a:t>
            </a:r>
          </a:p>
          <a:p>
            <a:pPr lvl="1"/>
            <a:r>
              <a:rPr lang="fi-FI" dirty="0" smtClean="0"/>
              <a:t>laittoman teoskappaleen lataaminen tietoverkosta omalle koneelle on nimenomaan kielletty (kappaleen valmistamista; </a:t>
            </a:r>
            <a:r>
              <a:rPr lang="fi-FI" dirty="0" err="1" smtClean="0"/>
              <a:t>TekijäL</a:t>
            </a:r>
            <a:r>
              <a:rPr lang="fi-FI" dirty="0" smtClean="0"/>
              <a:t> 56a§)</a:t>
            </a:r>
          </a:p>
          <a:p>
            <a:pPr lvl="1"/>
            <a:r>
              <a:rPr lang="fi-FI" dirty="0" smtClean="0"/>
              <a:t>laittoman lähteen hyödyntäminen ei johda rangaistukseen (</a:t>
            </a:r>
            <a:r>
              <a:rPr lang="fi-FI" dirty="0" err="1" smtClean="0"/>
              <a:t>TekijäL</a:t>
            </a:r>
            <a:r>
              <a:rPr lang="fi-FI" dirty="0" smtClean="0"/>
              <a:t> 56a§), paitsi jo tietää lähteen laittomaksi!</a:t>
            </a:r>
            <a:endParaRPr lang="fi-FI"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T-kalvopohja">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IT-kalvopohja</Template>
  <TotalTime>0</TotalTime>
  <Words>6198</Words>
  <Application>Microsoft Office PowerPoint</Application>
  <PresentationFormat>On-screen Show (4:3)</PresentationFormat>
  <Paragraphs>917</Paragraphs>
  <Slides>135</Slides>
  <Notes>7</Notes>
  <HiddenSlides>0</HiddenSlides>
  <MMClips>0</MMClips>
  <ScaleCrop>false</ScaleCrop>
  <HeadingPairs>
    <vt:vector size="4" baseType="variant">
      <vt:variant>
        <vt:lpstr>Theme</vt:lpstr>
      </vt:variant>
      <vt:variant>
        <vt:i4>1</vt:i4>
      </vt:variant>
      <vt:variant>
        <vt:lpstr>Slide Titles</vt:lpstr>
      </vt:variant>
      <vt:variant>
        <vt:i4>135</vt:i4>
      </vt:variant>
    </vt:vector>
  </HeadingPairs>
  <TitlesOfParts>
    <vt:vector size="136" baseType="lpstr">
      <vt:lpstr>IT-kalvopohja</vt:lpstr>
      <vt:lpstr>Verkko-opetuksen suunnittelu</vt:lpstr>
      <vt:lpstr>Yleistä kurssista ja sen suorittamisesta</vt:lpstr>
      <vt:lpstr>Kurssin sisältö ja laajuus</vt:lpstr>
      <vt:lpstr>Opintojakson osaamistavoitteet</vt:lpstr>
      <vt:lpstr>Käytännön toteutus</vt:lpstr>
      <vt:lpstr>Opintosuorituksen arviointi</vt:lpstr>
      <vt:lpstr>Opintojakson harjoitustyö (1)</vt:lpstr>
      <vt:lpstr>Opintojakson harjoitustyö (2)</vt:lpstr>
      <vt:lpstr>Opintojakson harjoitustyö (3) </vt:lpstr>
      <vt:lpstr>Opetuksen suunnittelun lähtökohdat</vt:lpstr>
      <vt:lpstr>POHDINTAA</vt:lpstr>
      <vt:lpstr>POHDINTAA</vt:lpstr>
      <vt:lpstr>Miten edetään?</vt:lpstr>
      <vt:lpstr>Mistä liikkeelle?</vt:lpstr>
      <vt:lpstr>Yleistä opetuksen suunnittelusta</vt:lpstr>
      <vt:lpstr>Miksi opetuksen suunnittelu on niin tärkeää?</vt:lpstr>
      <vt:lpstr>Verkon mukanaan tuomat mahdollisuudet ja vaatimukset</vt:lpstr>
      <vt:lpstr>Oppimiseen vaikuttavat tekijät</vt:lpstr>
      <vt:lpstr>Opetukselliset tavoitteet</vt:lpstr>
      <vt:lpstr>Kuka/ketkä opetusta suunnittelee?</vt:lpstr>
      <vt:lpstr>Suunnittelun tavoite?</vt:lpstr>
      <vt:lpstr>Verkon rooli</vt:lpstr>
      <vt:lpstr>POHDINTA</vt:lpstr>
      <vt:lpstr>Pedagogiikka-lähtöisyys</vt:lpstr>
      <vt:lpstr>Lähteitä</vt:lpstr>
      <vt:lpstr>Verkko-opetuksen suunnitteluprosessi</vt:lpstr>
      <vt:lpstr>Suunnittelu-prosessi</vt:lpstr>
      <vt:lpstr>Tausta-analyysi</vt:lpstr>
      <vt:lpstr>Sisällön-suunnittelu (1)</vt:lpstr>
      <vt:lpstr>Sisällön-suunnittelu (2)</vt:lpstr>
      <vt:lpstr>Sisällön-suunnittelu (3)</vt:lpstr>
      <vt:lpstr>Sisällön-suunnittelu (4)</vt:lpstr>
      <vt:lpstr>Sisällön-suunnittelu (4)</vt:lpstr>
      <vt:lpstr>Slide 34</vt:lpstr>
      <vt:lpstr>Slide 35</vt:lpstr>
      <vt:lpstr>Sisällön-suunnittelu (5)</vt:lpstr>
      <vt:lpstr>Pedagoginen suunnittelu (1)</vt:lpstr>
      <vt:lpstr>Pedagoginen suunnittelu (2)</vt:lpstr>
      <vt:lpstr>Tekninen suunnittelu</vt:lpstr>
      <vt:lpstr>Toteutus ja testaus</vt:lpstr>
      <vt:lpstr>Jatkokehitys</vt:lpstr>
      <vt:lpstr>Tausta-analyysi</vt:lpstr>
      <vt:lpstr>Verkko-opetuksen taustat</vt:lpstr>
      <vt:lpstr>Tausta-analyysin tavoite</vt:lpstr>
      <vt:lpstr>Miksi verkkoon?</vt:lpstr>
      <vt:lpstr>Verkon rooli ja käyttö</vt:lpstr>
      <vt:lpstr>Verkon tuoma lisäarvo (1)</vt:lpstr>
      <vt:lpstr>Verkon tuoma lisäarvo (2)</vt:lpstr>
      <vt:lpstr>Osaamis-tavoitteet</vt:lpstr>
      <vt:lpstr>Slide 50</vt:lpstr>
      <vt:lpstr>Alustava sisältö</vt:lpstr>
      <vt:lpstr>Slide 52</vt:lpstr>
      <vt:lpstr>Kohderyhmä</vt:lpstr>
      <vt:lpstr>Opintojakson rakenne (1)</vt:lpstr>
      <vt:lpstr>Opintojakson rakenne (2)</vt:lpstr>
      <vt:lpstr>Slide 56</vt:lpstr>
      <vt:lpstr>Opintojakson rakenne (2)</vt:lpstr>
      <vt:lpstr>Slide 58</vt:lpstr>
      <vt:lpstr>Opintojakson rakenne (3)</vt:lpstr>
      <vt:lpstr>Slide 60</vt:lpstr>
      <vt:lpstr>Opintojakson rakenne (4)</vt:lpstr>
      <vt:lpstr>Slide 62</vt:lpstr>
      <vt:lpstr>Slide 63</vt:lpstr>
      <vt:lpstr>Aikataulutus (1)</vt:lpstr>
      <vt:lpstr>Aikataulutus (2)</vt:lpstr>
      <vt:lpstr>POHDI</vt:lpstr>
      <vt:lpstr>Resurssointi</vt:lpstr>
      <vt:lpstr>POHDI</vt:lpstr>
      <vt:lpstr>Teknologia</vt:lpstr>
      <vt:lpstr>POHDI</vt:lpstr>
      <vt:lpstr>Tekijänoikeudet</vt:lpstr>
      <vt:lpstr>Tekijänoikeus-laki (404/1961)</vt:lpstr>
      <vt:lpstr>Teos ja tekijän oikeus siihen</vt:lpstr>
      <vt:lpstr>Tekijänoikeuden voimassaoloaika</vt:lpstr>
      <vt:lpstr>Kappaleen valmistaminen</vt:lpstr>
      <vt:lpstr>Tilapäinen kappaleen valmistaminen</vt:lpstr>
      <vt:lpstr>Valmistaminen yksityiseen käyttöön</vt:lpstr>
      <vt:lpstr>Teoksen saattaminen yleisön saataviin</vt:lpstr>
      <vt:lpstr>Teoksen julkistaminen (1)</vt:lpstr>
      <vt:lpstr>Teoksen julkaiseminen (2)</vt:lpstr>
      <vt:lpstr>Valokopiointi</vt:lpstr>
      <vt:lpstr>Teosten käyttäminen opetus-toiminnassa (1)</vt:lpstr>
      <vt:lpstr>Teosten käyttäminen opetus-toiminnassa (2)</vt:lpstr>
      <vt:lpstr>Opetuksessa käytettävät kokoomateokset</vt:lpstr>
      <vt:lpstr>Opetus ansio-tarkoituksessa</vt:lpstr>
      <vt:lpstr>Julkinen esittäminen</vt:lpstr>
      <vt:lpstr>Sitaatti</vt:lpstr>
      <vt:lpstr>Taideteosten käyttäminen</vt:lpstr>
      <vt:lpstr>Tietokone-ohjelmat ja tietokannat (1)</vt:lpstr>
      <vt:lpstr>Tietokone-ohjelmat ja tietokannat (2)</vt:lpstr>
      <vt:lpstr>Tietokone-ohjelmat ja tietokannat (3)</vt:lpstr>
      <vt:lpstr>Tietokone-ohjelmat ja tietokannat (4)</vt:lpstr>
      <vt:lpstr>Tekijänoikeuden siirtyminen (1)</vt:lpstr>
      <vt:lpstr>Tekijänoikeuden siirtyminen (2)</vt:lpstr>
      <vt:lpstr>Valokuvaajan oikeudet</vt:lpstr>
      <vt:lpstr>Valokuvaamalla tehty muotokuva</vt:lpstr>
      <vt:lpstr>Teknisen toimenpiteen kiertämisen kielto (1)</vt:lpstr>
      <vt:lpstr>Teknisen toimenpiteen kiertämisen kielto (2)</vt:lpstr>
      <vt:lpstr>Piraattikielto</vt:lpstr>
      <vt:lpstr>Muut sopimusasiat</vt:lpstr>
      <vt:lpstr>Käyttöoikeudet</vt:lpstr>
      <vt:lpstr>Riskianalyysi</vt:lpstr>
      <vt:lpstr>Riskianalyysi</vt:lpstr>
      <vt:lpstr>Oppimis-tehtävä 2</vt:lpstr>
      <vt:lpstr>Ohjaus ja seuraava luento</vt:lpstr>
      <vt:lpstr>Sisällönsuunnittelu</vt:lpstr>
      <vt:lpstr>Verkko-opetuksen sisältö</vt:lpstr>
      <vt:lpstr>Slide 108</vt:lpstr>
      <vt:lpstr>Pedagoginen suunnittelu</vt:lpstr>
      <vt:lpstr>Verkko-opetuksen pedagogiikka</vt:lpstr>
      <vt:lpstr>Slide 111</vt:lpstr>
      <vt:lpstr>Tekninen suunnittelu</vt:lpstr>
      <vt:lpstr>Verkko-opetuksen tekninen suunnittelu</vt:lpstr>
      <vt:lpstr>Slide 114</vt:lpstr>
      <vt:lpstr>Verkko-opetuksen toteutus ja testaus</vt:lpstr>
      <vt:lpstr>Slide 116</vt:lpstr>
      <vt:lpstr>Jatkokehitys</vt:lpstr>
      <vt:lpstr>Verkko-opetuksen jatkokehitys</vt:lpstr>
      <vt:lpstr>Slide 119</vt:lpstr>
      <vt:lpstr>Erilaiset oppijat</vt:lpstr>
      <vt:lpstr>Erilaiset oppijat</vt:lpstr>
      <vt:lpstr>Tunnista erilainen oppija</vt:lpstr>
      <vt:lpstr>Muita tapoja oppia</vt:lpstr>
      <vt:lpstr>Mitä voit tehdä opettajana (1)</vt:lpstr>
      <vt:lpstr>Mitä voit tehdä opettajana (2)</vt:lpstr>
      <vt:lpstr>Mitä voit tehdä opettajana (3)</vt:lpstr>
      <vt:lpstr>Mitä voit tehdä opettajana (4)</vt:lpstr>
      <vt:lpstr>Slide 128</vt:lpstr>
      <vt:lpstr>Erilainen oppija verkko-opetuksen suunnittelussa</vt:lpstr>
      <vt:lpstr>Tausta-analyysi</vt:lpstr>
      <vt:lpstr>Sisällön-suunnittelu</vt:lpstr>
      <vt:lpstr>Pedagoginen suunnittelu</vt:lpstr>
      <vt:lpstr>Tekninen suunnittelu</vt:lpstr>
      <vt:lpstr>Toteutus ja testaus</vt:lpstr>
      <vt:lpstr>Jatkokehitys</vt:lpstr>
    </vt:vector>
  </TitlesOfParts>
  <Company>JYU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Tietotekniikan aineenopettajankoulutus</dc:title>
  <dc:creator>Leena Hiltunen</dc:creator>
  <cp:lastModifiedBy>Leena Hiltunen</cp:lastModifiedBy>
  <cp:revision>355</cp:revision>
  <cp:lastPrinted>2011-08-22T12:33:50Z</cp:lastPrinted>
  <dcterms:created xsi:type="dcterms:W3CDTF">2011-09-05T06:08:32Z</dcterms:created>
  <dcterms:modified xsi:type="dcterms:W3CDTF">2011-09-20T08:35:13Z</dcterms:modified>
</cp:coreProperties>
</file>