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84" r:id="rId1"/>
  </p:sldMasterIdLst>
  <p:notesMasterIdLst>
    <p:notesMasterId r:id="rId35"/>
  </p:notesMasterIdLst>
  <p:handoutMasterIdLst>
    <p:handoutMasterId r:id="rId36"/>
  </p:handoutMasterIdLst>
  <p:sldIdLst>
    <p:sldId id="389" r:id="rId2"/>
    <p:sldId id="390" r:id="rId3"/>
    <p:sldId id="391" r:id="rId4"/>
    <p:sldId id="392" r:id="rId5"/>
    <p:sldId id="393" r:id="rId6"/>
    <p:sldId id="394" r:id="rId7"/>
    <p:sldId id="395" r:id="rId8"/>
    <p:sldId id="396" r:id="rId9"/>
    <p:sldId id="397" r:id="rId10"/>
    <p:sldId id="398" r:id="rId11"/>
    <p:sldId id="399" r:id="rId12"/>
    <p:sldId id="400" r:id="rId13"/>
    <p:sldId id="401" r:id="rId14"/>
    <p:sldId id="402" r:id="rId15"/>
    <p:sldId id="403" r:id="rId16"/>
    <p:sldId id="404" r:id="rId17"/>
    <p:sldId id="405" r:id="rId18"/>
    <p:sldId id="406" r:id="rId19"/>
    <p:sldId id="407" r:id="rId20"/>
    <p:sldId id="408" r:id="rId21"/>
    <p:sldId id="409" r:id="rId22"/>
    <p:sldId id="410" r:id="rId23"/>
    <p:sldId id="411" r:id="rId24"/>
    <p:sldId id="412" r:id="rId25"/>
    <p:sldId id="413" r:id="rId26"/>
    <p:sldId id="414" r:id="rId27"/>
    <p:sldId id="415" r:id="rId28"/>
    <p:sldId id="416" r:id="rId29"/>
    <p:sldId id="417" r:id="rId30"/>
    <p:sldId id="418" r:id="rId31"/>
    <p:sldId id="422" r:id="rId32"/>
    <p:sldId id="419" r:id="rId33"/>
    <p:sldId id="420" r:id="rId34"/>
  </p:sldIdLst>
  <p:sldSz cx="9144000" cy="6858000" type="screen4x3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3" frameSlides="1"/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9328" autoAdjust="0"/>
  </p:normalViewPr>
  <p:slideViewPr>
    <p:cSldViewPr>
      <p:cViewPr varScale="1">
        <p:scale>
          <a:sx n="164" d="100"/>
          <a:sy n="164" d="100"/>
        </p:scale>
        <p:origin x="-8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25" d="100"/>
          <a:sy n="125" d="100"/>
        </p:scale>
        <p:origin x="-1032" y="1512"/>
      </p:cViewPr>
      <p:guideLst>
        <p:guide orient="horz" pos="3128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56BC0-BB4B-4D01-BF75-47BA45394D69}" type="datetimeFigureOut">
              <a:rPr lang="en-US" smtClean="0"/>
              <a:pPr/>
              <a:t>1/7/13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DD8E3-7B6E-47C8-BA7E-3634FA6C5EC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A2181-86E1-4C3F-B58D-2ACA5AF22294}" type="datetimeFigureOut">
              <a:rPr lang="en-US" smtClean="0"/>
              <a:pPr/>
              <a:t>1/7/13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8050"/>
            <a:ext cx="5435600" cy="4468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2F9461-95B7-48D9-9A21-5AFAE7F56B5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 userDrawn="1"/>
        </p:nvSpPr>
        <p:spPr bwMode="white">
          <a:xfrm>
            <a:off x="0" y="5589240"/>
            <a:ext cx="9144000" cy="126876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none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543684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11560" y="381000"/>
            <a:ext cx="784664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pic>
        <p:nvPicPr>
          <p:cNvPr id="21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550580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 flipV="1">
            <a:off x="4437504" y="2862456"/>
            <a:ext cx="5433792" cy="19776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21243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21243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476250"/>
            <a:ext cx="7343775" cy="941388"/>
          </a:xfrm>
        </p:spPr>
        <p:txBody>
          <a:bodyPr/>
          <a:lstStyle/>
          <a:p>
            <a:r>
              <a:rPr lang="fi-F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00113" y="1600200"/>
            <a:ext cx="3595687" cy="4060825"/>
          </a:xfrm>
        </p:spPr>
        <p:txBody>
          <a:bodyPr/>
          <a:lstStyle/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595688" cy="4060825"/>
          </a:xfrm>
        </p:spPr>
        <p:txBody>
          <a:bodyPr/>
          <a:lstStyle/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155448" y="166606"/>
            <a:ext cx="8833104" cy="101328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06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 userDrawn="1"/>
        </p:nvSpPr>
        <p:spPr>
          <a:xfrm>
            <a:off x="4267200" y="103519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 userDrawn="1"/>
        </p:nvSpPr>
        <p:spPr>
          <a:xfrm>
            <a:off x="4361688" y="112968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8033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none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543684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155448" y="172447"/>
            <a:ext cx="8833104" cy="10852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 userDrawn="1"/>
        </p:nvSpPr>
        <p:spPr>
          <a:xfrm>
            <a:off x="4267200" y="103519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 userDrawn="1"/>
        </p:nvSpPr>
        <p:spPr>
          <a:xfrm>
            <a:off x="4361688" y="112968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72000" y="1575652"/>
            <a:ext cx="1" cy="4013588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217640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217640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5589240"/>
            <a:ext cx="9144000" cy="126876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536178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2973841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2973841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pic>
        <p:nvPicPr>
          <p:cNvPr id="28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550275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051648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3536031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550884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490344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051648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550580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56004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459864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pic>
        <p:nvPicPr>
          <p:cNvPr id="23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550580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0652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Luento 3</a:t>
            </a:r>
          </a:p>
          <a:p>
            <a:r>
              <a:rPr lang="fi-FI" smtClean="0"/>
              <a:t>23.1.2013</a:t>
            </a:r>
          </a:p>
          <a:p>
            <a:endParaRPr lang="fi-FI" dirty="0" smtClean="0"/>
          </a:p>
          <a:p>
            <a:r>
              <a:rPr lang="fi-FI" dirty="0" smtClean="0"/>
              <a:t>Perehdytään verkkokurssin sisällönsuunnitteluun sekä sisältökäsikirjoittamiseen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Sisällönsuunnittelu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Dokumentointi</a:t>
            </a: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/>
              <a:t>pelkkä sisältökuvaus tai oppimispolku ei riitä; tarvitaan tarkempaa dokumentaatiota</a:t>
            </a:r>
          </a:p>
          <a:p>
            <a:pPr lvl="1" eaLnBrk="1" hangingPunct="1"/>
            <a:r>
              <a:rPr lang="en-US"/>
              <a:t>sana sanalta suunnitellaan se, mitä verkkoon kirjoitetaan </a:t>
            </a:r>
          </a:p>
          <a:p>
            <a:pPr lvl="1" eaLnBrk="1" hangingPunct="1"/>
            <a:r>
              <a:rPr lang="fi-FI"/>
              <a:t>ytimekästä, silmäiltävää ja hypertekstimäistä tekstiä</a:t>
            </a:r>
          </a:p>
          <a:p>
            <a:pPr lvl="1" eaLnBrk="1" hangingPunct="1"/>
            <a:r>
              <a:rPr lang="fi-FI"/>
              <a:t>muuta mediaa: kuvia, videoita, animaatioita, ruutukaappausvideoita, ...</a:t>
            </a:r>
          </a:p>
          <a:p>
            <a:pPr lvl="1" eaLnBrk="1" hangingPunct="1"/>
            <a:r>
              <a:rPr lang="fi-FI"/>
              <a:t>lähteitä, linkkejä muualle, tiedostoja, ...</a:t>
            </a:r>
          </a:p>
          <a:p>
            <a:pPr lvl="1" eaLnBrk="1" hangingPunct="1"/>
            <a:r>
              <a:rPr lang="fi-FI"/>
              <a:t>kaikki se, mitä aiot verkkoon laittaa</a:t>
            </a:r>
          </a:p>
          <a:p>
            <a:pPr eaLnBrk="1" hangingPunct="1">
              <a:buFont typeface="Symbol" charset="2"/>
              <a:buChar char="Þ"/>
            </a:pPr>
            <a:r>
              <a:rPr lang="fi-FI"/>
              <a:t>SISÄLTÖKÄSIKIRJOITUS </a:t>
            </a:r>
            <a:endParaRPr lang="en-US"/>
          </a:p>
          <a:p>
            <a:pPr lvl="1" eaLnBrk="1" hangingPunct="1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Huomioi</a:t>
            </a: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/>
              <a:t>opetussuunnitelmamalli</a:t>
            </a:r>
          </a:p>
          <a:p>
            <a:pPr eaLnBrk="1" hangingPunct="1"/>
            <a:r>
              <a:rPr lang="fi-FI"/>
              <a:t>vanha sanonta: ”yksi kuva kertoo enemmän kuin tuhat sanaa”</a:t>
            </a:r>
          </a:p>
          <a:p>
            <a:pPr eaLnBrk="1" hangingPunct="1"/>
            <a:r>
              <a:rPr lang="fi-FI"/>
              <a:t>erilaiset oppijat: visuaalisuus (kuvia), auditiivisuus (ääntä tai videota) ja kinesteettisyys (tekemistä)</a:t>
            </a:r>
          </a:p>
          <a:p>
            <a:pPr eaLnBrk="1" hangingPunct="1"/>
            <a:r>
              <a:rPr lang="fi-FI"/>
              <a:t>narratiivisuus, vuorovaikutteisuus, adaptiivisuus, kommunikatiivisuus ja produktiivisuus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3600"/>
              <a:t>Ideoita aiemmista toteutuksista (1)</a:t>
            </a:r>
            <a:endParaRPr lang="en-US" sz="360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Tekstinkäsittelyssä tekstin rakenne ja tekstinkäsittelyohjelman perustoiminnot</a:t>
            </a:r>
          </a:p>
          <a:p>
            <a:pPr lvl="1" eaLnBrk="1" hangingPunct="1"/>
            <a:r>
              <a:rPr lang="fi-FI" smtClean="0"/>
              <a:t>tutkielmaa kirjoittamalla; integroidaan tekstinkäsittelyn perusteet jonkun toisen oppiaineen tutkielman kirjoittamiseen (esim. biologia, maantiede, historia, ...)</a:t>
            </a:r>
          </a:p>
          <a:p>
            <a:pPr lvl="1" eaLnBrk="1" hangingPunct="1"/>
            <a:r>
              <a:rPr lang="fi-FI" smtClean="0"/>
              <a:t>koulun lehteä tai www-sivuja toimittamalla; opetellaan tekstinkäsittelyn perusteet kirjoittamalla juttuja koulun (tai kunnan) painettuun lehteen tai verkkolehteen, opettaja toimii päätoimittajana antaen palautetta sisällöstä sekä oikeinkirjoituksesta</a:t>
            </a:r>
          </a:p>
          <a:p>
            <a:pPr eaLnBrk="1" hangingPunct="1"/>
            <a:endParaRPr lang="fi-FI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 sz="2000" smtClean="0"/>
              <a:t>Taulukkolaskennalla</a:t>
            </a:r>
            <a:r>
              <a:rPr lang="fi-FI" sz="2000" b="1" smtClean="0"/>
              <a:t> </a:t>
            </a:r>
            <a:r>
              <a:rPr lang="fi-FI" sz="2000" smtClean="0"/>
              <a:t>tietojen esittäminen taulukkomuodossa sekä laskentakaavat ja kaaviot</a:t>
            </a:r>
          </a:p>
          <a:p>
            <a:pPr eaLnBrk="1" hangingPunct="1"/>
            <a:endParaRPr lang="fi-FI" sz="2000" smtClean="0"/>
          </a:p>
          <a:p>
            <a:pPr eaLnBrk="1" hangingPunct="1"/>
            <a:endParaRPr lang="fi-FI" sz="2000" smtClean="0"/>
          </a:p>
          <a:p>
            <a:pPr eaLnBrk="1" hangingPunct="1"/>
            <a:endParaRPr lang="fi-FI" sz="2000"/>
          </a:p>
          <a:p>
            <a:pPr eaLnBrk="1" hangingPunct="1"/>
            <a:endParaRPr lang="fi-FI" sz="2000"/>
          </a:p>
          <a:p>
            <a:pPr eaLnBrk="1" hangingPunct="1"/>
            <a:endParaRPr lang="fi-FI" sz="2000" smtClean="0"/>
          </a:p>
          <a:p>
            <a:pPr eaLnBrk="1" hangingPunct="1"/>
            <a:endParaRPr lang="fi-FI" sz="2000" smtClean="0"/>
          </a:p>
          <a:p>
            <a:pPr eaLnBrk="1" hangingPunct="1"/>
            <a:r>
              <a:rPr lang="fi-FI" sz="2000" smtClean="0"/>
              <a:t>geometriset kuviot piirtotyökaluilla, mm. ympyrä, kolmio, monikulmio, lieriö, kartio, pallo, ...</a:t>
            </a:r>
          </a:p>
          <a:p>
            <a:pPr eaLnBrk="1" hangingPunct="1"/>
            <a:r>
              <a:rPr lang="fi-FI" sz="2000" smtClean="0"/>
              <a:t>  trigonometristen kulmien ja sivujen merkitseminen</a:t>
            </a:r>
          </a:p>
          <a:p>
            <a:pPr eaLnBrk="1" hangingPunct="1"/>
            <a:endParaRPr lang="fi-FI" sz="2000"/>
          </a:p>
        </p:txBody>
      </p:sp>
      <p:pic>
        <p:nvPicPr>
          <p:cNvPr id="2662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7775" y="2390775"/>
            <a:ext cx="66484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3600"/>
              <a:t>Ideoita aiemmista toteutuksista (2)</a:t>
            </a:r>
            <a:endParaRPr lang="en-US" sz="36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3600"/>
              <a:t>Ideoita aiemmista toteutuksista (3)</a:t>
            </a:r>
            <a:endParaRPr lang="en-US" sz="360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/>
              <a:t>Taulukkolaskennalla </a:t>
            </a:r>
            <a:r>
              <a:rPr lang="en-US"/>
              <a:t>havainnollistaminen ja tulkinta</a:t>
            </a:r>
          </a:p>
          <a:p>
            <a:pPr lvl="1" eaLnBrk="1" hangingPunct="1"/>
            <a:r>
              <a:rPr lang="en-US"/>
              <a:t>prosenttilaskut ja osuuksien tulkinta</a:t>
            </a:r>
          </a:p>
          <a:p>
            <a:pPr lvl="1" eaLnBrk="1" hangingPunct="1"/>
            <a:r>
              <a:rPr lang="en-US"/>
              <a:t>todennäköisyyslaskenta</a:t>
            </a:r>
          </a:p>
          <a:p>
            <a:pPr lvl="1" eaLnBrk="1" hangingPunct="1"/>
            <a:r>
              <a:rPr lang="en-US"/>
              <a:t>tilastomatematiikka</a:t>
            </a:r>
          </a:p>
          <a:p>
            <a:pPr eaLnBrk="1" hangingPunct="1"/>
            <a:endParaRPr lang="en-US"/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3467100"/>
            <a:ext cx="264795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2514600"/>
            <a:ext cx="37909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3600"/>
              <a:t>Ideoita aiemmista toteutuksista (4)</a:t>
            </a:r>
            <a:endParaRPr lang="en-US" sz="360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Taulukkolaskennalla ilmiöiden kuvaaminen piirtotyökalulla</a:t>
            </a:r>
          </a:p>
        </p:txBody>
      </p:sp>
      <p:pic>
        <p:nvPicPr>
          <p:cNvPr id="28676" name="Picture 7"/>
          <p:cNvPicPr>
            <a:picLocks noChangeAspect="1" noChangeArrowheads="1"/>
          </p:cNvPicPr>
          <p:nvPr/>
        </p:nvPicPr>
        <p:blipFill>
          <a:blip r:embed="rId2"/>
          <a:srcRect l="5956" t="42256" r="35735" b="17287"/>
          <a:stretch>
            <a:fillRect/>
          </a:stretch>
        </p:blipFill>
        <p:spPr bwMode="auto">
          <a:xfrm>
            <a:off x="3886200" y="2014348"/>
            <a:ext cx="4989512" cy="3580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3600"/>
              <a:t>Ideoita aiemmista toteutuksista (5)</a:t>
            </a:r>
            <a:endParaRPr lang="en-US" sz="360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503920" cy="406219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i-FI" sz="2000"/>
              <a:t>Taulukkolaskennalla </a:t>
            </a:r>
            <a:r>
              <a:rPr lang="fi-FI" sz="2000" smtClean="0"/>
              <a:t>tulosten vertailu ja havainnollistaminen graafeilla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800" smtClean="0"/>
              <a:t>esimerkiksi biologiassa: sademäärät, lintujen päivittäiset lukumäärät alueittain, vuosien vertailu, kevään etenemisen tilastointi</a:t>
            </a:r>
          </a:p>
          <a:p>
            <a:pPr eaLnBrk="1" hangingPunct="1">
              <a:lnSpc>
                <a:spcPct val="80000"/>
              </a:lnSpc>
            </a:pPr>
            <a:r>
              <a:rPr lang="fi-FI" sz="2000" smtClean="0"/>
              <a:t>Maantiedossa sovellusmahdollisuuksia mm. karttojen piirtäminen piirtotyökaluilla, mittakaavamuunnokset, ilmastodiagrammit ja sademäärien kuukausikuvaajat, ikäpyramideja ja elinajanennusteita, muuttovoittojen ja häviöiden havainnollistamisesta alueiden ikäjakaumiin, pinta-alojen ja väkilukujen suhteet, energiamäärien vertailut energialähteittäin, bruttokansantuotteen määrää maittain ja suhteutettuna väkilukuun</a:t>
            </a:r>
          </a:p>
          <a:p>
            <a:pPr eaLnBrk="1" hangingPunct="1">
              <a:lnSpc>
                <a:spcPct val="80000"/>
              </a:lnSpc>
            </a:pPr>
            <a:r>
              <a:rPr lang="fi-FI" sz="2000" smtClean="0"/>
              <a:t>Kielissä esim. omat automaattiset sanakirjat lisäämällä mukaan hieman makro-ohjelmointia</a:t>
            </a:r>
            <a:endParaRPr lang="fi-FI" sz="2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3600"/>
              <a:t>Ideoita aiemmista toteutuksista (6)</a:t>
            </a:r>
            <a:endParaRPr lang="en-US" sz="360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/>
              <a:t>Kuvankäsittelyssä käytettävään kuvankäsittelyohjelmaan tutustuminen pareittain kokeilemalla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/>
              <a:t>alustuksena ohjeet uuden tyhjän kuvatiedoston tekemiseksi sekä peruutustoiminto (Kumoa/Undo)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/>
              <a:t>molemmat parista sekä ohjaimissa (hiiren käyttäjänä) että kartturina (taustalla neuvomassa)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/>
              <a:t>tehtävänä etsiä perustoimintoja, joilla voidaan piirtää kokonaan uusia kuvioita tai muokata valmista kuvaa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/>
              <a:t>löydettyjen toimintojen esittely muille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/>
              <a:t>opettaja neuvoo löytymättä jääneiden keskeisten tyokalujen toiminnot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/>
              <a:t>oman kuvan piirtäminen tietystä aiheesta löydettyjen toimintojen avulla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/>
              <a:t>lisävivahteena ”tehtävärata”, jossa ohjelman ominaisuuksia täytyy osata hyödyntää monipuolisesti</a:t>
            </a:r>
          </a:p>
          <a:p>
            <a:pPr eaLnBrk="1" hangingPunct="1">
              <a:lnSpc>
                <a:spcPct val="80000"/>
              </a:lnSpc>
            </a:pPr>
            <a:endParaRPr lang="en-US" sz="2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 smtClean="0"/>
              <a:t>Ideoita aiemmista toteutuksista (7)</a:t>
            </a:r>
            <a:endParaRPr lang="en-US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fi-FI" sz="2000" smtClean="0"/>
              <a:t>Ohjelmoinnissa ongelmanratkaisutaitojen sekä loogisen ja analyyttisen ajattelun kehittäjänä, esim. Miinaharava-peli* (tai Tetris)</a:t>
            </a:r>
          </a:p>
          <a:p>
            <a:pPr lvl="1" eaLnBrk="1" hangingPunct="1"/>
            <a:r>
              <a:rPr lang="fi-FI" sz="1800" smtClean="0"/>
              <a:t>peliin tutustuminen pelaamalla</a:t>
            </a:r>
          </a:p>
          <a:p>
            <a:pPr lvl="1" eaLnBrk="1" hangingPunct="1"/>
            <a:r>
              <a:rPr lang="fi-FI" sz="1800" smtClean="0"/>
              <a:t>pelin toiminnan mallintaminen paperilla; miten miinan paikka ja miinan ympärille tulevat luvut määräytyvät</a:t>
            </a:r>
          </a:p>
          <a:p>
            <a:pPr lvl="1" eaLnBrk="1" hangingPunct="1"/>
            <a:r>
              <a:rPr lang="fi-FI" sz="1800" smtClean="0"/>
              <a:t>pelin toimintalogiikan selvittäminen; mitä tapahtuu, kun ...</a:t>
            </a:r>
          </a:p>
          <a:p>
            <a:pPr lvl="1" eaLnBrk="1" hangingPunct="1"/>
            <a:r>
              <a:rPr lang="fi-FI" sz="1800" smtClean="0"/>
              <a:t>pelin toteuttaminen graafisella ohjelmointikielellä</a:t>
            </a:r>
          </a:p>
          <a:p>
            <a:pPr eaLnBrk="1" hangingPunct="1"/>
            <a:endParaRPr lang="fi-FI" sz="2000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3200400"/>
            <a:ext cx="1609725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3600"/>
              <a:t>Ideoita aiemmista toteutuksista (8)</a:t>
            </a:r>
            <a:endParaRPr lang="en-US" sz="360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Sisällöntuottaminen WWW-sivulle</a:t>
            </a:r>
          </a:p>
          <a:p>
            <a:pPr lvl="1" eaLnBrk="1" hangingPunct="1"/>
            <a:r>
              <a:rPr lang="fi-FI" smtClean="0"/>
              <a:t> Mielekkään sisällön tuottaminen! ei siis ”Minä olen Kalle ja minulla on mopo ...”</a:t>
            </a:r>
          </a:p>
          <a:p>
            <a:pPr lvl="1" eaLnBrk="1" hangingPunct="1"/>
            <a:r>
              <a:rPr lang="fi-FI" smtClean="0"/>
              <a:t>Sisällöntuotannon integroiminen esimerkiksi</a:t>
            </a:r>
          </a:p>
          <a:p>
            <a:pPr lvl="2" eaLnBrk="1" hangingPunct="1"/>
            <a:r>
              <a:rPr lang="fi-FI" smtClean="0"/>
              <a:t>toisen aineen tutkielman tekemiseen</a:t>
            </a:r>
          </a:p>
          <a:p>
            <a:pPr lvl="2" eaLnBrk="1" hangingPunct="1"/>
            <a:r>
              <a:rPr lang="fi-FI" smtClean="0"/>
              <a:t>äidinkielen aineen julkaisuun</a:t>
            </a:r>
          </a:p>
          <a:p>
            <a:pPr lvl="2" eaLnBrk="1" hangingPunct="1"/>
            <a:r>
              <a:rPr lang="fi-FI" smtClean="0"/>
              <a:t>koulun verkkolehden toimittamiseen yhteistyössä äidinkielen tai viestinnän kanssa</a:t>
            </a:r>
          </a:p>
          <a:p>
            <a:pPr lvl="2" eaLnBrk="1" hangingPunct="1"/>
            <a:r>
              <a:rPr lang="fi-FI" smtClean="0"/>
              <a:t>oppimispäiväkirjan kirjoittamiseen verkkoon </a:t>
            </a:r>
          </a:p>
          <a:p>
            <a:pPr lvl="2" eaLnBrk="1" hangingPunct="1"/>
            <a:r>
              <a:rPr lang="fi-FI" smtClean="0"/>
              <a:t>tekijänoikeuksiin tai netikettiin tutustumiseen</a:t>
            </a:r>
            <a:endParaRPr lang="fi-FI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i-FI"/>
              <a:t>Sisällönsuunnittelu</a:t>
            </a:r>
            <a:endParaRPr lang="en-US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fi-FI"/>
              <a:t>Tavoitteena on määrittää sisällönsuunnittelun perusperiaatteet ja apuvälineet sekä laatia sisältökäsikirjoitus omalle verkkokurssille</a:t>
            </a: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3600"/>
              <a:t>Ideoita aiemmista toteutuksista (9)</a:t>
            </a:r>
            <a:endParaRPr lang="en-US" sz="360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en-US"/>
              <a:t>Ulkoasun erottaminen sisällöstä – tyylitiedostot</a:t>
            </a:r>
          </a:p>
          <a:p>
            <a:pPr lvl="2" eaLnBrk="1" hangingPunct="1"/>
            <a:r>
              <a:rPr lang="en-US"/>
              <a:t>eri selainten tukemien tyylitiedostojen erot</a:t>
            </a:r>
          </a:p>
          <a:p>
            <a:pPr lvl="2" eaLnBrk="1" hangingPunct="1"/>
            <a:r>
              <a:rPr lang="en-US"/>
              <a:t>opiskelijat tuottamaan sivustoja, jotka toimivat kaikilla selaimilla yhtä hyvin</a:t>
            </a:r>
          </a:p>
          <a:p>
            <a:pPr lvl="1" eaLnBrk="1" hangingPunct="1"/>
            <a:r>
              <a:rPr lang="en-US"/>
              <a:t>Esimerkki toteutuksesta:</a:t>
            </a:r>
          </a:p>
          <a:p>
            <a:pPr lvl="2" eaLnBrk="1" hangingPunct="1"/>
            <a:r>
              <a:rPr lang="en-US"/>
              <a:t>ryhmissä toimivat asetukset ensin yhdelle selaimelle</a:t>
            </a:r>
          </a:p>
          <a:p>
            <a:pPr lvl="2" eaLnBrk="1" hangingPunct="1"/>
            <a:r>
              <a:rPr lang="en-US"/>
              <a:t>tehtäväkohtaisesti toteutusten vertailu ja yhteisen linjan etsintä</a:t>
            </a:r>
          </a:p>
          <a:p>
            <a:pPr lvl="2" eaLnBrk="1" hangingPunct="1"/>
            <a:r>
              <a:rPr lang="en-US"/>
              <a:t>selaimen vaihto ja tyylitiedoston synkronointi</a:t>
            </a:r>
          </a:p>
          <a:p>
            <a:pPr lvl="2" eaLnBrk="1" hangingPunct="1"/>
            <a:r>
              <a:rPr lang="en-US"/>
              <a:t>raportointi</a:t>
            </a:r>
          </a:p>
          <a:p>
            <a:pPr lvl="2" eaLnBrk="1" hangingPunct="1"/>
            <a:r>
              <a:rPr lang="en-US"/>
              <a:t>lopuksi käytäntöön sidottu koetehtävä toisen ryhmän laatimana ja tarkastamana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3200"/>
              <a:t>Ideoita aiemmista toteutuksista (10)</a:t>
            </a:r>
            <a:endParaRPr lang="en-US" sz="320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Eri mediat WWW-sivulla (multimedia)</a:t>
            </a:r>
          </a:p>
          <a:p>
            <a:pPr lvl="1" eaLnBrk="1" hangingPunct="1"/>
            <a:r>
              <a:rPr lang="fi-FI" smtClean="0"/>
              <a:t>digikuvaus ja kuvankäsittely</a:t>
            </a:r>
          </a:p>
          <a:p>
            <a:pPr lvl="1" eaLnBrk="1" hangingPunct="1"/>
            <a:r>
              <a:rPr lang="fi-FI" smtClean="0"/>
              <a:t>äänet ja videokuvaus sekä editointi; oman esityksen nauhoittaminen ja muokkaaminen julkaisukuntoon (Teosto, TekijäL 14§; tallentaminen tilapäisesti opetuskäyttöön); haastattelut ja niiden editointi koulun verkkolehteen</a:t>
            </a:r>
          </a:p>
          <a:p>
            <a:pPr lvl="1" eaLnBrk="1" hangingPunct="1"/>
            <a:r>
              <a:rPr lang="fi-FI" smtClean="0"/>
              <a:t>animaatiot; omien animaatioiden tekeminen</a:t>
            </a:r>
          </a:p>
          <a:p>
            <a:pPr lvl="1" eaLnBrk="1" hangingPunct="1"/>
            <a:r>
              <a:rPr lang="fi-FI" smtClean="0"/>
              <a:t>kuvaruutuanimaatiot; toimintojen nauhoittaminen näytöltä animaatioksi perusopetusmateriaalien luominen alemmille vuosiluokille</a:t>
            </a:r>
            <a:endParaRPr lang="fi-FI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3200"/>
              <a:t>Ideoita aiemmista toteutuksista (11)</a:t>
            </a:r>
            <a:endParaRPr lang="en-US" sz="320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 dirty="0" smtClean="0"/>
              <a:t>Valmiit verkkomateriaalit ja oppimisaihiot</a:t>
            </a:r>
          </a:p>
          <a:p>
            <a:pPr lvl="1" eaLnBrk="1" hangingPunct="1"/>
            <a:r>
              <a:rPr lang="fi-FI" dirty="0" smtClean="0"/>
              <a:t>Kaikkea ei tarvitse tehdä itse!</a:t>
            </a:r>
          </a:p>
          <a:p>
            <a:pPr lvl="1" eaLnBrk="1" hangingPunct="1"/>
            <a:r>
              <a:rPr lang="fi-FI" dirty="0" smtClean="0"/>
              <a:t>Verkosta löytyy lukuisia hyviä ja käyttökelpoisia verkkomateriaaleja sekä valmiita kursseja.</a:t>
            </a:r>
            <a:br>
              <a:rPr lang="fi-FI" dirty="0" smtClean="0"/>
            </a:br>
            <a:endParaRPr lang="fi-FI" dirty="0" smtClean="0"/>
          </a:p>
          <a:p>
            <a:pPr lvl="1" eaLnBrk="1" hangingPunct="1"/>
            <a:r>
              <a:rPr lang="fi-FI" dirty="0" smtClean="0"/>
              <a:t>Käyttöönotto kannattaa suunnitella hyvin; mitä osia käytetään millaisen tehtävän ympärille työskentely rakennetaan =&gt; didaktinen käyttöliittymä; kuinka kauan työskentelyyn varataan aikaa; miten työskentelyä ohjataan ...</a:t>
            </a:r>
          </a:p>
          <a:p>
            <a:pPr lvl="1" eaLnBrk="1" hangingPunct="1"/>
            <a:r>
              <a:rPr lang="fi-FI" dirty="0" smtClean="0"/>
              <a:t>Muista tekijänoikeudet ja käyttöoikeudet</a:t>
            </a:r>
          </a:p>
          <a:p>
            <a:pPr eaLnBrk="1" hangingPunct="1"/>
            <a:endParaRPr lang="fi-FI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Muut sisältöelementit</a:t>
            </a: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/>
              <a:t>Kuvien, animaatioiden, äänen tai videon tulisi kuitenkin täydentää sivulla olevaa tekstuaalista informaatiota</a:t>
            </a:r>
          </a:p>
          <a:p>
            <a:pPr eaLnBrk="1" hangingPunct="1"/>
            <a:r>
              <a:rPr lang="en-US"/>
              <a:t>Mieti, missä muodossa informaatio verkossa esitetään</a:t>
            </a:r>
          </a:p>
          <a:p>
            <a:pPr eaLnBrk="1" hangingPunct="1"/>
            <a:r>
              <a:rPr lang="en-US"/>
              <a:t>Runsas multimedian käyttö johtaa helposti käyttöliittymään, joka hämmentää käyttäjiä ja vaikeuttaa informaation ymmärtämistä</a:t>
            </a:r>
          </a:p>
          <a:p>
            <a:pPr lvl="1" eaLnBrk="1" hangingPunct="1"/>
            <a:r>
              <a:rPr lang="en-US"/>
              <a:t>Erilaisten mediaelementtien käytön tulisikin aina olla hyvin suunniteltua ja perusteltua.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Kuvat verkossa</a:t>
            </a: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/>
              <a:t>tiedostokooltaan varsin pieniä, jotta ne eivät hidasta merkittävästi sivujen latautumista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kuvaavat alt-tekstit, siltä varalta, ettei käyttäjä saa kuvia jostain syystä näkyville</a:t>
            </a:r>
          </a:p>
          <a:p>
            <a:pPr lvl="1" eaLnBrk="1" hangingPunct="1">
              <a:lnSpc>
                <a:spcPct val="90000"/>
              </a:lnSpc>
            </a:pPr>
            <a:r>
              <a:rPr lang="en-US"/>
              <a:t>jos kuva on lähinnä koristeena eikä sillä ole informatiivista merkitystä, riittää tyhjä alt-teksti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kuvateksteissä on turha kertoa käyttäjille jotakin sellaista minkä he pystyvät itsekin näkemään kuvaa katsomalla</a:t>
            </a:r>
          </a:p>
          <a:p>
            <a:pPr lvl="1" eaLnBrk="1" hangingPunct="1">
              <a:lnSpc>
                <a:spcPct val="90000"/>
              </a:lnSpc>
            </a:pPr>
            <a:r>
              <a:rPr lang="en-US"/>
              <a:t>kerro erilaisia taustatietoja tai kiinnittä käyttäjän huomio tärkeisiin kuvassa esiintyviin yksityiskohtiin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Videot verkossa</a:t>
            </a: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/>
              <a:t>videoita ei kannata käyttää vain tehokeinona tai kikkailun vuoksi</a:t>
            </a:r>
          </a:p>
          <a:p>
            <a:pPr lvl="1" eaLnBrk="1" hangingPunct="1">
              <a:lnSpc>
                <a:spcPct val="90000"/>
              </a:lnSpc>
            </a:pPr>
            <a:r>
              <a:rPr lang="en-US"/>
              <a:t>auditiiviselle oppijalle puhutun tekstin avulla oppiminen on helpompaa kuin itse lukemalla; videon käyttö esimerkiksi pitkien tekstien ohjella on perusteltua</a:t>
            </a:r>
          </a:p>
          <a:p>
            <a:pPr lvl="1" eaLnBrk="1" hangingPunct="1">
              <a:lnSpc>
                <a:spcPct val="90000"/>
              </a:lnSpc>
            </a:pPr>
            <a:r>
              <a:rPr lang="en-US"/>
              <a:t>pitkät videoleikkeet vievät paljon levytilaa ja siten kuormittavat käyttäjän laite- ja tiedonsiirtoresursseja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videon ajallinen kesto: käyttäjä pystyy arvioimaan onko hänellä ajallisesti mahdollisuus katsoa video kokonaisuudessaan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lyhyt kuvaus videon sisällöstä: päätös siitä, kannattaako videon latautumista odottaa vai ei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Ruutukaappausvideot</a:t>
            </a: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tietoteknisissä aiheissa toimii perinteisten videoiden ohella hyvin myös ns. kuvaruutukaappausvideot</a:t>
            </a:r>
          </a:p>
          <a:p>
            <a:pPr lvl="1" eaLnBrk="1" hangingPunct="1"/>
            <a:r>
              <a:rPr lang="en-US"/>
              <a:t>tietokoneen kuvaruudulta tallennetaan tapahtumat videoksi</a:t>
            </a:r>
          </a:p>
          <a:p>
            <a:pPr lvl="1" eaLnBrk="1" hangingPunct="1"/>
            <a:r>
              <a:rPr lang="en-US"/>
              <a:t>mukaan infotekstejä tai ääntä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Ääni verkkoon</a:t>
            </a: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 sz="2000" smtClean="0"/>
              <a:t>äänen käyttäminen verkkosivuilla on yleisempää kuin videoiden esittäminen</a:t>
            </a:r>
          </a:p>
          <a:p>
            <a:pPr eaLnBrk="1" hangingPunct="1"/>
            <a:r>
              <a:rPr lang="fi-FI" sz="2000" smtClean="0"/>
              <a:t>teknisesti suhteellisen helppo</a:t>
            </a:r>
          </a:p>
          <a:p>
            <a:pPr eaLnBrk="1" hangingPunct="1"/>
            <a:r>
              <a:rPr lang="fi-FI" sz="2000" smtClean="0"/>
              <a:t>vaativa mediaelementti tekijälle; oma, harkittu tehtävänsä esityksessä</a:t>
            </a:r>
          </a:p>
          <a:p>
            <a:pPr lvl="1" eaLnBrk="1" hangingPunct="1"/>
            <a:r>
              <a:rPr lang="fi-FI" sz="1800" smtClean="0"/>
              <a:t>varoitus- ja huomioäänenä, musiikkina, puheena ja selostuksena, tehosteena, reaktioäänenä, taustaäänenä ja myöskin videoon liitettynä</a:t>
            </a:r>
          </a:p>
          <a:p>
            <a:pPr eaLnBrk="1" hangingPunct="1"/>
            <a:r>
              <a:rPr lang="fi-FI" sz="2000" smtClean="0"/>
              <a:t>äänen tulee olla hyvälaatuinen vielä vastaanottajallakin</a:t>
            </a:r>
          </a:p>
          <a:p>
            <a:pPr lvl="1" eaLnBrk="1" hangingPunct="1"/>
            <a:r>
              <a:rPr lang="fi-FI" sz="1800" smtClean="0"/>
              <a:t>riippuvainen käyttötarkoitukseen sopivasta mikrofonista; näytteenottotaajuus pitäisi olla 22,05 kHz - 44,1 kHz</a:t>
            </a:r>
            <a:endParaRPr lang="fi-FI" sz="18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Grafiikka verkossa</a:t>
            </a: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grafiikka (viivapiirros) soveltuu usein valokuvaa paremmin selventämään esim. rakenteiden yksityiskohtia</a:t>
            </a:r>
          </a:p>
          <a:p>
            <a:pPr lvl="1" eaLnBrk="1" hangingPunct="1"/>
            <a:r>
              <a:rPr lang="en-US"/>
              <a:t>valokuva on tarkkuudeltaan usein riittämätön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Animaatio verkossa</a:t>
            </a:r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fi-FI" smtClean="0"/>
              <a:t>animaatiota on syytä käyttää mahdollisimman vähän, eikä animoitu teksti saa sisältää mitään tärkeää informaatiota. </a:t>
            </a:r>
          </a:p>
          <a:p>
            <a:pPr eaLnBrk="1" hangingPunct="1">
              <a:lnSpc>
                <a:spcPct val="90000"/>
              </a:lnSpc>
            </a:pPr>
            <a:r>
              <a:rPr lang="fi-FI" smtClean="0"/>
              <a:t>animaation avulla voidaan kuitenkin tarkoin harkituissa tilanteissa kiinnittää käyttäjän huomio myös käyttäjää palvelevalla tavalla</a:t>
            </a:r>
          </a:p>
          <a:p>
            <a:pPr eaLnBrk="1" hangingPunct="1">
              <a:lnSpc>
                <a:spcPct val="90000"/>
              </a:lnSpc>
            </a:pPr>
            <a:r>
              <a:rPr lang="fi-FI" smtClean="0"/>
              <a:t>toisinaan informaation visualisoiminen on havainnollisempaa animaation kuin staattisen kuvan avulla.</a:t>
            </a:r>
          </a:p>
          <a:p>
            <a:pPr lvl="1" eaLnBrk="1" hangingPunct="1">
              <a:lnSpc>
                <a:spcPct val="90000"/>
              </a:lnSpc>
            </a:pPr>
            <a:r>
              <a:rPr lang="fi-FI" smtClean="0"/>
              <a:t>muutosta aiheuttavan toiminnon kuvaaminen; ajallisen tai vaiheittaisen muutoksen sekä liikkeen suunta</a:t>
            </a:r>
            <a:endParaRPr lang="fi-FI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Sisällönsuunnittelu</a:t>
            </a: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fi-FI"/>
              <a:t>haastavaa ja aikaa vievää</a:t>
            </a:r>
          </a:p>
          <a:p>
            <a:pPr eaLnBrk="1" hangingPunct="1">
              <a:lnSpc>
                <a:spcPct val="90000"/>
              </a:lnSpc>
            </a:pPr>
            <a:r>
              <a:rPr lang="fi-FI"/>
              <a:t>tapana paisua kuin pullataikina</a:t>
            </a:r>
          </a:p>
          <a:p>
            <a:pPr eaLnBrk="1" hangingPunct="1">
              <a:lnSpc>
                <a:spcPct val="90000"/>
              </a:lnSpc>
            </a:pPr>
            <a:r>
              <a:rPr lang="fi-FI"/>
              <a:t>se osa kurssia, johon halutaan aina tehdä eniten muutoksia suunnittelun myöhemmissä vaiheissa</a:t>
            </a:r>
          </a:p>
          <a:p>
            <a:pPr eaLnBrk="1" hangingPunct="1">
              <a:lnSpc>
                <a:spcPct val="90000"/>
              </a:lnSpc>
            </a:pPr>
            <a:r>
              <a:rPr lang="fi-FI"/>
              <a:t>helpompaa, jos tausta-analyysi on tehty huolella</a:t>
            </a:r>
          </a:p>
          <a:p>
            <a:pPr lvl="1" eaLnBrk="1" hangingPunct="1">
              <a:lnSpc>
                <a:spcPct val="90000"/>
              </a:lnSpc>
            </a:pPr>
            <a:r>
              <a:rPr lang="fi-FI"/>
              <a:t>tausta-analyysissa reunaehdot, joissa pysytään</a:t>
            </a:r>
          </a:p>
          <a:p>
            <a:pPr lvl="1" eaLnBrk="1" hangingPunct="1">
              <a:lnSpc>
                <a:spcPct val="90000"/>
              </a:lnSpc>
            </a:pPr>
            <a:r>
              <a:rPr lang="fi-FI"/>
              <a:t>muutokset sitten seuraavalla iteraatiolla</a:t>
            </a:r>
          </a:p>
          <a:p>
            <a:pPr lvl="1" eaLnBrk="1" hangingPunct="1">
              <a:lnSpc>
                <a:spcPct val="90000"/>
              </a:lnSpc>
            </a:pPr>
            <a:r>
              <a:rPr lang="fi-FI"/>
              <a:t>tausta-analyysin ideointi (ideapankki) apuna</a:t>
            </a:r>
          </a:p>
          <a:p>
            <a:pPr eaLnBrk="1" hangingPunct="1">
              <a:lnSpc>
                <a:spcPct val="90000"/>
              </a:lnSpc>
            </a:pPr>
            <a:r>
              <a:rPr lang="fi-FI"/>
              <a:t>sisällön luokittelu: </a:t>
            </a:r>
            <a:r>
              <a:rPr lang="en-US"/>
              <a:t>täytyy tietää - hyvä tietää - kiva tietää </a:t>
            </a:r>
          </a:p>
          <a:p>
            <a:pPr lvl="1" eaLnBrk="1" hangingPunct="1">
              <a:lnSpc>
                <a:spcPct val="90000"/>
              </a:lnSpc>
            </a:pPr>
            <a:r>
              <a:rPr lang="fi-FI"/>
              <a:t>voidaan soveltaa useammalla tavalla</a:t>
            </a:r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Sisällön dokumentointi</a:t>
            </a: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rakenteen suunnittelu</a:t>
            </a:r>
          </a:p>
          <a:p>
            <a:pPr lvl="1" eaLnBrk="1" hangingPunct="1"/>
            <a:r>
              <a:rPr lang="fi-FI"/>
              <a:t>sisällön rakennekuvaus tai oppimispolku</a:t>
            </a:r>
            <a:endParaRPr lang="en-US"/>
          </a:p>
          <a:p>
            <a:pPr eaLnBrk="1" hangingPunct="1"/>
            <a:r>
              <a:rPr lang="en-US"/>
              <a:t>sisältökäsikirjoittaminen</a:t>
            </a:r>
          </a:p>
          <a:p>
            <a:pPr lvl="1" eaLnBrk="1" hangingPunct="1"/>
            <a:r>
              <a:rPr lang="en-US"/>
              <a:t>sisältöelementit; itsenäisiä oppimateriaalin osia, joiden sisältö on itsessään riittävän kuvaava ja selkeä toimiakseen itsenäisesti osana oppimisprosessia</a:t>
            </a:r>
          </a:p>
          <a:p>
            <a:pPr lvl="1" eaLnBrk="1" hangingPunct="1"/>
            <a:r>
              <a:rPr lang="en-US"/>
              <a:t>koko sisältö kirjoitetaan sana sanalta auki</a:t>
            </a:r>
          </a:p>
          <a:p>
            <a:pPr lvl="1" eaLnBrk="1" hangingPunct="1"/>
            <a:r>
              <a:rPr lang="en-US"/>
              <a:t>kirjallinen dokumentti toimii jatkossa pedagogisen ja teknisen suunnittelun sekä toteutuksen pohjana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mtClean="0"/>
              <a:t>Sisältökuvaus ja sisältökäsikirjoitus omalle verkkokurssille</a:t>
            </a:r>
            <a:endParaRPr lang="fi-FI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mtClean="0"/>
              <a:t>Tehtäviä yksin tai ryhmässä</a:t>
            </a:r>
            <a:endParaRPr lang="fi-FI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dirty="0"/>
              <a:t>Oppimistehtävä</a:t>
            </a:r>
            <a:r>
              <a:rPr lang="fi-FI" dirty="0" smtClean="0"/>
              <a:t> 3</a:t>
            </a:r>
            <a:endParaRPr lang="en-US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Laadi omalle verkkokurssillesi</a:t>
            </a:r>
          </a:p>
          <a:p>
            <a:pPr lvl="1" eaLnBrk="1" hangingPunct="1"/>
            <a:r>
              <a:rPr lang="fi-FI" b="1" smtClean="0">
                <a:solidFill>
                  <a:srgbClr val="D14414"/>
                </a:solidFill>
              </a:rPr>
              <a:t>sisältökuvaus</a:t>
            </a:r>
            <a:r>
              <a:rPr lang="fi-FI" b="1" smtClean="0"/>
              <a:t> </a:t>
            </a:r>
            <a:r>
              <a:rPr lang="fi-FI" smtClean="0"/>
              <a:t>(tai oppimispolku) kurssin </a:t>
            </a:r>
            <a:r>
              <a:rPr lang="fi-FI" smtClean="0">
                <a:solidFill>
                  <a:srgbClr val="D14414"/>
                </a:solidFill>
              </a:rPr>
              <a:t>koko sisällöstä</a:t>
            </a:r>
            <a:r>
              <a:rPr lang="fi-FI" smtClean="0"/>
              <a:t> sekä </a:t>
            </a:r>
          </a:p>
          <a:p>
            <a:pPr lvl="1" eaLnBrk="1" hangingPunct="1"/>
            <a:r>
              <a:rPr lang="fi-FI" smtClean="0"/>
              <a:t>tarkka </a:t>
            </a:r>
            <a:r>
              <a:rPr lang="fi-FI" b="1" smtClean="0">
                <a:solidFill>
                  <a:srgbClr val="D14414"/>
                </a:solidFill>
              </a:rPr>
              <a:t>sisältökäsikirjoitus</a:t>
            </a:r>
            <a:r>
              <a:rPr lang="fi-FI" b="1" smtClean="0"/>
              <a:t> </a:t>
            </a:r>
            <a:r>
              <a:rPr lang="fi-FI" smtClean="0"/>
              <a:t>vähintään yhdestä </a:t>
            </a:r>
            <a:r>
              <a:rPr lang="fi-FI" smtClean="0">
                <a:solidFill>
                  <a:srgbClr val="D14414"/>
                </a:solidFill>
              </a:rPr>
              <a:t>osakokonaisuudesta</a:t>
            </a:r>
            <a:r>
              <a:rPr lang="fi-FI" smtClean="0"/>
              <a:t> (aiheesta/teemasta)</a:t>
            </a:r>
          </a:p>
          <a:p>
            <a:pPr lvl="2" eaLnBrk="1" hangingPunct="1"/>
            <a:r>
              <a:rPr lang="fi-FI" smtClean="0"/>
              <a:t>sisältö tulee jakaa riittävän pieniin osiin, jotta sisältöelementeistä saadaan uudelleenkäytettäviä itsenäisiä kokonaisuuksia. Mittana voitaisiin pitää yhtä näytöllistä asiaa per sisältöelementti</a:t>
            </a:r>
          </a:p>
          <a:p>
            <a:pPr lvl="2" eaLnBrk="1" hangingPunct="1"/>
            <a:r>
              <a:rPr lang="fi-FI" smtClean="0"/>
              <a:t>kirjoita sisältökäsikirjoitukseen siis myös varsinaiset sisällöt auki - se, mitä tekstiä kurssillesi tulee</a:t>
            </a:r>
            <a:endParaRPr lang="fi-FI" b="1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dirty="0"/>
              <a:t>Oppimistehtävä</a:t>
            </a:r>
            <a:r>
              <a:rPr lang="fi-FI" dirty="0" smtClean="0"/>
              <a:t> 3</a:t>
            </a:r>
            <a:endParaRPr lang="en-US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dirty="0" smtClean="0"/>
              <a:t>Tehtävän tavoite</a:t>
            </a:r>
          </a:p>
          <a:p>
            <a:pPr lvl="1" eaLnBrk="1" hangingPunct="1"/>
            <a:r>
              <a:rPr lang="fi-FI" dirty="0" smtClean="0"/>
              <a:t>Tehtävän tavoitteena on ideoida omalle suunnitellulle verkkokurssille sisältö sekä laatia sisältökäsikirjoitus jatkotyöskentelyn pohjaksi</a:t>
            </a:r>
          </a:p>
          <a:p>
            <a:r>
              <a:rPr lang="fi-FI" dirty="0" smtClean="0"/>
              <a:t>Työkaluja</a:t>
            </a:r>
          </a:p>
          <a:p>
            <a:pPr lvl="1"/>
            <a:r>
              <a:rPr lang="fi-FI" dirty="0" err="1" smtClean="0"/>
              <a:t>CMapTools</a:t>
            </a:r>
            <a:endParaRPr lang="fi-FI" dirty="0" smtClean="0"/>
          </a:p>
          <a:p>
            <a:pPr lvl="1"/>
            <a:r>
              <a:rPr lang="fi-FI" dirty="0" smtClean="0"/>
              <a:t>Google </a:t>
            </a:r>
            <a:r>
              <a:rPr lang="fi-FI" dirty="0" err="1" smtClean="0"/>
              <a:t>Apps</a:t>
            </a:r>
            <a:endParaRPr lang="fi-FI" dirty="0" smtClean="0"/>
          </a:p>
          <a:p>
            <a:pPr lvl="1"/>
            <a:r>
              <a:rPr lang="fi-FI" dirty="0" err="1" smtClean="0"/>
              <a:t>MindManager</a:t>
            </a:r>
            <a:endParaRPr lang="fi-FI" dirty="0" smtClean="0"/>
          </a:p>
          <a:p>
            <a:pPr lvl="1">
              <a:buNone/>
            </a:pPr>
            <a:r>
              <a:rPr lang="fi-FI" dirty="0" smtClean="0"/>
              <a:t>…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Sisältökuvaus</a:t>
            </a: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/>
              <a:t>visuaalinen kuvaus oman verkkokurssin sisällöstä</a:t>
            </a:r>
          </a:p>
          <a:p>
            <a:pPr eaLnBrk="1" hangingPunct="1"/>
            <a:r>
              <a:rPr lang="fi-FI"/>
              <a:t>apuna jokin tekniikka tai apuväline: </a:t>
            </a:r>
          </a:p>
          <a:p>
            <a:pPr lvl="1" eaLnBrk="1" hangingPunct="1"/>
            <a:r>
              <a:rPr lang="fi-FI"/>
              <a:t>sisältökartta</a:t>
            </a:r>
          </a:p>
          <a:p>
            <a:pPr lvl="1" eaLnBrk="1" hangingPunct="1"/>
            <a:r>
              <a:rPr lang="fi-FI"/>
              <a:t>miellekartta</a:t>
            </a:r>
          </a:p>
          <a:p>
            <a:pPr lvl="1" eaLnBrk="1" hangingPunct="1"/>
            <a:r>
              <a:rPr lang="fi-FI"/>
              <a:t>käsitekartta</a:t>
            </a:r>
          </a:p>
          <a:p>
            <a:pPr lvl="1" eaLnBrk="1" hangingPunct="1"/>
            <a:r>
              <a:rPr lang="fi-FI"/>
              <a:t>sisällön kakennekuvaus</a:t>
            </a:r>
          </a:p>
          <a:p>
            <a:pPr lvl="1" eaLnBrk="1" hangingPunct="1"/>
            <a:r>
              <a:rPr lang="fi-FI"/>
              <a:t>oppimispolku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Sisältökartta</a:t>
            </a:r>
            <a:endParaRPr lang="en-US"/>
          </a:p>
        </p:txBody>
      </p:sp>
      <p:pic>
        <p:nvPicPr>
          <p:cNvPr id="18435" name="Picture 8" descr="sisaltokart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349500"/>
            <a:ext cx="7383463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Miellekartta</a:t>
            </a:r>
            <a:endParaRPr lang="en-US"/>
          </a:p>
        </p:txBody>
      </p:sp>
      <p:pic>
        <p:nvPicPr>
          <p:cNvPr id="1945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5287" y="1524000"/>
            <a:ext cx="6559826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Käsitekartta</a:t>
            </a:r>
            <a:endParaRPr lang="en-US"/>
          </a:p>
        </p:txBody>
      </p:sp>
      <p:pic>
        <p:nvPicPr>
          <p:cNvPr id="20483" name="Picture 6" descr="kasitekart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412875"/>
            <a:ext cx="6697662" cy="371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Sisällön rakennekuvaus</a:t>
            </a:r>
            <a:endParaRPr lang="en-U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827088" y="2347913"/>
            <a:ext cx="6983412" cy="2376487"/>
            <a:chOff x="1247" y="1026"/>
            <a:chExt cx="4082" cy="1179"/>
          </a:xfrm>
        </p:grpSpPr>
        <p:sp>
          <p:nvSpPr>
            <p:cNvPr id="21508" name="Oval 10"/>
            <p:cNvSpPr>
              <a:spLocks noChangeArrowheads="1"/>
            </p:cNvSpPr>
            <p:nvPr/>
          </p:nvSpPr>
          <p:spPr bwMode="auto">
            <a:xfrm>
              <a:off x="1247" y="1026"/>
              <a:ext cx="1043" cy="4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r>
                <a:rPr lang="fi-FI" sz="1200" b="1">
                  <a:solidFill>
                    <a:schemeClr val="tx1"/>
                  </a:solidFill>
                </a:rPr>
                <a:t>Verkon rooli </a:t>
              </a:r>
            </a:p>
            <a:p>
              <a:r>
                <a:rPr lang="fi-FI" sz="1200" b="1">
                  <a:solidFill>
                    <a:schemeClr val="tx1"/>
                  </a:solidFill>
                </a:rPr>
                <a:t>opetuksessa</a:t>
              </a:r>
            </a:p>
          </p:txBody>
        </p:sp>
        <p:sp>
          <p:nvSpPr>
            <p:cNvPr id="21509" name="Oval 11"/>
            <p:cNvSpPr>
              <a:spLocks noChangeArrowheads="1"/>
            </p:cNvSpPr>
            <p:nvPr/>
          </p:nvSpPr>
          <p:spPr bwMode="auto">
            <a:xfrm>
              <a:off x="2744" y="1026"/>
              <a:ext cx="1043" cy="4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r>
                <a:rPr lang="fi-FI" sz="1200" b="1">
                  <a:solidFill>
                    <a:schemeClr val="tx1"/>
                  </a:solidFill>
                </a:rPr>
                <a:t>Opettajan rooli </a:t>
              </a:r>
            </a:p>
            <a:p>
              <a:r>
                <a:rPr lang="fi-FI" sz="1200" b="1">
                  <a:solidFill>
                    <a:schemeClr val="tx1"/>
                  </a:solidFill>
                </a:rPr>
                <a:t>opinnoissa</a:t>
              </a:r>
            </a:p>
          </p:txBody>
        </p:sp>
        <p:sp>
          <p:nvSpPr>
            <p:cNvPr id="21510" name="Oval 12"/>
            <p:cNvSpPr>
              <a:spLocks noChangeArrowheads="1"/>
            </p:cNvSpPr>
            <p:nvPr/>
          </p:nvSpPr>
          <p:spPr bwMode="auto">
            <a:xfrm>
              <a:off x="4286" y="1026"/>
              <a:ext cx="1043" cy="4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r>
                <a:rPr lang="fi-FI" sz="1200" b="1">
                  <a:solidFill>
                    <a:schemeClr val="tx1"/>
                  </a:solidFill>
                </a:rPr>
                <a:t>Opettajan TVT-taidot</a:t>
              </a:r>
            </a:p>
          </p:txBody>
        </p:sp>
        <p:sp>
          <p:nvSpPr>
            <p:cNvPr id="21511" name="Oval 13"/>
            <p:cNvSpPr>
              <a:spLocks noChangeArrowheads="1"/>
            </p:cNvSpPr>
            <p:nvPr/>
          </p:nvSpPr>
          <p:spPr bwMode="auto">
            <a:xfrm>
              <a:off x="2744" y="1797"/>
              <a:ext cx="1043" cy="4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r>
                <a:rPr lang="fi-FI" sz="1200" b="1">
                  <a:solidFill>
                    <a:schemeClr val="tx1"/>
                  </a:solidFill>
                </a:rPr>
                <a:t>Pedagoginen</a:t>
              </a:r>
            </a:p>
            <a:p>
              <a:r>
                <a:rPr lang="fi-FI" sz="1200" b="1">
                  <a:solidFill>
                    <a:schemeClr val="tx1"/>
                  </a:solidFill>
                </a:rPr>
                <a:t>malli</a:t>
              </a:r>
            </a:p>
          </p:txBody>
        </p:sp>
        <p:sp>
          <p:nvSpPr>
            <p:cNvPr id="21512" name="Oval 14"/>
            <p:cNvSpPr>
              <a:spLocks noChangeArrowheads="1"/>
            </p:cNvSpPr>
            <p:nvPr/>
          </p:nvSpPr>
          <p:spPr bwMode="auto">
            <a:xfrm>
              <a:off x="4286" y="1797"/>
              <a:ext cx="1043" cy="4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r>
                <a:rPr lang="fi-FI" sz="1200" b="1">
                  <a:solidFill>
                    <a:schemeClr val="tx1"/>
                  </a:solidFill>
                </a:rPr>
                <a:t>Kognitiiviset ja </a:t>
              </a:r>
            </a:p>
            <a:p>
              <a:r>
                <a:rPr lang="fi-FI" sz="1200" b="1">
                  <a:solidFill>
                    <a:schemeClr val="tx1"/>
                  </a:solidFill>
                </a:rPr>
                <a:t>kommunikointi-</a:t>
              </a:r>
            </a:p>
            <a:p>
              <a:r>
                <a:rPr lang="fi-FI" sz="1200" b="1">
                  <a:solidFill>
                    <a:schemeClr val="tx1"/>
                  </a:solidFill>
                </a:rPr>
                <a:t>työkalut</a:t>
              </a:r>
            </a:p>
          </p:txBody>
        </p:sp>
        <p:cxnSp>
          <p:nvCxnSpPr>
            <p:cNvPr id="21513" name="AutoShape 15"/>
            <p:cNvCxnSpPr>
              <a:cxnSpLocks noChangeShapeType="1"/>
              <a:stCxn id="21508" idx="6"/>
              <a:endCxn id="21509" idx="2"/>
            </p:cNvCxnSpPr>
            <p:nvPr/>
          </p:nvCxnSpPr>
          <p:spPr bwMode="auto">
            <a:xfrm>
              <a:off x="2290" y="1230"/>
              <a:ext cx="45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</p:cxnSp>
        <p:cxnSp>
          <p:nvCxnSpPr>
            <p:cNvPr id="21514" name="AutoShape 16"/>
            <p:cNvCxnSpPr>
              <a:cxnSpLocks noChangeShapeType="1"/>
              <a:stCxn id="21509" idx="6"/>
              <a:endCxn id="21510" idx="2"/>
            </p:cNvCxnSpPr>
            <p:nvPr/>
          </p:nvCxnSpPr>
          <p:spPr bwMode="auto">
            <a:xfrm>
              <a:off x="3787" y="1230"/>
              <a:ext cx="499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</p:spPr>
        </p:cxnSp>
        <p:cxnSp>
          <p:nvCxnSpPr>
            <p:cNvPr id="21515" name="AutoShape 17"/>
            <p:cNvCxnSpPr>
              <a:cxnSpLocks noChangeShapeType="1"/>
              <a:stCxn id="21509" idx="4"/>
              <a:endCxn id="21511" idx="0"/>
            </p:cNvCxnSpPr>
            <p:nvPr/>
          </p:nvCxnSpPr>
          <p:spPr bwMode="auto">
            <a:xfrm rot="5400000">
              <a:off x="3084" y="1616"/>
              <a:ext cx="363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</p:cxnSp>
        <p:cxnSp>
          <p:nvCxnSpPr>
            <p:cNvPr id="21516" name="AutoShape 18"/>
            <p:cNvCxnSpPr>
              <a:cxnSpLocks noChangeShapeType="1"/>
              <a:stCxn id="21511" idx="6"/>
              <a:endCxn id="21512" idx="2"/>
            </p:cNvCxnSpPr>
            <p:nvPr/>
          </p:nvCxnSpPr>
          <p:spPr bwMode="auto">
            <a:xfrm>
              <a:off x="3787" y="2001"/>
              <a:ext cx="499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</p:cxnSp>
        <p:sp>
          <p:nvSpPr>
            <p:cNvPr id="21517" name="Text Box 19"/>
            <p:cNvSpPr txBox="1">
              <a:spLocks noChangeArrowheads="1"/>
            </p:cNvSpPr>
            <p:nvPr/>
          </p:nvSpPr>
          <p:spPr bwMode="auto">
            <a:xfrm>
              <a:off x="2227" y="1044"/>
              <a:ext cx="412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fi-FI" sz="1200">
                  <a:solidFill>
                    <a:schemeClr val="tx1"/>
                  </a:solidFill>
                  <a:latin typeface="AvantGarde" pitchFamily="34" charset="0"/>
                  <a:ea typeface="Arial" charset="0"/>
                  <a:cs typeface="Arial" charset="0"/>
                </a:rPr>
                <a:t>«</a:t>
              </a:r>
              <a:r>
                <a:rPr lang="fi-FI" sz="1200">
                  <a:solidFill>
                    <a:schemeClr val="tx1"/>
                  </a:solidFill>
                  <a:latin typeface="AvantGarde" pitchFamily="34" charset="0"/>
                </a:rPr>
                <a:t>vaatii</a:t>
              </a:r>
              <a:r>
                <a:rPr lang="fi-FI" sz="1200">
                  <a:solidFill>
                    <a:schemeClr val="tx1"/>
                  </a:solidFill>
                  <a:latin typeface="AvantGarde" pitchFamily="34" charset="0"/>
                  <a:ea typeface="Arial" charset="0"/>
                  <a:cs typeface="Arial" charset="0"/>
                </a:rPr>
                <a:t>»</a:t>
              </a:r>
            </a:p>
          </p:txBody>
        </p:sp>
        <p:sp>
          <p:nvSpPr>
            <p:cNvPr id="21518" name="Text Box 20"/>
            <p:cNvSpPr txBox="1">
              <a:spLocks noChangeArrowheads="1"/>
            </p:cNvSpPr>
            <p:nvPr/>
          </p:nvSpPr>
          <p:spPr bwMode="auto">
            <a:xfrm>
              <a:off x="3228" y="1533"/>
              <a:ext cx="412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fi-FI" sz="1200">
                  <a:solidFill>
                    <a:schemeClr val="tx1"/>
                  </a:solidFill>
                  <a:latin typeface="AvantGarde" pitchFamily="34" charset="0"/>
                  <a:ea typeface="Arial" charset="0"/>
                  <a:cs typeface="Arial" charset="0"/>
                </a:rPr>
                <a:t>«</a:t>
              </a:r>
              <a:r>
                <a:rPr lang="fi-FI" sz="1200">
                  <a:solidFill>
                    <a:schemeClr val="tx1"/>
                  </a:solidFill>
                  <a:latin typeface="AvantGarde" pitchFamily="34" charset="0"/>
                </a:rPr>
                <a:t>vaatii</a:t>
              </a:r>
              <a:r>
                <a:rPr lang="fi-FI" sz="1200">
                  <a:solidFill>
                    <a:schemeClr val="tx1"/>
                  </a:solidFill>
                  <a:latin typeface="AvantGarde" pitchFamily="34" charset="0"/>
                  <a:ea typeface="Arial" charset="0"/>
                  <a:cs typeface="Arial" charset="0"/>
                </a:rPr>
                <a:t>»</a:t>
              </a:r>
            </a:p>
          </p:txBody>
        </p:sp>
        <p:sp>
          <p:nvSpPr>
            <p:cNvPr id="21519" name="Text Box 21"/>
            <p:cNvSpPr txBox="1">
              <a:spLocks noChangeArrowheads="1"/>
            </p:cNvSpPr>
            <p:nvPr/>
          </p:nvSpPr>
          <p:spPr bwMode="auto">
            <a:xfrm>
              <a:off x="3742" y="1806"/>
              <a:ext cx="412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fi-FI" sz="1200">
                  <a:solidFill>
                    <a:schemeClr val="tx1"/>
                  </a:solidFill>
                  <a:latin typeface="AvantGarde" pitchFamily="34" charset="0"/>
                  <a:ea typeface="Arial" charset="0"/>
                  <a:cs typeface="Arial" charset="0"/>
                </a:rPr>
                <a:t>«</a:t>
              </a:r>
              <a:r>
                <a:rPr lang="fi-FI" sz="1200">
                  <a:solidFill>
                    <a:schemeClr val="tx1"/>
                  </a:solidFill>
                  <a:latin typeface="AvantGarde" pitchFamily="34" charset="0"/>
                </a:rPr>
                <a:t>vaatii</a:t>
              </a:r>
              <a:r>
                <a:rPr lang="fi-FI" sz="1200">
                  <a:solidFill>
                    <a:schemeClr val="tx1"/>
                  </a:solidFill>
                  <a:latin typeface="AvantGarde" pitchFamily="34" charset="0"/>
                  <a:ea typeface="Arial" charset="0"/>
                  <a:cs typeface="Arial" charset="0"/>
                </a:rPr>
                <a:t>»</a:t>
              </a:r>
            </a:p>
          </p:txBody>
        </p:sp>
        <p:sp>
          <p:nvSpPr>
            <p:cNvPr id="21520" name="Text Box 22"/>
            <p:cNvSpPr txBox="1">
              <a:spLocks noChangeArrowheads="1"/>
            </p:cNvSpPr>
            <p:nvPr/>
          </p:nvSpPr>
          <p:spPr bwMode="auto">
            <a:xfrm>
              <a:off x="3696" y="1026"/>
              <a:ext cx="492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fi-FI" sz="1200">
                  <a:solidFill>
                    <a:schemeClr val="tx1"/>
                  </a:solidFill>
                  <a:latin typeface="AvantGarde" pitchFamily="34" charset="0"/>
                  <a:ea typeface="Arial" charset="0"/>
                  <a:cs typeface="Arial" charset="0"/>
                </a:rPr>
                <a:t>«</a:t>
              </a:r>
              <a:r>
                <a:rPr lang="fi-FI" sz="1200">
                  <a:solidFill>
                    <a:schemeClr val="tx1"/>
                  </a:solidFill>
                  <a:latin typeface="AvantGarde" pitchFamily="34" charset="0"/>
                </a:rPr>
                <a:t>edistää</a:t>
              </a:r>
              <a:r>
                <a:rPr lang="fi-FI" sz="1200">
                  <a:solidFill>
                    <a:schemeClr val="tx1"/>
                  </a:solidFill>
                  <a:latin typeface="AvantGarde" pitchFamily="34" charset="0"/>
                  <a:ea typeface="Arial" charset="0"/>
                  <a:cs typeface="Arial" charset="0"/>
                </a:rPr>
                <a:t>»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Oppimispolku</a:t>
            </a:r>
            <a:endParaRPr lang="en-US"/>
          </a:p>
        </p:txBody>
      </p:sp>
      <p:pic>
        <p:nvPicPr>
          <p:cNvPr id="22531" name="Picture 5" descr="TIES463-sisaltokuva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"/>
            <a:ext cx="9144000" cy="682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 Box 6"/>
          <p:cNvSpPr txBox="1">
            <a:spLocks noChangeArrowheads="1"/>
          </p:cNvSpPr>
          <p:nvPr/>
        </p:nvSpPr>
        <p:spPr bwMode="auto">
          <a:xfrm>
            <a:off x="5824538" y="6261100"/>
            <a:ext cx="2924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600">
                <a:solidFill>
                  <a:schemeClr val="tx1"/>
                </a:solidFill>
              </a:rPr>
              <a:t>TIES463-kurssin oppimispolku</a:t>
            </a:r>
            <a:endParaRPr lang="en-US" sz="16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T-kalvopohja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IT-kalvopohja</Template>
  <TotalTime>197</TotalTime>
  <Words>1318</Words>
  <Application>Microsoft Macintosh PowerPoint</Application>
  <PresentationFormat>On-screen Show (4:3)</PresentationFormat>
  <Paragraphs>189</Paragraphs>
  <Slides>33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IT-kalvopohja</vt:lpstr>
      <vt:lpstr>Sisällönsuunnittelu</vt:lpstr>
      <vt:lpstr>Sisällönsuunnittelu</vt:lpstr>
      <vt:lpstr>Sisällönsuunnittelu</vt:lpstr>
      <vt:lpstr>Sisältökuvaus</vt:lpstr>
      <vt:lpstr>Sisältökartta</vt:lpstr>
      <vt:lpstr>Miellekartta</vt:lpstr>
      <vt:lpstr>Käsitekartta</vt:lpstr>
      <vt:lpstr>Sisällön rakennekuvaus</vt:lpstr>
      <vt:lpstr>Oppimispolku</vt:lpstr>
      <vt:lpstr>Dokumentointi</vt:lpstr>
      <vt:lpstr>Huomioi</vt:lpstr>
      <vt:lpstr>Ideoita aiemmista toteutuksista (1)</vt:lpstr>
      <vt:lpstr>Ideoita aiemmista toteutuksista (2)</vt:lpstr>
      <vt:lpstr>Ideoita aiemmista toteutuksista (3)</vt:lpstr>
      <vt:lpstr>Ideoita aiemmista toteutuksista (4)</vt:lpstr>
      <vt:lpstr>Ideoita aiemmista toteutuksista (5)</vt:lpstr>
      <vt:lpstr>Ideoita aiemmista toteutuksista (6)</vt:lpstr>
      <vt:lpstr>Ideoita aiemmista toteutuksista (7)</vt:lpstr>
      <vt:lpstr>Ideoita aiemmista toteutuksista (8)</vt:lpstr>
      <vt:lpstr>Ideoita aiemmista toteutuksista (9)</vt:lpstr>
      <vt:lpstr>Ideoita aiemmista toteutuksista (10)</vt:lpstr>
      <vt:lpstr>Ideoita aiemmista toteutuksista (11)</vt:lpstr>
      <vt:lpstr>Muut sisältöelementit</vt:lpstr>
      <vt:lpstr>Kuvat verkossa</vt:lpstr>
      <vt:lpstr>Videot verkossa</vt:lpstr>
      <vt:lpstr>Ruutukaappausvideot</vt:lpstr>
      <vt:lpstr>Ääni verkkoon</vt:lpstr>
      <vt:lpstr>Grafiikka verkossa</vt:lpstr>
      <vt:lpstr>Animaatio verkossa</vt:lpstr>
      <vt:lpstr>Sisällön dokumentointi</vt:lpstr>
      <vt:lpstr>Tehtäviä yksin tai ryhmässä</vt:lpstr>
      <vt:lpstr>Oppimistehtävä 3</vt:lpstr>
      <vt:lpstr>Oppimistehtävä 3</vt:lpstr>
    </vt:vector>
  </TitlesOfParts>
  <Company>JYU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Tietotekniikan aineenopettajankoulutus</dc:title>
  <dc:creator>Leena Hiltunen</dc:creator>
  <cp:lastModifiedBy>Hiltunen Leena</cp:lastModifiedBy>
  <cp:revision>360</cp:revision>
  <cp:lastPrinted>2011-08-22T12:33:50Z</cp:lastPrinted>
  <dcterms:created xsi:type="dcterms:W3CDTF">2013-01-07T11:01:18Z</dcterms:created>
  <dcterms:modified xsi:type="dcterms:W3CDTF">2013-01-07T11:01:47Z</dcterms:modified>
</cp:coreProperties>
</file>