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diagrams/layout1.xml" ContentType="application/vnd.openxmlformats-officedocument.drawingml.diagramLayout+xml"/>
  <Override PartName="/ppt/diagrams/quickStyle1.xml" ContentType="application/vnd.openxmlformats-officedocument.drawingml.diagramStyl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4" r:id="rId1"/>
  </p:sldMasterIdLst>
  <p:notesMasterIdLst>
    <p:notesMasterId r:id="rId43"/>
  </p:notesMasterIdLst>
  <p:handoutMasterIdLst>
    <p:handoutMasterId r:id="rId44"/>
  </p:handoutMasterIdLst>
  <p:sldIdLst>
    <p:sldId id="256" r:id="rId2"/>
    <p:sldId id="311" r:id="rId3"/>
    <p:sldId id="312" r:id="rId4"/>
    <p:sldId id="313" r:id="rId5"/>
    <p:sldId id="314" r:id="rId6"/>
    <p:sldId id="315" r:id="rId7"/>
    <p:sldId id="316" r:id="rId8"/>
    <p:sldId id="317" r:id="rId9"/>
    <p:sldId id="318" r:id="rId10"/>
    <p:sldId id="301" r:id="rId11"/>
    <p:sldId id="257" r:id="rId12"/>
    <p:sldId id="259" r:id="rId13"/>
    <p:sldId id="258" r:id="rId14"/>
    <p:sldId id="305" r:id="rId15"/>
    <p:sldId id="302" r:id="rId16"/>
    <p:sldId id="303" r:id="rId17"/>
    <p:sldId id="306" r:id="rId18"/>
    <p:sldId id="307" r:id="rId19"/>
    <p:sldId id="308" r:id="rId20"/>
    <p:sldId id="309" r:id="rId21"/>
    <p:sldId id="310" r:id="rId22"/>
    <p:sldId id="260" r:id="rId23"/>
    <p:sldId id="300" r:id="rId24"/>
    <p:sldId id="304" r:id="rId25"/>
    <p:sldId id="277" r:id="rId26"/>
    <p:sldId id="262" r:id="rId27"/>
    <p:sldId id="263" r:id="rId28"/>
    <p:sldId id="264" r:id="rId29"/>
    <p:sldId id="319" r:id="rId30"/>
    <p:sldId id="321" r:id="rId31"/>
    <p:sldId id="322" r:id="rId32"/>
    <p:sldId id="323" r:id="rId33"/>
    <p:sldId id="324" r:id="rId34"/>
    <p:sldId id="325" r:id="rId35"/>
    <p:sldId id="320" r:id="rId36"/>
    <p:sldId id="265" r:id="rId37"/>
    <p:sldId id="326" r:id="rId38"/>
    <p:sldId id="266" r:id="rId39"/>
    <p:sldId id="267" r:id="rId40"/>
    <p:sldId id="268" r:id="rId41"/>
    <p:sldId id="327" r:id="rId42"/>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3" frameSlides="1"/>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9328" autoAdjust="0"/>
  </p:normalViewPr>
  <p:slideViewPr>
    <p:cSldViewPr>
      <p:cViewPr varScale="1">
        <p:scale>
          <a:sx n="147" d="100"/>
          <a:sy n="147" d="100"/>
        </p:scale>
        <p:origin x="-134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25" d="100"/>
          <a:sy n="125" d="100"/>
        </p:scale>
        <p:origin x="-1032" y="1512"/>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F9B7E2-9A85-4024-A241-70B41F3FD581}" type="doc">
      <dgm:prSet loTypeId="urn:microsoft.com/office/officeart/2005/8/layout/cycle3" loCatId="cycle" qsTypeId="urn:microsoft.com/office/officeart/2005/8/quickstyle/simple1" qsCatId="simple" csTypeId="urn:microsoft.com/office/officeart/2005/8/colors/accent1_2" csCatId="accent1" phldr="1"/>
      <dgm:spPr/>
    </dgm:pt>
    <dgm:pt modelId="{A31024E7-1E31-4D9E-A910-DE39A00ABEB6}">
      <dgm:prSet phldrT="[Text]"/>
      <dgm:spPr/>
      <dgm:t>
        <a:bodyPr/>
        <a:lstStyle/>
        <a:p>
          <a:r>
            <a:rPr lang="fi-FI" dirty="0" smtClean="0"/>
            <a:t>Tausta-analyysi</a:t>
          </a:r>
          <a:endParaRPr lang="en-US" dirty="0"/>
        </a:p>
      </dgm:t>
    </dgm:pt>
    <dgm:pt modelId="{E49CFE28-B1E9-4001-BD62-DE15F4125E62}" type="parTrans" cxnId="{0CA56F6F-8739-4451-B33E-80A0CAC9A76C}">
      <dgm:prSet/>
      <dgm:spPr/>
      <dgm:t>
        <a:bodyPr/>
        <a:lstStyle/>
        <a:p>
          <a:endParaRPr lang="en-US"/>
        </a:p>
      </dgm:t>
    </dgm:pt>
    <dgm:pt modelId="{C091E028-661D-4479-A7D8-9FCA372CBF2D}" type="sibTrans" cxnId="{0CA56F6F-8739-4451-B33E-80A0CAC9A76C}">
      <dgm:prSet/>
      <dgm:spPr/>
      <dgm:t>
        <a:bodyPr/>
        <a:lstStyle/>
        <a:p>
          <a:endParaRPr lang="en-US"/>
        </a:p>
      </dgm:t>
    </dgm:pt>
    <dgm:pt modelId="{16889021-A4AC-45F5-BF11-B72084DFC2D9}">
      <dgm:prSet phldrT="[Text]"/>
      <dgm:spPr/>
      <dgm:t>
        <a:bodyPr/>
        <a:lstStyle/>
        <a:p>
          <a:r>
            <a:rPr lang="fi-FI" dirty="0" smtClean="0"/>
            <a:t>Sisällön-suunnittelu</a:t>
          </a:r>
          <a:endParaRPr lang="en-US" dirty="0"/>
        </a:p>
      </dgm:t>
    </dgm:pt>
    <dgm:pt modelId="{8597EC7A-52A0-4E59-ACC4-9838DF5DD848}" type="parTrans" cxnId="{1826576A-6ED2-4E1A-8C50-FA2C30477309}">
      <dgm:prSet/>
      <dgm:spPr/>
      <dgm:t>
        <a:bodyPr/>
        <a:lstStyle/>
        <a:p>
          <a:endParaRPr lang="en-US"/>
        </a:p>
      </dgm:t>
    </dgm:pt>
    <dgm:pt modelId="{B0EA8766-51FA-44A7-9D2F-3A44A01C2DCB}" type="sibTrans" cxnId="{1826576A-6ED2-4E1A-8C50-FA2C30477309}">
      <dgm:prSet/>
      <dgm:spPr/>
      <dgm:t>
        <a:bodyPr/>
        <a:lstStyle/>
        <a:p>
          <a:endParaRPr lang="en-US"/>
        </a:p>
      </dgm:t>
    </dgm:pt>
    <dgm:pt modelId="{01E709CB-230E-4C65-BF71-B03E39BDB9D5}">
      <dgm:prSet phldrT="[Text]"/>
      <dgm:spPr/>
      <dgm:t>
        <a:bodyPr/>
        <a:lstStyle/>
        <a:p>
          <a:r>
            <a:rPr lang="fi-FI" dirty="0" smtClean="0"/>
            <a:t>Pedagoginen suunnittelu</a:t>
          </a:r>
          <a:endParaRPr lang="en-US" dirty="0"/>
        </a:p>
      </dgm:t>
    </dgm:pt>
    <dgm:pt modelId="{47D3F3E8-0BD9-4C2D-837D-7BC693990A27}" type="parTrans" cxnId="{C1C89B8F-A681-46D3-8FBB-E6F82235F7BC}">
      <dgm:prSet/>
      <dgm:spPr/>
      <dgm:t>
        <a:bodyPr/>
        <a:lstStyle/>
        <a:p>
          <a:endParaRPr lang="en-US"/>
        </a:p>
      </dgm:t>
    </dgm:pt>
    <dgm:pt modelId="{3EBACFF3-53D7-4CA0-B807-320CA75A0F09}" type="sibTrans" cxnId="{C1C89B8F-A681-46D3-8FBB-E6F82235F7BC}">
      <dgm:prSet/>
      <dgm:spPr/>
      <dgm:t>
        <a:bodyPr/>
        <a:lstStyle/>
        <a:p>
          <a:endParaRPr lang="en-US"/>
        </a:p>
      </dgm:t>
    </dgm:pt>
    <dgm:pt modelId="{37E92E61-8D17-486E-96C6-C8BC34CD8C8E}">
      <dgm:prSet phldrT="[Text]"/>
      <dgm:spPr/>
      <dgm:t>
        <a:bodyPr/>
        <a:lstStyle/>
        <a:p>
          <a:r>
            <a:rPr lang="fi-FI" dirty="0" smtClean="0"/>
            <a:t>Tekninen suunnittelu</a:t>
          </a:r>
          <a:endParaRPr lang="en-US" dirty="0"/>
        </a:p>
      </dgm:t>
    </dgm:pt>
    <dgm:pt modelId="{0BB4E51D-4F10-43F1-BA15-3269BEBBC60D}" type="parTrans" cxnId="{93E336D9-CD98-4C64-86BD-AF207502B2AE}">
      <dgm:prSet/>
      <dgm:spPr/>
      <dgm:t>
        <a:bodyPr/>
        <a:lstStyle/>
        <a:p>
          <a:endParaRPr lang="en-US"/>
        </a:p>
      </dgm:t>
    </dgm:pt>
    <dgm:pt modelId="{0F23E37D-BA41-482A-9A72-5A5C0A086982}" type="sibTrans" cxnId="{93E336D9-CD98-4C64-86BD-AF207502B2AE}">
      <dgm:prSet/>
      <dgm:spPr/>
      <dgm:t>
        <a:bodyPr/>
        <a:lstStyle/>
        <a:p>
          <a:endParaRPr lang="en-US"/>
        </a:p>
      </dgm:t>
    </dgm:pt>
    <dgm:pt modelId="{35C93D3A-5EE9-4EDA-803B-E9156582F640}">
      <dgm:prSet phldrT="[Text]"/>
      <dgm:spPr/>
      <dgm:t>
        <a:bodyPr/>
        <a:lstStyle/>
        <a:p>
          <a:r>
            <a:rPr lang="fi-FI" dirty="0" smtClean="0"/>
            <a:t>Toteutus ja testaus</a:t>
          </a:r>
          <a:endParaRPr lang="en-US" dirty="0"/>
        </a:p>
      </dgm:t>
    </dgm:pt>
    <dgm:pt modelId="{B4E1E72E-9B9C-49A4-A8AF-A0BCC31C0AA0}" type="parTrans" cxnId="{B40F0CCF-1158-4245-B74A-B55BF523D64D}">
      <dgm:prSet/>
      <dgm:spPr/>
      <dgm:t>
        <a:bodyPr/>
        <a:lstStyle/>
        <a:p>
          <a:endParaRPr lang="en-US"/>
        </a:p>
      </dgm:t>
    </dgm:pt>
    <dgm:pt modelId="{8285F9D1-A9F0-4429-AD87-04E105F2B25C}" type="sibTrans" cxnId="{B40F0CCF-1158-4245-B74A-B55BF523D64D}">
      <dgm:prSet/>
      <dgm:spPr/>
      <dgm:t>
        <a:bodyPr/>
        <a:lstStyle/>
        <a:p>
          <a:endParaRPr lang="en-US"/>
        </a:p>
      </dgm:t>
    </dgm:pt>
    <dgm:pt modelId="{6287E77E-44EC-42E1-B844-3B080C84CFA3}">
      <dgm:prSet phldrT="[Text]"/>
      <dgm:spPr/>
      <dgm:t>
        <a:bodyPr/>
        <a:lstStyle/>
        <a:p>
          <a:r>
            <a:rPr lang="fi-FI" dirty="0" smtClean="0"/>
            <a:t>Jatko-kehitys</a:t>
          </a:r>
          <a:endParaRPr lang="en-US" dirty="0"/>
        </a:p>
      </dgm:t>
    </dgm:pt>
    <dgm:pt modelId="{6248D809-3528-4970-9717-174A41AD5FCB}" type="parTrans" cxnId="{EB742B08-8521-412A-8E4B-D5B5224C6C34}">
      <dgm:prSet/>
      <dgm:spPr/>
      <dgm:t>
        <a:bodyPr/>
        <a:lstStyle/>
        <a:p>
          <a:endParaRPr lang="en-US"/>
        </a:p>
      </dgm:t>
    </dgm:pt>
    <dgm:pt modelId="{00BFF2AA-CD8A-4B03-9CC9-6C77C5925C7C}" type="sibTrans" cxnId="{EB742B08-8521-412A-8E4B-D5B5224C6C34}">
      <dgm:prSet/>
      <dgm:spPr/>
      <dgm:t>
        <a:bodyPr/>
        <a:lstStyle/>
        <a:p>
          <a:endParaRPr lang="en-US"/>
        </a:p>
      </dgm:t>
    </dgm:pt>
    <dgm:pt modelId="{9BCC1167-1612-499E-A7DC-FE1821682259}" type="pres">
      <dgm:prSet presAssocID="{07F9B7E2-9A85-4024-A241-70B41F3FD581}" presName="Name0" presStyleCnt="0">
        <dgm:presLayoutVars>
          <dgm:dir/>
          <dgm:resizeHandles val="exact"/>
        </dgm:presLayoutVars>
      </dgm:prSet>
      <dgm:spPr/>
    </dgm:pt>
    <dgm:pt modelId="{40858105-6CB5-418F-8107-FACCC0DF9BAC}" type="pres">
      <dgm:prSet presAssocID="{07F9B7E2-9A85-4024-A241-70B41F3FD581}" presName="cycle" presStyleCnt="0"/>
      <dgm:spPr/>
    </dgm:pt>
    <dgm:pt modelId="{5E4134F1-B142-4ABD-8502-08B4C05804D9}" type="pres">
      <dgm:prSet presAssocID="{A31024E7-1E31-4D9E-A910-DE39A00ABEB6}" presName="nodeFirstNode" presStyleLbl="node1" presStyleIdx="0" presStyleCnt="6">
        <dgm:presLayoutVars>
          <dgm:bulletEnabled val="1"/>
        </dgm:presLayoutVars>
      </dgm:prSet>
      <dgm:spPr/>
      <dgm:t>
        <a:bodyPr/>
        <a:lstStyle/>
        <a:p>
          <a:endParaRPr lang="en-US"/>
        </a:p>
      </dgm:t>
    </dgm:pt>
    <dgm:pt modelId="{534EF848-298D-4FB9-BB10-F558ABE40B21}" type="pres">
      <dgm:prSet presAssocID="{C091E028-661D-4479-A7D8-9FCA372CBF2D}" presName="sibTransFirstNode" presStyleLbl="bgShp" presStyleIdx="0" presStyleCnt="1"/>
      <dgm:spPr/>
      <dgm:t>
        <a:bodyPr/>
        <a:lstStyle/>
        <a:p>
          <a:endParaRPr lang="en-US"/>
        </a:p>
      </dgm:t>
    </dgm:pt>
    <dgm:pt modelId="{FA600016-E090-48F1-8F2B-155173718BF3}" type="pres">
      <dgm:prSet presAssocID="{16889021-A4AC-45F5-BF11-B72084DFC2D9}" presName="nodeFollowingNodes" presStyleLbl="node1" presStyleIdx="1" presStyleCnt="6">
        <dgm:presLayoutVars>
          <dgm:bulletEnabled val="1"/>
        </dgm:presLayoutVars>
      </dgm:prSet>
      <dgm:spPr/>
      <dgm:t>
        <a:bodyPr/>
        <a:lstStyle/>
        <a:p>
          <a:endParaRPr lang="en-US"/>
        </a:p>
      </dgm:t>
    </dgm:pt>
    <dgm:pt modelId="{88EFC384-ADDA-4A0E-9DE0-204EFD625C8E}" type="pres">
      <dgm:prSet presAssocID="{01E709CB-230E-4C65-BF71-B03E39BDB9D5}" presName="nodeFollowingNodes" presStyleLbl="node1" presStyleIdx="2" presStyleCnt="6">
        <dgm:presLayoutVars>
          <dgm:bulletEnabled val="1"/>
        </dgm:presLayoutVars>
      </dgm:prSet>
      <dgm:spPr/>
      <dgm:t>
        <a:bodyPr/>
        <a:lstStyle/>
        <a:p>
          <a:endParaRPr lang="en-US"/>
        </a:p>
      </dgm:t>
    </dgm:pt>
    <dgm:pt modelId="{8C475002-22DF-4949-9CDB-ADB39DF9B7D5}" type="pres">
      <dgm:prSet presAssocID="{37E92E61-8D17-486E-96C6-C8BC34CD8C8E}" presName="nodeFollowingNodes" presStyleLbl="node1" presStyleIdx="3" presStyleCnt="6">
        <dgm:presLayoutVars>
          <dgm:bulletEnabled val="1"/>
        </dgm:presLayoutVars>
      </dgm:prSet>
      <dgm:spPr/>
      <dgm:t>
        <a:bodyPr/>
        <a:lstStyle/>
        <a:p>
          <a:endParaRPr lang="en-US"/>
        </a:p>
      </dgm:t>
    </dgm:pt>
    <dgm:pt modelId="{A1E7C9A4-21A9-4C49-88B7-37ACF5025110}" type="pres">
      <dgm:prSet presAssocID="{35C93D3A-5EE9-4EDA-803B-E9156582F640}" presName="nodeFollowingNodes" presStyleLbl="node1" presStyleIdx="4" presStyleCnt="6">
        <dgm:presLayoutVars>
          <dgm:bulletEnabled val="1"/>
        </dgm:presLayoutVars>
      </dgm:prSet>
      <dgm:spPr/>
      <dgm:t>
        <a:bodyPr/>
        <a:lstStyle/>
        <a:p>
          <a:endParaRPr lang="en-US"/>
        </a:p>
      </dgm:t>
    </dgm:pt>
    <dgm:pt modelId="{685E74DA-67FD-4BF7-A771-79BA02546681}" type="pres">
      <dgm:prSet presAssocID="{6287E77E-44EC-42E1-B844-3B080C84CFA3}" presName="nodeFollowingNodes" presStyleLbl="node1" presStyleIdx="5" presStyleCnt="6">
        <dgm:presLayoutVars>
          <dgm:bulletEnabled val="1"/>
        </dgm:presLayoutVars>
      </dgm:prSet>
      <dgm:spPr/>
      <dgm:t>
        <a:bodyPr/>
        <a:lstStyle/>
        <a:p>
          <a:endParaRPr lang="en-US"/>
        </a:p>
      </dgm:t>
    </dgm:pt>
  </dgm:ptLst>
  <dgm:cxnLst>
    <dgm:cxn modelId="{1826576A-6ED2-4E1A-8C50-FA2C30477309}" srcId="{07F9B7E2-9A85-4024-A241-70B41F3FD581}" destId="{16889021-A4AC-45F5-BF11-B72084DFC2D9}" srcOrd="1" destOrd="0" parTransId="{8597EC7A-52A0-4E59-ACC4-9838DF5DD848}" sibTransId="{B0EA8766-51FA-44A7-9D2F-3A44A01C2DCB}"/>
    <dgm:cxn modelId="{32533E86-D2DA-4FF7-8254-104C92A98391}" type="presOf" srcId="{A31024E7-1E31-4D9E-A910-DE39A00ABEB6}" destId="{5E4134F1-B142-4ABD-8502-08B4C05804D9}" srcOrd="0" destOrd="0" presId="urn:microsoft.com/office/officeart/2005/8/layout/cycle3"/>
    <dgm:cxn modelId="{114309E2-97D0-48A0-BE95-F59D92C5B5E1}" type="presOf" srcId="{37E92E61-8D17-486E-96C6-C8BC34CD8C8E}" destId="{8C475002-22DF-4949-9CDB-ADB39DF9B7D5}" srcOrd="0" destOrd="0" presId="urn:microsoft.com/office/officeart/2005/8/layout/cycle3"/>
    <dgm:cxn modelId="{EB742B08-8521-412A-8E4B-D5B5224C6C34}" srcId="{07F9B7E2-9A85-4024-A241-70B41F3FD581}" destId="{6287E77E-44EC-42E1-B844-3B080C84CFA3}" srcOrd="5" destOrd="0" parTransId="{6248D809-3528-4970-9717-174A41AD5FCB}" sibTransId="{00BFF2AA-CD8A-4B03-9CC9-6C77C5925C7C}"/>
    <dgm:cxn modelId="{453BDCF0-E56E-4A53-8CE9-6D9163F91F22}" type="presOf" srcId="{6287E77E-44EC-42E1-B844-3B080C84CFA3}" destId="{685E74DA-67FD-4BF7-A771-79BA02546681}" srcOrd="0" destOrd="0" presId="urn:microsoft.com/office/officeart/2005/8/layout/cycle3"/>
    <dgm:cxn modelId="{C1C89B8F-A681-46D3-8FBB-E6F82235F7BC}" srcId="{07F9B7E2-9A85-4024-A241-70B41F3FD581}" destId="{01E709CB-230E-4C65-BF71-B03E39BDB9D5}" srcOrd="2" destOrd="0" parTransId="{47D3F3E8-0BD9-4C2D-837D-7BC693990A27}" sibTransId="{3EBACFF3-53D7-4CA0-B807-320CA75A0F09}"/>
    <dgm:cxn modelId="{EB8DF40A-7FA2-4D2D-B721-4C845E0F3AAC}" type="presOf" srcId="{16889021-A4AC-45F5-BF11-B72084DFC2D9}" destId="{FA600016-E090-48F1-8F2B-155173718BF3}" srcOrd="0" destOrd="0" presId="urn:microsoft.com/office/officeart/2005/8/layout/cycle3"/>
    <dgm:cxn modelId="{C1E28A7D-8ED3-441C-9DA5-D1B25D49E6C9}" type="presOf" srcId="{01E709CB-230E-4C65-BF71-B03E39BDB9D5}" destId="{88EFC384-ADDA-4A0E-9DE0-204EFD625C8E}" srcOrd="0" destOrd="0" presId="urn:microsoft.com/office/officeart/2005/8/layout/cycle3"/>
    <dgm:cxn modelId="{AB4F7190-BA76-4FD3-A2D0-D7E4004401E7}" type="presOf" srcId="{35C93D3A-5EE9-4EDA-803B-E9156582F640}" destId="{A1E7C9A4-21A9-4C49-88B7-37ACF5025110}" srcOrd="0" destOrd="0" presId="urn:microsoft.com/office/officeart/2005/8/layout/cycle3"/>
    <dgm:cxn modelId="{B40F0CCF-1158-4245-B74A-B55BF523D64D}" srcId="{07F9B7E2-9A85-4024-A241-70B41F3FD581}" destId="{35C93D3A-5EE9-4EDA-803B-E9156582F640}" srcOrd="4" destOrd="0" parTransId="{B4E1E72E-9B9C-49A4-A8AF-A0BCC31C0AA0}" sibTransId="{8285F9D1-A9F0-4429-AD87-04E105F2B25C}"/>
    <dgm:cxn modelId="{57A2C8EC-88DE-4BAE-BCDE-83C4EFD8E1CC}" type="presOf" srcId="{C091E028-661D-4479-A7D8-9FCA372CBF2D}" destId="{534EF848-298D-4FB9-BB10-F558ABE40B21}" srcOrd="0" destOrd="0" presId="urn:microsoft.com/office/officeart/2005/8/layout/cycle3"/>
    <dgm:cxn modelId="{93E336D9-CD98-4C64-86BD-AF207502B2AE}" srcId="{07F9B7E2-9A85-4024-A241-70B41F3FD581}" destId="{37E92E61-8D17-486E-96C6-C8BC34CD8C8E}" srcOrd="3" destOrd="0" parTransId="{0BB4E51D-4F10-43F1-BA15-3269BEBBC60D}" sibTransId="{0F23E37D-BA41-482A-9A72-5A5C0A086982}"/>
    <dgm:cxn modelId="{C8525BD3-F8FC-43CB-9963-E4510B489B02}" type="presOf" srcId="{07F9B7E2-9A85-4024-A241-70B41F3FD581}" destId="{9BCC1167-1612-499E-A7DC-FE1821682259}" srcOrd="0" destOrd="0" presId="urn:microsoft.com/office/officeart/2005/8/layout/cycle3"/>
    <dgm:cxn modelId="{0CA56F6F-8739-4451-B33E-80A0CAC9A76C}" srcId="{07F9B7E2-9A85-4024-A241-70B41F3FD581}" destId="{A31024E7-1E31-4D9E-A910-DE39A00ABEB6}" srcOrd="0" destOrd="0" parTransId="{E49CFE28-B1E9-4001-BD62-DE15F4125E62}" sibTransId="{C091E028-661D-4479-A7D8-9FCA372CBF2D}"/>
    <dgm:cxn modelId="{BE8FF99A-8793-405C-B28C-1F0821CC784E}" type="presParOf" srcId="{9BCC1167-1612-499E-A7DC-FE1821682259}" destId="{40858105-6CB5-418F-8107-FACCC0DF9BAC}" srcOrd="0" destOrd="0" presId="urn:microsoft.com/office/officeart/2005/8/layout/cycle3"/>
    <dgm:cxn modelId="{668C891F-79D5-4849-A479-88BBEA4EFC09}" type="presParOf" srcId="{40858105-6CB5-418F-8107-FACCC0DF9BAC}" destId="{5E4134F1-B142-4ABD-8502-08B4C05804D9}" srcOrd="0" destOrd="0" presId="urn:microsoft.com/office/officeart/2005/8/layout/cycle3"/>
    <dgm:cxn modelId="{35872D18-CB96-4255-BB1C-4596CC2B51B1}" type="presParOf" srcId="{40858105-6CB5-418F-8107-FACCC0DF9BAC}" destId="{534EF848-298D-4FB9-BB10-F558ABE40B21}" srcOrd="1" destOrd="0" presId="urn:microsoft.com/office/officeart/2005/8/layout/cycle3"/>
    <dgm:cxn modelId="{476ABEA5-8689-4A33-97D6-48544F4491ED}" type="presParOf" srcId="{40858105-6CB5-418F-8107-FACCC0DF9BAC}" destId="{FA600016-E090-48F1-8F2B-155173718BF3}" srcOrd="2" destOrd="0" presId="urn:microsoft.com/office/officeart/2005/8/layout/cycle3"/>
    <dgm:cxn modelId="{722200FA-BF3D-47AF-B587-FF78B4343B40}" type="presParOf" srcId="{40858105-6CB5-418F-8107-FACCC0DF9BAC}" destId="{88EFC384-ADDA-4A0E-9DE0-204EFD625C8E}" srcOrd="3" destOrd="0" presId="urn:microsoft.com/office/officeart/2005/8/layout/cycle3"/>
    <dgm:cxn modelId="{CBF25957-814B-4E9E-8894-F3D3525D6F48}" type="presParOf" srcId="{40858105-6CB5-418F-8107-FACCC0DF9BAC}" destId="{8C475002-22DF-4949-9CDB-ADB39DF9B7D5}" srcOrd="4" destOrd="0" presId="urn:microsoft.com/office/officeart/2005/8/layout/cycle3"/>
    <dgm:cxn modelId="{5917DAB1-6D89-4DB3-92F2-3FEE32A59797}" type="presParOf" srcId="{40858105-6CB5-418F-8107-FACCC0DF9BAC}" destId="{A1E7C9A4-21A9-4C49-88B7-37ACF5025110}" srcOrd="5" destOrd="0" presId="urn:microsoft.com/office/officeart/2005/8/layout/cycle3"/>
    <dgm:cxn modelId="{A2F3F442-4CC1-4243-96BA-880F79ADEDF1}" type="presParOf" srcId="{40858105-6CB5-418F-8107-FACCC0DF9BAC}" destId="{685E74DA-67FD-4BF7-A771-79BA02546681}"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F9B7E2-9A85-4024-A241-70B41F3FD581}" type="doc">
      <dgm:prSet loTypeId="urn:microsoft.com/office/officeart/2005/8/layout/cycle3" loCatId="cycle" qsTypeId="urn:microsoft.com/office/officeart/2005/8/quickstyle/simple1" qsCatId="simple" csTypeId="urn:microsoft.com/office/officeart/2005/8/colors/accent1_2" csCatId="accent1" phldr="1"/>
      <dgm:spPr/>
    </dgm:pt>
    <dgm:pt modelId="{A31024E7-1E31-4D9E-A910-DE39A00ABEB6}">
      <dgm:prSet phldrT="[Text]"/>
      <dgm:spPr/>
      <dgm:t>
        <a:bodyPr/>
        <a:lstStyle/>
        <a:p>
          <a:r>
            <a:rPr lang="fi-FI" dirty="0" smtClean="0"/>
            <a:t>Tausta-analyysi</a:t>
          </a:r>
          <a:endParaRPr lang="en-US" dirty="0"/>
        </a:p>
      </dgm:t>
    </dgm:pt>
    <dgm:pt modelId="{E49CFE28-B1E9-4001-BD62-DE15F4125E62}" type="parTrans" cxnId="{0CA56F6F-8739-4451-B33E-80A0CAC9A76C}">
      <dgm:prSet/>
      <dgm:spPr/>
      <dgm:t>
        <a:bodyPr/>
        <a:lstStyle/>
        <a:p>
          <a:endParaRPr lang="en-US"/>
        </a:p>
      </dgm:t>
    </dgm:pt>
    <dgm:pt modelId="{C091E028-661D-4479-A7D8-9FCA372CBF2D}" type="sibTrans" cxnId="{0CA56F6F-8739-4451-B33E-80A0CAC9A76C}">
      <dgm:prSet/>
      <dgm:spPr/>
      <dgm:t>
        <a:bodyPr/>
        <a:lstStyle/>
        <a:p>
          <a:endParaRPr lang="en-US"/>
        </a:p>
      </dgm:t>
    </dgm:pt>
    <dgm:pt modelId="{16889021-A4AC-45F5-BF11-B72084DFC2D9}">
      <dgm:prSet phldrT="[Text]"/>
      <dgm:spPr/>
      <dgm:t>
        <a:bodyPr/>
        <a:lstStyle/>
        <a:p>
          <a:r>
            <a:rPr lang="fi-FI" dirty="0" smtClean="0"/>
            <a:t>Pedagoginen suunnittelu</a:t>
          </a:r>
          <a:endParaRPr lang="en-US" dirty="0"/>
        </a:p>
      </dgm:t>
    </dgm:pt>
    <dgm:pt modelId="{8597EC7A-52A0-4E59-ACC4-9838DF5DD848}" type="parTrans" cxnId="{1826576A-6ED2-4E1A-8C50-FA2C30477309}">
      <dgm:prSet/>
      <dgm:spPr/>
      <dgm:t>
        <a:bodyPr/>
        <a:lstStyle/>
        <a:p>
          <a:endParaRPr lang="en-US"/>
        </a:p>
      </dgm:t>
    </dgm:pt>
    <dgm:pt modelId="{B0EA8766-51FA-44A7-9D2F-3A44A01C2DCB}" type="sibTrans" cxnId="{1826576A-6ED2-4E1A-8C50-FA2C30477309}">
      <dgm:prSet/>
      <dgm:spPr/>
      <dgm:t>
        <a:bodyPr/>
        <a:lstStyle/>
        <a:p>
          <a:endParaRPr lang="en-US"/>
        </a:p>
      </dgm:t>
    </dgm:pt>
    <dgm:pt modelId="{37E92E61-8D17-486E-96C6-C8BC34CD8C8E}">
      <dgm:prSet phldrT="[Text]"/>
      <dgm:spPr/>
      <dgm:t>
        <a:bodyPr/>
        <a:lstStyle/>
        <a:p>
          <a:r>
            <a:rPr lang="fi-FI" dirty="0" smtClean="0"/>
            <a:t>Tekninen suunnittelu</a:t>
          </a:r>
          <a:endParaRPr lang="en-US" dirty="0"/>
        </a:p>
      </dgm:t>
    </dgm:pt>
    <dgm:pt modelId="{0BB4E51D-4F10-43F1-BA15-3269BEBBC60D}" type="parTrans" cxnId="{93E336D9-CD98-4C64-86BD-AF207502B2AE}">
      <dgm:prSet/>
      <dgm:spPr/>
      <dgm:t>
        <a:bodyPr/>
        <a:lstStyle/>
        <a:p>
          <a:endParaRPr lang="en-US"/>
        </a:p>
      </dgm:t>
    </dgm:pt>
    <dgm:pt modelId="{0F23E37D-BA41-482A-9A72-5A5C0A086982}" type="sibTrans" cxnId="{93E336D9-CD98-4C64-86BD-AF207502B2AE}">
      <dgm:prSet/>
      <dgm:spPr/>
      <dgm:t>
        <a:bodyPr/>
        <a:lstStyle/>
        <a:p>
          <a:endParaRPr lang="en-US"/>
        </a:p>
      </dgm:t>
    </dgm:pt>
    <dgm:pt modelId="{35C93D3A-5EE9-4EDA-803B-E9156582F640}">
      <dgm:prSet phldrT="[Text]"/>
      <dgm:spPr/>
      <dgm:t>
        <a:bodyPr/>
        <a:lstStyle/>
        <a:p>
          <a:r>
            <a:rPr lang="fi-FI" dirty="0" smtClean="0"/>
            <a:t>Toteutus ja testaus</a:t>
          </a:r>
          <a:endParaRPr lang="en-US" dirty="0"/>
        </a:p>
      </dgm:t>
    </dgm:pt>
    <dgm:pt modelId="{B4E1E72E-9B9C-49A4-A8AF-A0BCC31C0AA0}" type="parTrans" cxnId="{B40F0CCF-1158-4245-B74A-B55BF523D64D}">
      <dgm:prSet/>
      <dgm:spPr/>
      <dgm:t>
        <a:bodyPr/>
        <a:lstStyle/>
        <a:p>
          <a:endParaRPr lang="en-US"/>
        </a:p>
      </dgm:t>
    </dgm:pt>
    <dgm:pt modelId="{8285F9D1-A9F0-4429-AD87-04E105F2B25C}" type="sibTrans" cxnId="{B40F0CCF-1158-4245-B74A-B55BF523D64D}">
      <dgm:prSet/>
      <dgm:spPr/>
      <dgm:t>
        <a:bodyPr/>
        <a:lstStyle/>
        <a:p>
          <a:endParaRPr lang="en-US"/>
        </a:p>
      </dgm:t>
    </dgm:pt>
    <dgm:pt modelId="{6287E77E-44EC-42E1-B844-3B080C84CFA3}">
      <dgm:prSet phldrT="[Text]"/>
      <dgm:spPr/>
      <dgm:t>
        <a:bodyPr/>
        <a:lstStyle/>
        <a:p>
          <a:r>
            <a:rPr lang="fi-FI" dirty="0" smtClean="0"/>
            <a:t>Jatko-kehitys</a:t>
          </a:r>
          <a:endParaRPr lang="en-US" dirty="0"/>
        </a:p>
      </dgm:t>
    </dgm:pt>
    <dgm:pt modelId="{6248D809-3528-4970-9717-174A41AD5FCB}" type="parTrans" cxnId="{EB742B08-8521-412A-8E4B-D5B5224C6C34}">
      <dgm:prSet/>
      <dgm:spPr/>
      <dgm:t>
        <a:bodyPr/>
        <a:lstStyle/>
        <a:p>
          <a:endParaRPr lang="en-US"/>
        </a:p>
      </dgm:t>
    </dgm:pt>
    <dgm:pt modelId="{00BFF2AA-CD8A-4B03-9CC9-6C77C5925C7C}" type="sibTrans" cxnId="{EB742B08-8521-412A-8E4B-D5B5224C6C34}">
      <dgm:prSet/>
      <dgm:spPr/>
      <dgm:t>
        <a:bodyPr/>
        <a:lstStyle/>
        <a:p>
          <a:endParaRPr lang="en-US"/>
        </a:p>
      </dgm:t>
    </dgm:pt>
    <dgm:pt modelId="{CEB18D7C-E828-451D-B4A0-3E9C95322068}">
      <dgm:prSet phldrT="[Text]"/>
      <dgm:spPr/>
      <dgm:t>
        <a:bodyPr/>
        <a:lstStyle/>
        <a:p>
          <a:r>
            <a:rPr lang="fi-FI" smtClean="0"/>
            <a:t>Sisällön-suunnittelu</a:t>
          </a:r>
          <a:endParaRPr lang="en-US" dirty="0"/>
        </a:p>
      </dgm:t>
    </dgm:pt>
    <dgm:pt modelId="{90380C40-AFAB-401C-9F4D-F65ACD766610}" type="parTrans" cxnId="{0D0995CD-BDEF-4645-AFFE-E43C3A9A0B2D}">
      <dgm:prSet/>
      <dgm:spPr/>
      <dgm:t>
        <a:bodyPr/>
        <a:lstStyle/>
        <a:p>
          <a:endParaRPr lang="en-US"/>
        </a:p>
      </dgm:t>
    </dgm:pt>
    <dgm:pt modelId="{6275A763-F2E7-44D0-AD12-AA647A31A16A}" type="sibTrans" cxnId="{0D0995CD-BDEF-4645-AFFE-E43C3A9A0B2D}">
      <dgm:prSet/>
      <dgm:spPr/>
      <dgm:t>
        <a:bodyPr/>
        <a:lstStyle/>
        <a:p>
          <a:endParaRPr lang="en-US"/>
        </a:p>
      </dgm:t>
    </dgm:pt>
    <dgm:pt modelId="{9BCC1167-1612-499E-A7DC-FE1821682259}" type="pres">
      <dgm:prSet presAssocID="{07F9B7E2-9A85-4024-A241-70B41F3FD581}" presName="Name0" presStyleCnt="0">
        <dgm:presLayoutVars>
          <dgm:dir/>
          <dgm:resizeHandles val="exact"/>
        </dgm:presLayoutVars>
      </dgm:prSet>
      <dgm:spPr/>
    </dgm:pt>
    <dgm:pt modelId="{40858105-6CB5-418F-8107-FACCC0DF9BAC}" type="pres">
      <dgm:prSet presAssocID="{07F9B7E2-9A85-4024-A241-70B41F3FD581}" presName="cycle" presStyleCnt="0"/>
      <dgm:spPr/>
    </dgm:pt>
    <dgm:pt modelId="{5E4134F1-B142-4ABD-8502-08B4C05804D9}" type="pres">
      <dgm:prSet presAssocID="{A31024E7-1E31-4D9E-A910-DE39A00ABEB6}" presName="nodeFirstNode" presStyleLbl="node1" presStyleIdx="0" presStyleCnt="6">
        <dgm:presLayoutVars>
          <dgm:bulletEnabled val="1"/>
        </dgm:presLayoutVars>
      </dgm:prSet>
      <dgm:spPr/>
      <dgm:t>
        <a:bodyPr/>
        <a:lstStyle/>
        <a:p>
          <a:endParaRPr lang="en-US"/>
        </a:p>
      </dgm:t>
    </dgm:pt>
    <dgm:pt modelId="{534EF848-298D-4FB9-BB10-F558ABE40B21}" type="pres">
      <dgm:prSet presAssocID="{C091E028-661D-4479-A7D8-9FCA372CBF2D}" presName="sibTransFirstNode" presStyleLbl="bgShp" presStyleIdx="0" presStyleCnt="1"/>
      <dgm:spPr/>
      <dgm:t>
        <a:bodyPr/>
        <a:lstStyle/>
        <a:p>
          <a:endParaRPr lang="en-US"/>
        </a:p>
      </dgm:t>
    </dgm:pt>
    <dgm:pt modelId="{FA600016-E090-48F1-8F2B-155173718BF3}" type="pres">
      <dgm:prSet presAssocID="{16889021-A4AC-45F5-BF11-B72084DFC2D9}" presName="nodeFollowingNodes" presStyleLbl="node1" presStyleIdx="1" presStyleCnt="6">
        <dgm:presLayoutVars>
          <dgm:bulletEnabled val="1"/>
        </dgm:presLayoutVars>
      </dgm:prSet>
      <dgm:spPr/>
      <dgm:t>
        <a:bodyPr/>
        <a:lstStyle/>
        <a:p>
          <a:endParaRPr lang="en-US"/>
        </a:p>
      </dgm:t>
    </dgm:pt>
    <dgm:pt modelId="{57B3A2BD-7302-4F1C-94CA-C3F103339770}" type="pres">
      <dgm:prSet presAssocID="{CEB18D7C-E828-451D-B4A0-3E9C95322068}" presName="nodeFollowingNodes" presStyleLbl="node1" presStyleIdx="2" presStyleCnt="6">
        <dgm:presLayoutVars>
          <dgm:bulletEnabled val="1"/>
        </dgm:presLayoutVars>
      </dgm:prSet>
      <dgm:spPr/>
      <dgm:t>
        <a:bodyPr/>
        <a:lstStyle/>
        <a:p>
          <a:endParaRPr lang="en-US"/>
        </a:p>
      </dgm:t>
    </dgm:pt>
    <dgm:pt modelId="{8C475002-22DF-4949-9CDB-ADB39DF9B7D5}" type="pres">
      <dgm:prSet presAssocID="{37E92E61-8D17-486E-96C6-C8BC34CD8C8E}" presName="nodeFollowingNodes" presStyleLbl="node1" presStyleIdx="3" presStyleCnt="6">
        <dgm:presLayoutVars>
          <dgm:bulletEnabled val="1"/>
        </dgm:presLayoutVars>
      </dgm:prSet>
      <dgm:spPr/>
      <dgm:t>
        <a:bodyPr/>
        <a:lstStyle/>
        <a:p>
          <a:endParaRPr lang="en-US"/>
        </a:p>
      </dgm:t>
    </dgm:pt>
    <dgm:pt modelId="{A1E7C9A4-21A9-4C49-88B7-37ACF5025110}" type="pres">
      <dgm:prSet presAssocID="{35C93D3A-5EE9-4EDA-803B-E9156582F640}" presName="nodeFollowingNodes" presStyleLbl="node1" presStyleIdx="4" presStyleCnt="6">
        <dgm:presLayoutVars>
          <dgm:bulletEnabled val="1"/>
        </dgm:presLayoutVars>
      </dgm:prSet>
      <dgm:spPr/>
      <dgm:t>
        <a:bodyPr/>
        <a:lstStyle/>
        <a:p>
          <a:endParaRPr lang="en-US"/>
        </a:p>
      </dgm:t>
    </dgm:pt>
    <dgm:pt modelId="{685E74DA-67FD-4BF7-A771-79BA02546681}" type="pres">
      <dgm:prSet presAssocID="{6287E77E-44EC-42E1-B844-3B080C84CFA3}" presName="nodeFollowingNodes" presStyleLbl="node1" presStyleIdx="5" presStyleCnt="6">
        <dgm:presLayoutVars>
          <dgm:bulletEnabled val="1"/>
        </dgm:presLayoutVars>
      </dgm:prSet>
      <dgm:spPr/>
      <dgm:t>
        <a:bodyPr/>
        <a:lstStyle/>
        <a:p>
          <a:endParaRPr lang="en-US"/>
        </a:p>
      </dgm:t>
    </dgm:pt>
  </dgm:ptLst>
  <dgm:cxnLst>
    <dgm:cxn modelId="{1826576A-6ED2-4E1A-8C50-FA2C30477309}" srcId="{07F9B7E2-9A85-4024-A241-70B41F3FD581}" destId="{16889021-A4AC-45F5-BF11-B72084DFC2D9}" srcOrd="1" destOrd="0" parTransId="{8597EC7A-52A0-4E59-ACC4-9838DF5DD848}" sibTransId="{B0EA8766-51FA-44A7-9D2F-3A44A01C2DCB}"/>
    <dgm:cxn modelId="{7453BE80-ED6B-4D99-9B09-57D111722559}" type="presOf" srcId="{16889021-A4AC-45F5-BF11-B72084DFC2D9}" destId="{FA600016-E090-48F1-8F2B-155173718BF3}" srcOrd="0" destOrd="0" presId="urn:microsoft.com/office/officeart/2005/8/layout/cycle3"/>
    <dgm:cxn modelId="{0D0995CD-BDEF-4645-AFFE-E43C3A9A0B2D}" srcId="{07F9B7E2-9A85-4024-A241-70B41F3FD581}" destId="{CEB18D7C-E828-451D-B4A0-3E9C95322068}" srcOrd="2" destOrd="0" parTransId="{90380C40-AFAB-401C-9F4D-F65ACD766610}" sibTransId="{6275A763-F2E7-44D0-AD12-AA647A31A16A}"/>
    <dgm:cxn modelId="{EB742B08-8521-412A-8E4B-D5B5224C6C34}" srcId="{07F9B7E2-9A85-4024-A241-70B41F3FD581}" destId="{6287E77E-44EC-42E1-B844-3B080C84CFA3}" srcOrd="5" destOrd="0" parTransId="{6248D809-3528-4970-9717-174A41AD5FCB}" sibTransId="{00BFF2AA-CD8A-4B03-9CC9-6C77C5925C7C}"/>
    <dgm:cxn modelId="{3F5AD328-4053-4575-A341-0788FEA2640E}" type="presOf" srcId="{37E92E61-8D17-486E-96C6-C8BC34CD8C8E}" destId="{8C475002-22DF-4949-9CDB-ADB39DF9B7D5}" srcOrd="0" destOrd="0" presId="urn:microsoft.com/office/officeart/2005/8/layout/cycle3"/>
    <dgm:cxn modelId="{4770EF47-D5D2-498C-84B2-C2EB2A48BF1B}" type="presOf" srcId="{CEB18D7C-E828-451D-B4A0-3E9C95322068}" destId="{57B3A2BD-7302-4F1C-94CA-C3F103339770}" srcOrd="0" destOrd="0" presId="urn:microsoft.com/office/officeart/2005/8/layout/cycle3"/>
    <dgm:cxn modelId="{5A43E066-A7EB-49E3-89BC-A73B403A7A12}" type="presOf" srcId="{C091E028-661D-4479-A7D8-9FCA372CBF2D}" destId="{534EF848-298D-4FB9-BB10-F558ABE40B21}" srcOrd="0" destOrd="0" presId="urn:microsoft.com/office/officeart/2005/8/layout/cycle3"/>
    <dgm:cxn modelId="{61F6948D-04F0-4913-8CED-06F4F29ED955}" type="presOf" srcId="{35C93D3A-5EE9-4EDA-803B-E9156582F640}" destId="{A1E7C9A4-21A9-4C49-88B7-37ACF5025110}" srcOrd="0" destOrd="0" presId="urn:microsoft.com/office/officeart/2005/8/layout/cycle3"/>
    <dgm:cxn modelId="{236641BD-9513-423E-B479-F71BA801A294}" type="presOf" srcId="{07F9B7E2-9A85-4024-A241-70B41F3FD581}" destId="{9BCC1167-1612-499E-A7DC-FE1821682259}" srcOrd="0" destOrd="0" presId="urn:microsoft.com/office/officeart/2005/8/layout/cycle3"/>
    <dgm:cxn modelId="{B40F0CCF-1158-4245-B74A-B55BF523D64D}" srcId="{07F9B7E2-9A85-4024-A241-70B41F3FD581}" destId="{35C93D3A-5EE9-4EDA-803B-E9156582F640}" srcOrd="4" destOrd="0" parTransId="{B4E1E72E-9B9C-49A4-A8AF-A0BCC31C0AA0}" sibTransId="{8285F9D1-A9F0-4429-AD87-04E105F2B25C}"/>
    <dgm:cxn modelId="{3305E433-E3DE-47C9-A996-1D211098F7CC}" type="presOf" srcId="{A31024E7-1E31-4D9E-A910-DE39A00ABEB6}" destId="{5E4134F1-B142-4ABD-8502-08B4C05804D9}" srcOrd="0" destOrd="0" presId="urn:microsoft.com/office/officeart/2005/8/layout/cycle3"/>
    <dgm:cxn modelId="{D578F587-17B7-48AB-9AB4-C2BEAF3CA747}" type="presOf" srcId="{6287E77E-44EC-42E1-B844-3B080C84CFA3}" destId="{685E74DA-67FD-4BF7-A771-79BA02546681}" srcOrd="0" destOrd="0" presId="urn:microsoft.com/office/officeart/2005/8/layout/cycle3"/>
    <dgm:cxn modelId="{93E336D9-CD98-4C64-86BD-AF207502B2AE}" srcId="{07F9B7E2-9A85-4024-A241-70B41F3FD581}" destId="{37E92E61-8D17-486E-96C6-C8BC34CD8C8E}" srcOrd="3" destOrd="0" parTransId="{0BB4E51D-4F10-43F1-BA15-3269BEBBC60D}" sibTransId="{0F23E37D-BA41-482A-9A72-5A5C0A086982}"/>
    <dgm:cxn modelId="{0CA56F6F-8739-4451-B33E-80A0CAC9A76C}" srcId="{07F9B7E2-9A85-4024-A241-70B41F3FD581}" destId="{A31024E7-1E31-4D9E-A910-DE39A00ABEB6}" srcOrd="0" destOrd="0" parTransId="{E49CFE28-B1E9-4001-BD62-DE15F4125E62}" sibTransId="{C091E028-661D-4479-A7D8-9FCA372CBF2D}"/>
    <dgm:cxn modelId="{113E4CFC-42DD-4833-904F-5CD15E29623F}" type="presParOf" srcId="{9BCC1167-1612-499E-A7DC-FE1821682259}" destId="{40858105-6CB5-418F-8107-FACCC0DF9BAC}" srcOrd="0" destOrd="0" presId="urn:microsoft.com/office/officeart/2005/8/layout/cycle3"/>
    <dgm:cxn modelId="{97C9AAA7-B48F-410D-9191-543DBF179E10}" type="presParOf" srcId="{40858105-6CB5-418F-8107-FACCC0DF9BAC}" destId="{5E4134F1-B142-4ABD-8502-08B4C05804D9}" srcOrd="0" destOrd="0" presId="urn:microsoft.com/office/officeart/2005/8/layout/cycle3"/>
    <dgm:cxn modelId="{58C23681-1342-4A35-B6CD-907DF430E32C}" type="presParOf" srcId="{40858105-6CB5-418F-8107-FACCC0DF9BAC}" destId="{534EF848-298D-4FB9-BB10-F558ABE40B21}" srcOrd="1" destOrd="0" presId="urn:microsoft.com/office/officeart/2005/8/layout/cycle3"/>
    <dgm:cxn modelId="{BA8ABCB1-75DE-419D-81AD-B4799F73EA1E}" type="presParOf" srcId="{40858105-6CB5-418F-8107-FACCC0DF9BAC}" destId="{FA600016-E090-48F1-8F2B-155173718BF3}" srcOrd="2" destOrd="0" presId="urn:microsoft.com/office/officeart/2005/8/layout/cycle3"/>
    <dgm:cxn modelId="{E506DBD7-F825-478A-9573-9B06332CC074}" type="presParOf" srcId="{40858105-6CB5-418F-8107-FACCC0DF9BAC}" destId="{57B3A2BD-7302-4F1C-94CA-C3F103339770}" srcOrd="3" destOrd="0" presId="urn:microsoft.com/office/officeart/2005/8/layout/cycle3"/>
    <dgm:cxn modelId="{7B15311F-BB82-4261-A313-922F43BBA250}" type="presParOf" srcId="{40858105-6CB5-418F-8107-FACCC0DF9BAC}" destId="{8C475002-22DF-4949-9CDB-ADB39DF9B7D5}" srcOrd="4" destOrd="0" presId="urn:microsoft.com/office/officeart/2005/8/layout/cycle3"/>
    <dgm:cxn modelId="{DAFBA46F-B1B8-4995-8FD2-5A6415F66839}" type="presParOf" srcId="{40858105-6CB5-418F-8107-FACCC0DF9BAC}" destId="{A1E7C9A4-21A9-4C49-88B7-37ACF5025110}" srcOrd="5" destOrd="0" presId="urn:microsoft.com/office/officeart/2005/8/layout/cycle3"/>
    <dgm:cxn modelId="{A143C90F-54C4-4FB0-9625-3C79C52A38DD}" type="presParOf" srcId="{40858105-6CB5-418F-8107-FACCC0DF9BAC}" destId="{685E74DA-67FD-4BF7-A771-79BA02546681}"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4EF848-298D-4FB9-BB10-F558ABE40B21}">
      <dsp:nvSpPr>
        <dsp:cNvPr id="0" name=""/>
        <dsp:cNvSpPr/>
      </dsp:nvSpPr>
      <dsp:spPr>
        <a:xfrm>
          <a:off x="359672" y="-5113"/>
          <a:ext cx="4919454" cy="4919454"/>
        </a:xfrm>
        <a:prstGeom prst="circularArrow">
          <a:avLst>
            <a:gd name="adj1" fmla="val 5274"/>
            <a:gd name="adj2" fmla="val 312630"/>
            <a:gd name="adj3" fmla="val 14278146"/>
            <a:gd name="adj4" fmla="val 17097810"/>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4134F1-B142-4ABD-8502-08B4C05804D9}">
      <dsp:nvSpPr>
        <dsp:cNvPr id="0" name=""/>
        <dsp:cNvSpPr/>
      </dsp:nvSpPr>
      <dsp:spPr>
        <a:xfrm>
          <a:off x="1910804" y="1874"/>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Tausta-analyysi</a:t>
          </a:r>
          <a:endParaRPr lang="en-US" sz="2100" kern="1200" dirty="0"/>
        </a:p>
      </dsp:txBody>
      <dsp:txXfrm>
        <a:off x="1910804" y="1874"/>
        <a:ext cx="1817191" cy="908595"/>
      </dsp:txXfrm>
    </dsp:sp>
    <dsp:sp modelId="{FA600016-E090-48F1-8F2B-155173718BF3}">
      <dsp:nvSpPr>
        <dsp:cNvPr id="0" name=""/>
        <dsp:cNvSpPr/>
      </dsp:nvSpPr>
      <dsp:spPr>
        <a:xfrm>
          <a:off x="3639150" y="999735"/>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Sisällön-suunnittelu</a:t>
          </a:r>
          <a:endParaRPr lang="en-US" sz="2100" kern="1200" dirty="0"/>
        </a:p>
      </dsp:txBody>
      <dsp:txXfrm>
        <a:off x="3639150" y="999735"/>
        <a:ext cx="1817191" cy="908595"/>
      </dsp:txXfrm>
    </dsp:sp>
    <dsp:sp modelId="{88EFC384-ADDA-4A0E-9DE0-204EFD625C8E}">
      <dsp:nvSpPr>
        <dsp:cNvPr id="0" name=""/>
        <dsp:cNvSpPr/>
      </dsp:nvSpPr>
      <dsp:spPr>
        <a:xfrm>
          <a:off x="3639150" y="2995457"/>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Pedagoginen suunnittelu</a:t>
          </a:r>
          <a:endParaRPr lang="en-US" sz="2100" kern="1200" dirty="0"/>
        </a:p>
      </dsp:txBody>
      <dsp:txXfrm>
        <a:off x="3639150" y="2995457"/>
        <a:ext cx="1817191" cy="908595"/>
      </dsp:txXfrm>
    </dsp:sp>
    <dsp:sp modelId="{8C475002-22DF-4949-9CDB-ADB39DF9B7D5}">
      <dsp:nvSpPr>
        <dsp:cNvPr id="0" name=""/>
        <dsp:cNvSpPr/>
      </dsp:nvSpPr>
      <dsp:spPr>
        <a:xfrm>
          <a:off x="1910804" y="3993318"/>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Tekninen suunnittelu</a:t>
          </a:r>
          <a:endParaRPr lang="en-US" sz="2100" kern="1200" dirty="0"/>
        </a:p>
      </dsp:txBody>
      <dsp:txXfrm>
        <a:off x="1910804" y="3993318"/>
        <a:ext cx="1817191" cy="908595"/>
      </dsp:txXfrm>
    </dsp:sp>
    <dsp:sp modelId="{A1E7C9A4-21A9-4C49-88B7-37ACF5025110}">
      <dsp:nvSpPr>
        <dsp:cNvPr id="0" name=""/>
        <dsp:cNvSpPr/>
      </dsp:nvSpPr>
      <dsp:spPr>
        <a:xfrm>
          <a:off x="182458" y="2995457"/>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Toteutus ja testaus</a:t>
          </a:r>
          <a:endParaRPr lang="en-US" sz="2100" kern="1200" dirty="0"/>
        </a:p>
      </dsp:txBody>
      <dsp:txXfrm>
        <a:off x="182458" y="2995457"/>
        <a:ext cx="1817191" cy="908595"/>
      </dsp:txXfrm>
    </dsp:sp>
    <dsp:sp modelId="{685E74DA-67FD-4BF7-A771-79BA02546681}">
      <dsp:nvSpPr>
        <dsp:cNvPr id="0" name=""/>
        <dsp:cNvSpPr/>
      </dsp:nvSpPr>
      <dsp:spPr>
        <a:xfrm>
          <a:off x="182458" y="999735"/>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Jatko-kehitys</a:t>
          </a:r>
          <a:endParaRPr lang="en-US" sz="2100" kern="1200" dirty="0"/>
        </a:p>
      </dsp:txBody>
      <dsp:txXfrm>
        <a:off x="182458" y="999735"/>
        <a:ext cx="1817191" cy="90859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4EF848-298D-4FB9-BB10-F558ABE40B21}">
      <dsp:nvSpPr>
        <dsp:cNvPr id="0" name=""/>
        <dsp:cNvSpPr/>
      </dsp:nvSpPr>
      <dsp:spPr>
        <a:xfrm>
          <a:off x="359672" y="-5113"/>
          <a:ext cx="4919454" cy="4919454"/>
        </a:xfrm>
        <a:prstGeom prst="circularArrow">
          <a:avLst>
            <a:gd name="adj1" fmla="val 5274"/>
            <a:gd name="adj2" fmla="val 312630"/>
            <a:gd name="adj3" fmla="val 14278146"/>
            <a:gd name="adj4" fmla="val 17097810"/>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4134F1-B142-4ABD-8502-08B4C05804D9}">
      <dsp:nvSpPr>
        <dsp:cNvPr id="0" name=""/>
        <dsp:cNvSpPr/>
      </dsp:nvSpPr>
      <dsp:spPr>
        <a:xfrm>
          <a:off x="1910804" y="1874"/>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Tausta-analyysi</a:t>
          </a:r>
          <a:endParaRPr lang="en-US" sz="2100" kern="1200" dirty="0"/>
        </a:p>
      </dsp:txBody>
      <dsp:txXfrm>
        <a:off x="1910804" y="1874"/>
        <a:ext cx="1817191" cy="908595"/>
      </dsp:txXfrm>
    </dsp:sp>
    <dsp:sp modelId="{FA600016-E090-48F1-8F2B-155173718BF3}">
      <dsp:nvSpPr>
        <dsp:cNvPr id="0" name=""/>
        <dsp:cNvSpPr/>
      </dsp:nvSpPr>
      <dsp:spPr>
        <a:xfrm>
          <a:off x="3639150" y="999735"/>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Pedagoginen suunnittelu</a:t>
          </a:r>
          <a:endParaRPr lang="en-US" sz="2100" kern="1200" dirty="0"/>
        </a:p>
      </dsp:txBody>
      <dsp:txXfrm>
        <a:off x="3639150" y="999735"/>
        <a:ext cx="1817191" cy="908595"/>
      </dsp:txXfrm>
    </dsp:sp>
    <dsp:sp modelId="{57B3A2BD-7302-4F1C-94CA-C3F103339770}">
      <dsp:nvSpPr>
        <dsp:cNvPr id="0" name=""/>
        <dsp:cNvSpPr/>
      </dsp:nvSpPr>
      <dsp:spPr>
        <a:xfrm>
          <a:off x="3639150" y="2995457"/>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smtClean="0"/>
            <a:t>Sisällön-suunnittelu</a:t>
          </a:r>
          <a:endParaRPr lang="en-US" sz="2100" kern="1200" dirty="0"/>
        </a:p>
      </dsp:txBody>
      <dsp:txXfrm>
        <a:off x="3639150" y="2995457"/>
        <a:ext cx="1817191" cy="908595"/>
      </dsp:txXfrm>
    </dsp:sp>
    <dsp:sp modelId="{8C475002-22DF-4949-9CDB-ADB39DF9B7D5}">
      <dsp:nvSpPr>
        <dsp:cNvPr id="0" name=""/>
        <dsp:cNvSpPr/>
      </dsp:nvSpPr>
      <dsp:spPr>
        <a:xfrm>
          <a:off x="1910804" y="3993318"/>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Tekninen suunnittelu</a:t>
          </a:r>
          <a:endParaRPr lang="en-US" sz="2100" kern="1200" dirty="0"/>
        </a:p>
      </dsp:txBody>
      <dsp:txXfrm>
        <a:off x="1910804" y="3993318"/>
        <a:ext cx="1817191" cy="908595"/>
      </dsp:txXfrm>
    </dsp:sp>
    <dsp:sp modelId="{A1E7C9A4-21A9-4C49-88B7-37ACF5025110}">
      <dsp:nvSpPr>
        <dsp:cNvPr id="0" name=""/>
        <dsp:cNvSpPr/>
      </dsp:nvSpPr>
      <dsp:spPr>
        <a:xfrm>
          <a:off x="182458" y="2995457"/>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Toteutus ja testaus</a:t>
          </a:r>
          <a:endParaRPr lang="en-US" sz="2100" kern="1200" dirty="0"/>
        </a:p>
      </dsp:txBody>
      <dsp:txXfrm>
        <a:off x="182458" y="2995457"/>
        <a:ext cx="1817191" cy="908595"/>
      </dsp:txXfrm>
    </dsp:sp>
    <dsp:sp modelId="{685E74DA-67FD-4BF7-A771-79BA02546681}">
      <dsp:nvSpPr>
        <dsp:cNvPr id="0" name=""/>
        <dsp:cNvSpPr/>
      </dsp:nvSpPr>
      <dsp:spPr>
        <a:xfrm>
          <a:off x="182458" y="999735"/>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Jatko-kehitys</a:t>
          </a:r>
          <a:endParaRPr lang="en-US" sz="2100" kern="1200" dirty="0"/>
        </a:p>
      </dsp:txBody>
      <dsp:txXfrm>
        <a:off x="182458" y="999735"/>
        <a:ext cx="1817191" cy="90859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D4C56BC0-BB4B-4D01-BF75-47BA45394D69}" type="datetimeFigureOut">
              <a:rPr lang="en-US" smtClean="0"/>
              <a:pPr/>
              <a:t>1/7/13</a:t>
            </a:fld>
            <a:endParaRPr lang="en-US"/>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3B9DD8E3-7B6E-47C8-BA7E-3634FA6C5EC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1F4A2181-86E1-4C3F-B58D-2ACA5AF22294}" type="datetimeFigureOut">
              <a:rPr lang="en-US" smtClean="0"/>
              <a:pPr/>
              <a:t>1/7/13</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022F9461-95B7-48D9-9A21-5AFAE7F56B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2F9461-95B7-48D9-9A21-5AFAE7F56B5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dirty="0" smtClean="0"/>
              <a:t>Kysymyksiä:</a:t>
            </a:r>
          </a:p>
          <a:p>
            <a:pPr>
              <a:buFont typeface="Arial" pitchFamily="34" charset="0"/>
              <a:buChar char="•"/>
            </a:pPr>
            <a:r>
              <a:rPr lang="fi-FI" dirty="0" smtClean="0"/>
              <a:t> Onko joukossa joku, joka ei ole koskaan opettanut itse yhtään mitään?</a:t>
            </a:r>
          </a:p>
          <a:p>
            <a:pPr>
              <a:buFont typeface="Arial" pitchFamily="34" charset="0"/>
              <a:buChar char="•"/>
            </a:pPr>
            <a:r>
              <a:rPr lang="fi-FI" dirty="0"/>
              <a:t> O</a:t>
            </a:r>
            <a:r>
              <a:rPr lang="fi-FI" dirty="0" smtClean="0"/>
              <a:t>nko jollakulla jo kymmenien vuosien kokemus opettamisesta?</a:t>
            </a:r>
          </a:p>
          <a:p>
            <a:pPr>
              <a:buFont typeface="Arial" pitchFamily="34" charset="0"/>
              <a:buChar char="•"/>
            </a:pPr>
            <a:r>
              <a:rPr lang="fi-FI" dirty="0" smtClean="0"/>
              <a:t> Mikä on kurssin nimi/otsikko? </a:t>
            </a:r>
          </a:p>
          <a:p>
            <a:pPr lvl="1">
              <a:buFont typeface="Arial" pitchFamily="34" charset="0"/>
              <a:buChar char="•"/>
            </a:pPr>
            <a:r>
              <a:rPr lang="fi-FI" dirty="0" smtClean="0"/>
              <a:t> yleisön esimerkki</a:t>
            </a:r>
          </a:p>
          <a:p>
            <a:pPr lvl="1">
              <a:buFont typeface="Arial" pitchFamily="34" charset="0"/>
              <a:buChar char="•"/>
            </a:pPr>
            <a:r>
              <a:rPr lang="fi-FI" dirty="0" smtClean="0"/>
              <a:t> tunteeko joku muukin aiheen</a:t>
            </a:r>
          </a:p>
          <a:p>
            <a:pPr lvl="1">
              <a:buFont typeface="Arial" pitchFamily="34" charset="0"/>
              <a:buChar char="•"/>
            </a:pPr>
            <a:r>
              <a:rPr lang="fi-FI" dirty="0"/>
              <a:t> </a:t>
            </a:r>
            <a:r>
              <a:rPr lang="fi-FI" dirty="0" smtClean="0"/>
              <a:t>riittävän yleinen aihe, että kaikilla jotain tarttumapintaa</a:t>
            </a:r>
          </a:p>
          <a:p>
            <a:pPr>
              <a:buFont typeface="Arial" pitchFamily="34" charset="0"/>
              <a:buChar char="•"/>
            </a:pPr>
            <a:r>
              <a:rPr lang="fi-FI" dirty="0"/>
              <a:t> </a:t>
            </a:r>
            <a:r>
              <a:rPr lang="fi-FI" dirty="0" smtClean="0"/>
              <a:t>Entä laajuus op/ov?</a:t>
            </a:r>
          </a:p>
          <a:p>
            <a:pPr>
              <a:buFont typeface="Arial" pitchFamily="34" charset="0"/>
              <a:buChar char="•"/>
            </a:pPr>
            <a:r>
              <a:rPr lang="fi-FI" dirty="0"/>
              <a:t> M</a:t>
            </a:r>
            <a:r>
              <a:rPr lang="fi-FI" dirty="0" smtClean="0"/>
              <a:t>istä lähdetään liikkeelle? Unohdetaan toistaiseksi verkko-opetus kokonaan; mistä ihan perinteisessä opetuksessa lähdettäisiin liikkeelle?</a:t>
            </a:r>
          </a:p>
          <a:p>
            <a:pPr>
              <a:buFont typeface="Arial" pitchFamily="34" charset="0"/>
              <a:buChar char="•"/>
            </a:pPr>
            <a:r>
              <a:rPr lang="fi-FI" dirty="0"/>
              <a:t> </a:t>
            </a:r>
            <a:r>
              <a:rPr lang="fi-FI" dirty="0" smtClean="0"/>
              <a:t>Mitä seuraavaksi? (kirjaa ylös fläppitaululle , seuraavalle sivulle tai </a:t>
            </a:r>
            <a:r>
              <a:rPr lang="fi-FI" dirty="0" err="1" smtClean="0"/>
              <a:t>ACP:n</a:t>
            </a:r>
            <a:r>
              <a:rPr lang="fi-FI" dirty="0" smtClean="0"/>
              <a:t> muistiinpanoihin)</a:t>
            </a:r>
            <a:endParaRPr lang="en-US" dirty="0"/>
          </a:p>
        </p:txBody>
      </p:sp>
      <p:sp>
        <p:nvSpPr>
          <p:cNvPr id="4" name="Slide Number Placeholder 3"/>
          <p:cNvSpPr>
            <a:spLocks noGrp="1"/>
          </p:cNvSpPr>
          <p:nvPr>
            <p:ph type="sldNum" sz="quarter" idx="10"/>
          </p:nvPr>
        </p:nvSpPr>
        <p:spPr/>
        <p:txBody>
          <a:bodyPr/>
          <a:lstStyle/>
          <a:p>
            <a:fld id="{022F9461-95B7-48D9-9A21-5AFAE7F56B58}"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dirty="0" smtClean="0"/>
              <a:t>Eräs versio muistiinpanoista!</a:t>
            </a:r>
            <a:endParaRPr lang="en-US" dirty="0"/>
          </a:p>
        </p:txBody>
      </p:sp>
      <p:sp>
        <p:nvSpPr>
          <p:cNvPr id="4" name="Slide Number Placeholder 3"/>
          <p:cNvSpPr>
            <a:spLocks noGrp="1"/>
          </p:cNvSpPr>
          <p:nvPr>
            <p:ph type="sldNum" sz="quarter" idx="10"/>
          </p:nvPr>
        </p:nvSpPr>
        <p:spPr/>
        <p:txBody>
          <a:bodyPr/>
          <a:lstStyle/>
          <a:p>
            <a:fld id="{022F9461-95B7-48D9-9A21-5AFAE7F56B58}"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dirty="0" smtClean="0"/>
              <a:t>Jatka esimerkkiä</a:t>
            </a:r>
          </a:p>
          <a:p>
            <a:pPr>
              <a:buFont typeface="Arial" pitchFamily="34" charset="0"/>
              <a:buChar char="•"/>
            </a:pPr>
            <a:r>
              <a:rPr lang="fi-FI" dirty="0"/>
              <a:t> </a:t>
            </a:r>
            <a:r>
              <a:rPr lang="fi-FI" dirty="0" smtClean="0"/>
              <a:t>joku tulkitsee </a:t>
            </a:r>
            <a:r>
              <a:rPr lang="fi-FI" dirty="0" err="1" smtClean="0"/>
              <a:t>OPS:ia</a:t>
            </a:r>
            <a:r>
              <a:rPr lang="fi-FI" dirty="0" smtClean="0"/>
              <a:t> tai</a:t>
            </a:r>
          </a:p>
          <a:p>
            <a:pPr>
              <a:buFont typeface="Arial" pitchFamily="34" charset="0"/>
              <a:buChar char="•"/>
            </a:pPr>
            <a:r>
              <a:rPr lang="fi-FI" dirty="0" smtClean="0"/>
              <a:t> kertoo omasta kokemuksesta</a:t>
            </a:r>
            <a:endParaRPr lang="en-US" dirty="0"/>
          </a:p>
        </p:txBody>
      </p:sp>
      <p:sp>
        <p:nvSpPr>
          <p:cNvPr id="4" name="Slide Number Placeholder 3"/>
          <p:cNvSpPr>
            <a:spLocks noGrp="1"/>
          </p:cNvSpPr>
          <p:nvPr>
            <p:ph type="sldNum" sz="quarter" idx="10"/>
          </p:nvPr>
        </p:nvSpPr>
        <p:spPr/>
        <p:txBody>
          <a:bodyPr/>
          <a:lstStyle/>
          <a:p>
            <a:fld id="{022F9461-95B7-48D9-9A21-5AFAE7F56B58}"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dirty="0" smtClean="0"/>
              <a:t>Verkko-opetusta on toteutettu Suomessa jo noin parin vuosikymmenen ajan (esim. Avoimessa yliopistossa). Maailmalta löytyy tätäkin pidempiä perinteitä.</a:t>
            </a:r>
            <a:endParaRPr lang="en-US" dirty="0"/>
          </a:p>
        </p:txBody>
      </p:sp>
      <p:sp>
        <p:nvSpPr>
          <p:cNvPr id="4" name="Slide Number Placeholder 3"/>
          <p:cNvSpPr>
            <a:spLocks noGrp="1"/>
          </p:cNvSpPr>
          <p:nvPr>
            <p:ph type="sldNum" sz="quarter" idx="10"/>
          </p:nvPr>
        </p:nvSpPr>
        <p:spPr/>
        <p:txBody>
          <a:bodyPr/>
          <a:lstStyle/>
          <a:p>
            <a:fld id="{022F9461-95B7-48D9-9A21-5AFAE7F56B58}"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dirty="0" smtClean="0"/>
              <a:t>Jos oman opetuksen taustalla on jokin kokonaisvaltainen pedagoginen malli, kuten ongelmalähtöinen  oppiminen tai tutkiva oppiminen, niin tällöin tämä ohjaa suunnittelua niin voimakkaasti, että sisältö suunnitellaan pedagogiikan ehdoilla. Tähän on oma toteutustapa, johon palaan myöhemmin.</a:t>
            </a:r>
            <a:endParaRPr lang="en-US" dirty="0"/>
          </a:p>
        </p:txBody>
      </p:sp>
      <p:sp>
        <p:nvSpPr>
          <p:cNvPr id="4" name="Slide Number Placeholder 3"/>
          <p:cNvSpPr>
            <a:spLocks noGrp="1"/>
          </p:cNvSpPr>
          <p:nvPr>
            <p:ph type="sldNum" sz="quarter" idx="10"/>
          </p:nvPr>
        </p:nvSpPr>
        <p:spPr/>
        <p:txBody>
          <a:bodyPr/>
          <a:lstStyle/>
          <a:p>
            <a:fld id="{022F9461-95B7-48D9-9A21-5AFAE7F56B58}"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userDrawn="1"/>
        </p:nvSpPr>
        <p:spPr bwMode="white">
          <a:xfrm>
            <a:off x="0" y="5589240"/>
            <a:ext cx="9144000" cy="12687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none"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543684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70C27DA-5B61-4AE8-B8FA-5DDD482C968E}" type="slidenum">
              <a:rPr lang="en-US" smtClean="0"/>
              <a:pPr/>
              <a:t>‹#›</a:t>
            </a:fld>
            <a:endParaRPr lang="en-US" dirty="0"/>
          </a:p>
        </p:txBody>
      </p:sp>
      <p:sp>
        <p:nvSpPr>
          <p:cNvPr id="8" name="Title 7"/>
          <p:cNvSpPr>
            <a:spLocks noGrp="1"/>
          </p:cNvSpPr>
          <p:nvPr>
            <p:ph type="ctrTitle"/>
          </p:nvPr>
        </p:nvSpPr>
        <p:spPr>
          <a:xfrm>
            <a:off x="611560" y="381000"/>
            <a:ext cx="7846640" cy="1752600"/>
          </a:xfrm>
        </p:spPr>
        <p:txBody>
          <a:bodyPr anchor="b"/>
          <a:lstStyle>
            <a:lvl1pPr>
              <a:defRPr sz="4200">
                <a:solidFill>
                  <a:schemeClr val="accent1"/>
                </a:solidFill>
              </a:defRPr>
            </a:lvl1pPr>
          </a:lstStyle>
          <a:p>
            <a:r>
              <a:rPr kumimoji="0" lang="en-US" smtClean="0"/>
              <a:t>Click to edit Master title style</a:t>
            </a:r>
            <a:endParaRPr kumimoji="0" lang="en-US" dirty="0"/>
          </a:p>
        </p:txBody>
      </p:sp>
      <p:pic>
        <p:nvPicPr>
          <p:cNvPr id="21" name="Picture 3"/>
          <p:cNvPicPr>
            <a:picLocks noChangeAspect="1" noChangeArrowheads="1"/>
          </p:cNvPicPr>
          <p:nvPr userDrawn="1"/>
        </p:nvPicPr>
        <p:blipFill>
          <a:blip r:embed="rId2" cstate="print"/>
          <a:srcRect/>
          <a:stretch>
            <a:fillRect/>
          </a:stretch>
        </p:blipFill>
        <p:spPr bwMode="auto">
          <a:xfrm>
            <a:off x="0" y="5711055"/>
            <a:ext cx="9144000" cy="114694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B70C27DA-5B61-4AE8-B8FA-5DDD482C968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55058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flipV="1">
            <a:off x="4437504" y="2862456"/>
            <a:ext cx="5433792" cy="19776"/>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70C27DA-5B61-4AE8-B8FA-5DDD482C968E}" type="slidenum">
              <a:rPr lang="en-US" smtClean="0"/>
              <a:pPr/>
              <a:t>‹#›</a:t>
            </a:fld>
            <a:endParaRPr lang="en-US"/>
          </a:p>
        </p:txBody>
      </p:sp>
      <p:sp>
        <p:nvSpPr>
          <p:cNvPr id="3" name="Vertical Text Placeholder 2"/>
          <p:cNvSpPr>
            <a:spLocks noGrp="1"/>
          </p:cNvSpPr>
          <p:nvPr>
            <p:ph type="body" orient="vert" idx="1"/>
          </p:nvPr>
        </p:nvSpPr>
        <p:spPr>
          <a:xfrm>
            <a:off x="304800" y="304800"/>
            <a:ext cx="6553200" cy="521243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 name="Vertical Title 1"/>
          <p:cNvSpPr>
            <a:spLocks noGrp="1"/>
          </p:cNvSpPr>
          <p:nvPr>
            <p:ph type="title" orient="vert"/>
          </p:nvPr>
        </p:nvSpPr>
        <p:spPr>
          <a:xfrm>
            <a:off x="7391400" y="304801"/>
            <a:ext cx="1447800" cy="5212431"/>
          </a:xfrm>
        </p:spPr>
        <p:txBody>
          <a:bodyPr vert="eaVert"/>
          <a:lstStyle/>
          <a:p>
            <a:r>
              <a:rPr kumimoji="0" lang="en-US" smtClean="0"/>
              <a:t>Click to edit Master title style</a:t>
            </a:r>
            <a:endParaRPr kumimoji="0" lang="en-US"/>
          </a:p>
        </p:txBody>
      </p:sp>
      <p:pic>
        <p:nvPicPr>
          <p:cNvPr id="16" name="Picture 3"/>
          <p:cNvPicPr>
            <a:picLocks noChangeAspect="1" noChangeArrowheads="1"/>
          </p:cNvPicPr>
          <p:nvPr userDrawn="1"/>
        </p:nvPicPr>
        <p:blipFill>
          <a:blip r:embed="rId2" cstate="print"/>
          <a:srcRect/>
          <a:stretch>
            <a:fillRect/>
          </a:stretch>
        </p:blipFill>
        <p:spPr bwMode="auto">
          <a:xfrm>
            <a:off x="0" y="5711055"/>
            <a:ext cx="9144000" cy="114694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1">
        <a:schemeClr val="bg2"/>
      </p:bgRef>
    </p:bg>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55448" y="166606"/>
            <a:ext cx="8833104" cy="1013288"/>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Title 1"/>
          <p:cNvSpPr>
            <a:spLocks noGrp="1"/>
          </p:cNvSpPr>
          <p:nvPr>
            <p:ph type="title"/>
          </p:nvPr>
        </p:nvSpPr>
        <p:spPr/>
        <p:txBody>
          <a:bodyPr/>
          <a:lstStyle>
            <a:lvl1pPr>
              <a:defRPr b="0">
                <a:solidFill>
                  <a:schemeClr val="bg1"/>
                </a:solidFill>
              </a:defRPr>
            </a:lvl1pPr>
          </a:lstStyle>
          <a:p>
            <a:r>
              <a:rPr kumimoji="0" lang="en-US" smtClean="0"/>
              <a:t>Click to edit Master title style</a:t>
            </a:r>
            <a:endParaRPr kumimoji="0" lang="en-US" dirty="0"/>
          </a:p>
        </p:txBody>
      </p:sp>
      <p:sp>
        <p:nvSpPr>
          <p:cNvPr id="8" name="Content Placeholder 7"/>
          <p:cNvSpPr>
            <a:spLocks noGrp="1"/>
          </p:cNvSpPr>
          <p:nvPr>
            <p:ph sz="quarter" idx="1"/>
          </p:nvPr>
        </p:nvSpPr>
        <p:spPr>
          <a:xfrm>
            <a:off x="301752" y="1527048"/>
            <a:ext cx="8503920" cy="406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userDrawn="1"/>
        </p:nvSpPr>
        <p:spPr>
          <a:xfrm>
            <a:off x="4267200" y="103519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userDrawn="1"/>
        </p:nvSpPr>
        <p:spPr>
          <a:xfrm>
            <a:off x="4361688" y="112968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8033"/>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none"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14" name="Rectangle 13"/>
          <p:cNvSpPr>
            <a:spLocks noChangeArrowheads="1"/>
          </p:cNvSpPr>
          <p:nvPr/>
        </p:nvSpPr>
        <p:spPr bwMode="auto">
          <a:xfrm>
            <a:off x="152400" y="152400"/>
            <a:ext cx="8833104" cy="543684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70C27DA-5B61-4AE8-B8FA-5DDD482C968E}"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pic>
        <p:nvPicPr>
          <p:cNvPr id="22" name="Picture 3"/>
          <p:cNvPicPr>
            <a:picLocks noChangeAspect="1" noChangeArrowheads="1"/>
          </p:cNvPicPr>
          <p:nvPr userDrawn="1"/>
        </p:nvPicPr>
        <p:blipFill>
          <a:blip r:embed="rId2" cstate="print"/>
          <a:srcRect/>
          <a:stretch>
            <a:fillRect/>
          </a:stretch>
        </p:blipFill>
        <p:spPr bwMode="auto">
          <a:xfrm>
            <a:off x="0" y="5711055"/>
            <a:ext cx="9144000" cy="114694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2"/>
      </p:bgRef>
    </p:bg>
    <p:spTree>
      <p:nvGrpSpPr>
        <p:cNvPr id="1" name=""/>
        <p:cNvGrpSpPr/>
        <p:nvPr/>
      </p:nvGrpSpPr>
      <p:grpSpPr>
        <a:xfrm>
          <a:off x="0" y="0"/>
          <a:ext cx="0" cy="0"/>
          <a:chOff x="0" y="0"/>
          <a:chExt cx="0" cy="0"/>
        </a:xfrm>
      </p:grpSpPr>
      <p:sp>
        <p:nvSpPr>
          <p:cNvPr id="13" name="Rectangle 12"/>
          <p:cNvSpPr>
            <a:spLocks noChangeArrowheads="1"/>
          </p:cNvSpPr>
          <p:nvPr userDrawn="1"/>
        </p:nvSpPr>
        <p:spPr bwMode="auto">
          <a:xfrm>
            <a:off x="155448" y="172447"/>
            <a:ext cx="8833104" cy="10852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userDrawn="1"/>
        </p:nvSpPr>
        <p:spPr>
          <a:xfrm>
            <a:off x="4267200" y="103519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userDrawn="1"/>
        </p:nvSpPr>
        <p:spPr>
          <a:xfrm>
            <a:off x="4361688" y="112968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01752" y="228600"/>
            <a:ext cx="8534400" cy="758952"/>
          </a:xfrm>
        </p:spPr>
        <p:txBody>
          <a:bodyPr/>
          <a:lstStyle>
            <a:lvl1pPr>
              <a:defRPr>
                <a:solidFill>
                  <a:schemeClr val="bg1"/>
                </a:solidFill>
              </a:defRPr>
            </a:lvl1pPr>
          </a:lstStyle>
          <a:p>
            <a:r>
              <a:rPr kumimoji="0" lang="en-US" smtClean="0"/>
              <a:t>Click to edit Master title style</a:t>
            </a:r>
            <a:endParaRPr kumimoji="0" lang="en-US" dirty="0"/>
          </a:p>
        </p:txBody>
      </p:sp>
      <p:sp>
        <p:nvSpPr>
          <p:cNvPr id="8" name="Straight Connector 7"/>
          <p:cNvSpPr>
            <a:spLocks noChangeShapeType="1"/>
          </p:cNvSpPr>
          <p:nvPr/>
        </p:nvSpPr>
        <p:spPr bwMode="auto">
          <a:xfrm flipV="1">
            <a:off x="4572000" y="1575652"/>
            <a:ext cx="1" cy="401358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217640"/>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2" name="Content Placeholder 11"/>
          <p:cNvSpPr>
            <a:spLocks noGrp="1"/>
          </p:cNvSpPr>
          <p:nvPr>
            <p:ph sz="half" idx="2"/>
          </p:nvPr>
        </p:nvSpPr>
        <p:spPr>
          <a:xfrm>
            <a:off x="4800600" y="1371600"/>
            <a:ext cx="4038600" cy="4217640"/>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589240"/>
            <a:ext cx="9144000" cy="12687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536178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2973841"/>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2973841"/>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70C27DA-5B61-4AE8-B8FA-5DDD482C968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28" name="Picture 3"/>
          <p:cNvPicPr>
            <a:picLocks noChangeAspect="1" noChangeArrowheads="1"/>
          </p:cNvPicPr>
          <p:nvPr userDrawn="1"/>
        </p:nvPicPr>
        <p:blipFill>
          <a:blip r:embed="rId2" cstate="print"/>
          <a:srcRect/>
          <a:stretch>
            <a:fillRect/>
          </a:stretch>
        </p:blipFill>
        <p:spPr bwMode="auto">
          <a:xfrm>
            <a:off x="0" y="5711055"/>
            <a:ext cx="9144000" cy="114694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kumimoji="0" lang="en-US" smtClean="0"/>
              <a:t>Click to edit Master title style</a:t>
            </a:r>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B70C27DA-5B61-4AE8-B8FA-5DDD482C96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550275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pic>
        <p:nvPicPr>
          <p:cNvPr id="11" name="Picture 3"/>
          <p:cNvPicPr>
            <a:picLocks noChangeAspect="1" noChangeArrowheads="1"/>
          </p:cNvPicPr>
          <p:nvPr userDrawn="1"/>
        </p:nvPicPr>
        <p:blipFill>
          <a:blip r:embed="rId2" cstate="print"/>
          <a:srcRect/>
          <a:stretch>
            <a:fillRect/>
          </a:stretch>
        </p:blipFill>
        <p:spPr bwMode="auto">
          <a:xfrm>
            <a:off x="0" y="5711055"/>
            <a:ext cx="9144000" cy="1146945"/>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051648"/>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3536031"/>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550884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490344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70C27DA-5B61-4AE8-B8FA-5DDD482C968E}" type="slidenum">
              <a:rPr lang="en-US" smtClean="0"/>
              <a:pPr/>
              <a:t>‹#›</a:t>
            </a:fld>
            <a:endParaRPr lang="en-US"/>
          </a:p>
        </p:txBody>
      </p:sp>
      <p:pic>
        <p:nvPicPr>
          <p:cNvPr id="22" name="Picture 3"/>
          <p:cNvPicPr>
            <a:picLocks noChangeAspect="1" noChangeArrowheads="1"/>
          </p:cNvPicPr>
          <p:nvPr userDrawn="1"/>
        </p:nvPicPr>
        <p:blipFill>
          <a:blip r:embed="rId2" cstate="print"/>
          <a:srcRect/>
          <a:stretch>
            <a:fillRect/>
          </a:stretch>
        </p:blipFill>
        <p:spPr bwMode="auto">
          <a:xfrm>
            <a:off x="0" y="5711055"/>
            <a:ext cx="9144000" cy="114694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051648"/>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55058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70C27DA-5B61-4AE8-B8FA-5DDD482C968E}" type="slidenum">
              <a:rPr lang="en-US" smtClean="0"/>
              <a:pPr/>
              <a:t>‹#›</a:t>
            </a:fld>
            <a:endParaRPr lang="en-US"/>
          </a:p>
        </p:txBody>
      </p:sp>
      <p:sp>
        <p:nvSpPr>
          <p:cNvPr id="2" name="Title 1"/>
          <p:cNvSpPr>
            <a:spLocks noGrp="1"/>
          </p:cNvSpPr>
          <p:nvPr>
            <p:ph type="title"/>
          </p:nvPr>
        </p:nvSpPr>
        <p:spPr>
          <a:xfrm>
            <a:off x="3000375" y="5029200"/>
            <a:ext cx="5867400" cy="56004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dirty="0"/>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459864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pic>
        <p:nvPicPr>
          <p:cNvPr id="23" name="Picture 3"/>
          <p:cNvPicPr>
            <a:picLocks noChangeAspect="1" noChangeArrowheads="1"/>
          </p:cNvPicPr>
          <p:nvPr userDrawn="1"/>
        </p:nvPicPr>
        <p:blipFill>
          <a:blip r:embed="rId2" cstate="print"/>
          <a:srcRect/>
          <a:stretch>
            <a:fillRect/>
          </a:stretch>
        </p:blipFill>
        <p:spPr bwMode="auto">
          <a:xfrm>
            <a:off x="0" y="5711055"/>
            <a:ext cx="9144000" cy="114694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auto">
          <a:xfrm>
            <a:off x="152400" y="155448"/>
            <a:ext cx="8833104" cy="55058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70C27DA-5B61-4AE8-B8FA-5DDD482C968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0652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20" name="Picture 3"/>
          <p:cNvPicPr>
            <a:picLocks noChangeAspect="1" noChangeArrowheads="1"/>
          </p:cNvPicPr>
          <p:nvPr/>
        </p:nvPicPr>
        <p:blipFill>
          <a:blip r:embed="rId13" cstate="print"/>
          <a:srcRect/>
          <a:stretch>
            <a:fillRect/>
          </a:stretch>
        </p:blipFill>
        <p:spPr bwMode="auto">
          <a:xfrm>
            <a:off x="0" y="5711055"/>
            <a:ext cx="9144000" cy="114694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 Target="slide33.xml"/><Relationship Id="rId3" Type="http://schemas.openxmlformats.org/officeDocument/2006/relationships/slide" Target="slide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8.xml"/><Relationship Id="rId2" Type="http://schemas.openxmlformats.org/officeDocument/2006/relationships/diagramData" Target="../diagrams/data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368426" y="2743200"/>
            <a:ext cx="6480174" cy="2630016"/>
          </a:xfrm>
        </p:spPr>
        <p:txBody>
          <a:bodyPr>
            <a:noAutofit/>
          </a:bodyPr>
          <a:lstStyle/>
          <a:p>
            <a:r>
              <a:rPr lang="fi-FI" dirty="0" smtClean="0"/>
              <a:t>Luentorunko</a:t>
            </a:r>
          </a:p>
          <a:p>
            <a:r>
              <a:rPr lang="fi-FI" dirty="0" smtClean="0"/>
              <a:t>Kevät 2013</a:t>
            </a:r>
          </a:p>
          <a:p>
            <a:endParaRPr lang="fi-FI" dirty="0" smtClean="0"/>
          </a:p>
          <a:p>
            <a:endParaRPr lang="fi-FI" dirty="0" smtClean="0"/>
          </a:p>
          <a:p>
            <a:r>
              <a:rPr lang="fi-FI" dirty="0" smtClean="0"/>
              <a:t>Leena Hiltunen</a:t>
            </a:r>
          </a:p>
          <a:p>
            <a:r>
              <a:rPr lang="fi-FI" dirty="0" smtClean="0"/>
              <a:t>Tutkijatohtori</a:t>
            </a:r>
          </a:p>
          <a:p>
            <a:r>
              <a:rPr lang="fi-FI" dirty="0" smtClean="0"/>
              <a:t>Leena.r.k.Hiltunen@jyu.fi</a:t>
            </a:r>
            <a:endParaRPr lang="en-US" dirty="0"/>
          </a:p>
        </p:txBody>
      </p:sp>
      <p:sp>
        <p:nvSpPr>
          <p:cNvPr id="9" name="Title 8"/>
          <p:cNvSpPr>
            <a:spLocks noGrp="1"/>
          </p:cNvSpPr>
          <p:nvPr>
            <p:ph type="title"/>
          </p:nvPr>
        </p:nvSpPr>
        <p:spPr/>
        <p:txBody>
          <a:bodyPr/>
          <a:lstStyle/>
          <a:p>
            <a:r>
              <a:rPr lang="fi-FI" dirty="0" smtClean="0"/>
              <a:t>Verkko-opetuksen suunnittelu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Mitä opetuksen suunnittelussa tulee huomioida ja mistä lähdetään liikkeelle?</a:t>
            </a:r>
            <a:endParaRPr lang="en-US" dirty="0"/>
          </a:p>
        </p:txBody>
      </p:sp>
      <p:sp>
        <p:nvSpPr>
          <p:cNvPr id="3" name="Title 2"/>
          <p:cNvSpPr>
            <a:spLocks noGrp="1"/>
          </p:cNvSpPr>
          <p:nvPr>
            <p:ph type="ctrTitle"/>
          </p:nvPr>
        </p:nvSpPr>
        <p:spPr/>
        <p:txBody>
          <a:bodyPr/>
          <a:lstStyle/>
          <a:p>
            <a:r>
              <a:rPr lang="fi-FI" dirty="0" smtClean="0"/>
              <a:t>Opetuksen suunnittelun lähtökohdat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POHDINTAA</a:t>
            </a:r>
            <a:endParaRPr lang="en-US" dirty="0"/>
          </a:p>
        </p:txBody>
      </p:sp>
      <p:sp>
        <p:nvSpPr>
          <p:cNvPr id="3" name="Text Placeholder 2"/>
          <p:cNvSpPr>
            <a:spLocks noGrp="1"/>
          </p:cNvSpPr>
          <p:nvPr>
            <p:ph type="body" idx="2"/>
          </p:nvPr>
        </p:nvSpPr>
        <p:spPr/>
        <p:txBody>
          <a:bodyPr/>
          <a:lstStyle/>
          <a:p>
            <a:r>
              <a:rPr lang="fi-FI" dirty="0" smtClean="0"/>
              <a:t>Oppilaitoksesi opetusohjelmaan lisättiin yksi uusi opintojakso. Koska olet ko. aihealueen paras asiantuntija, esimiehesi antoi Sinulle tehtäväksi suunnitella ja toteuttaa tuon uuden opintojakson.</a:t>
            </a:r>
          </a:p>
          <a:p>
            <a:r>
              <a:rPr lang="fi-FI" dirty="0" smtClean="0"/>
              <a:t>Mistä lähdet liikkeelle?</a:t>
            </a:r>
            <a:endParaRPr lang="en-US" dirty="0"/>
          </a:p>
        </p:txBody>
      </p:sp>
      <p:pic>
        <p:nvPicPr>
          <p:cNvPr id="38914" name="Picture 2" descr="ABCs,academics,alphabets,classrooms,education,learning,letters,papers,pencils,penmanship,photographs,school supplies,schools,symbols,writings"/>
          <p:cNvPicPr>
            <a:picLocks noChangeAspect="1" noChangeArrowheads="1"/>
          </p:cNvPicPr>
          <p:nvPr/>
        </p:nvPicPr>
        <p:blipFill>
          <a:blip r:embed="rId3" cstate="print"/>
          <a:srcRect t="9304" r="6011" b="11607"/>
          <a:stretch>
            <a:fillRect/>
          </a:stretch>
        </p:blipFill>
        <p:spPr bwMode="auto">
          <a:xfrm>
            <a:off x="2987824" y="620688"/>
            <a:ext cx="5904656" cy="496855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67544" y="2489314"/>
          <a:ext cx="8424936" cy="2595880"/>
        </p:xfrm>
        <a:graphic>
          <a:graphicData uri="http://schemas.openxmlformats.org/drawingml/2006/table">
            <a:tbl>
              <a:tblPr firstRow="1" bandRow="1">
                <a:tableStyleId>{5C22544A-7EE6-4342-B048-85BDC9FD1C3A}</a:tableStyleId>
              </a:tblPr>
              <a:tblGrid>
                <a:gridCol w="2106234"/>
                <a:gridCol w="2106234"/>
                <a:gridCol w="2106234"/>
                <a:gridCol w="2106234"/>
              </a:tblGrid>
              <a:tr h="370840">
                <a:tc>
                  <a:txBody>
                    <a:bodyPr/>
                    <a:lstStyle/>
                    <a:p>
                      <a:r>
                        <a:rPr lang="fi-FI" dirty="0" smtClean="0"/>
                        <a:t>Taustatekijät</a:t>
                      </a:r>
                      <a:endParaRPr lang="en-US" dirty="0"/>
                    </a:p>
                  </a:txBody>
                  <a:tcPr/>
                </a:tc>
                <a:tc>
                  <a:txBody>
                    <a:bodyPr/>
                    <a:lstStyle/>
                    <a:p>
                      <a:r>
                        <a:rPr lang="fi-FI" dirty="0" smtClean="0"/>
                        <a:t>Sisältö</a:t>
                      </a:r>
                      <a:endParaRPr lang="en-US" dirty="0"/>
                    </a:p>
                  </a:txBody>
                  <a:tcPr/>
                </a:tc>
                <a:tc>
                  <a:txBody>
                    <a:bodyPr/>
                    <a:lstStyle/>
                    <a:p>
                      <a:r>
                        <a:rPr lang="fi-FI" dirty="0" smtClean="0"/>
                        <a:t>Pedagogiikka</a:t>
                      </a:r>
                      <a:endParaRPr lang="en-US" dirty="0"/>
                    </a:p>
                  </a:txBody>
                  <a:tcPr/>
                </a:tc>
                <a:tc>
                  <a:txBody>
                    <a:bodyPr/>
                    <a:lstStyle/>
                    <a:p>
                      <a:r>
                        <a:rPr lang="fi-FI" dirty="0" smtClean="0"/>
                        <a:t>Tekniikka</a:t>
                      </a:r>
                      <a:endParaRPr lang="en-US" dirty="0"/>
                    </a:p>
                  </a:txBody>
                  <a:tcPr/>
                </a:tc>
              </a:tr>
              <a:tr h="370840">
                <a:tc rowSpan="6">
                  <a:txBody>
                    <a:bodyPr/>
                    <a:lstStyle/>
                    <a:p>
                      <a:r>
                        <a:rPr lang="fi-FI" dirty="0" smtClean="0"/>
                        <a:t>ryhmä</a:t>
                      </a:r>
                    </a:p>
                    <a:p>
                      <a:r>
                        <a:rPr lang="fi-FI" dirty="0" smtClean="0"/>
                        <a:t>esitiedot</a:t>
                      </a:r>
                    </a:p>
                    <a:p>
                      <a:r>
                        <a:rPr lang="fi-FI" dirty="0" smtClean="0"/>
                        <a:t>laitteet</a:t>
                      </a:r>
                    </a:p>
                    <a:p>
                      <a:r>
                        <a:rPr lang="fi-FI" dirty="0" smtClean="0"/>
                        <a:t>ohjelmistot</a:t>
                      </a:r>
                    </a:p>
                    <a:p>
                      <a:r>
                        <a:rPr lang="fi-FI" dirty="0" smtClean="0"/>
                        <a:t>valmiit</a:t>
                      </a:r>
                      <a:r>
                        <a:rPr lang="fi-FI" baseline="0" dirty="0" smtClean="0"/>
                        <a:t> materiaalit</a:t>
                      </a:r>
                    </a:p>
                    <a:p>
                      <a:r>
                        <a:rPr lang="fi-FI" baseline="0" dirty="0" smtClean="0"/>
                        <a:t>oppimisympäristö</a:t>
                      </a:r>
                    </a:p>
                    <a:p>
                      <a:r>
                        <a:rPr lang="fi-FI" baseline="0" dirty="0" smtClean="0"/>
                        <a:t>...</a:t>
                      </a:r>
                      <a:endParaRPr lang="en-US" dirty="0"/>
                    </a:p>
                  </a:txBody>
                  <a:tcPr/>
                </a:tc>
                <a:tc>
                  <a:txBody>
                    <a:bodyPr/>
                    <a:lstStyle/>
                    <a:p>
                      <a:r>
                        <a:rPr lang="fi-FI" dirty="0" smtClean="0"/>
                        <a:t>1) ...</a:t>
                      </a:r>
                      <a:endParaRPr lang="en-US" dirty="0"/>
                    </a:p>
                  </a:txBody>
                  <a:tcPr/>
                </a:tc>
                <a:tc>
                  <a:txBody>
                    <a:bodyPr/>
                    <a:lstStyle/>
                    <a:p>
                      <a:r>
                        <a:rPr lang="fi-FI" dirty="0" smtClean="0"/>
                        <a:t>x</a:t>
                      </a:r>
                      <a:endParaRPr lang="en-US" dirty="0"/>
                    </a:p>
                  </a:txBody>
                  <a:tcPr/>
                </a:tc>
                <a:tc>
                  <a:txBody>
                    <a:bodyPr/>
                    <a:lstStyle/>
                    <a:p>
                      <a:r>
                        <a:rPr lang="fi-FI" dirty="0" smtClean="0"/>
                        <a:t>a</a:t>
                      </a:r>
                      <a:endParaRPr lang="en-US" dirty="0"/>
                    </a:p>
                  </a:txBody>
                  <a:tcPr/>
                </a:tc>
              </a:tr>
              <a:tr h="370840">
                <a:tc vMerge="1">
                  <a:txBody>
                    <a:bodyPr/>
                    <a:lstStyle/>
                    <a:p>
                      <a:endParaRPr lang="en-US" dirty="0"/>
                    </a:p>
                  </a:txBody>
                  <a:tcPr/>
                </a:tc>
                <a:tc>
                  <a:txBody>
                    <a:bodyPr/>
                    <a:lstStyle/>
                    <a:p>
                      <a:r>
                        <a:rPr lang="fi-FI" dirty="0" smtClean="0"/>
                        <a:t>2) ...</a:t>
                      </a:r>
                      <a:endParaRPr lang="en-US" dirty="0"/>
                    </a:p>
                  </a:txBody>
                  <a:tcPr/>
                </a:tc>
                <a:tc>
                  <a:txBody>
                    <a:bodyPr/>
                    <a:lstStyle/>
                    <a:p>
                      <a:r>
                        <a:rPr lang="fi-FI" dirty="0" smtClean="0"/>
                        <a:t>y</a:t>
                      </a:r>
                      <a:endParaRPr lang="en-US" dirty="0"/>
                    </a:p>
                  </a:txBody>
                  <a:tcPr/>
                </a:tc>
                <a:tc>
                  <a:txBody>
                    <a:bodyPr/>
                    <a:lstStyle/>
                    <a:p>
                      <a:r>
                        <a:rPr lang="fi-FI" dirty="0" smtClean="0"/>
                        <a:t>b</a:t>
                      </a:r>
                      <a:endParaRPr lang="en-US" dirty="0"/>
                    </a:p>
                  </a:txBody>
                  <a:tcPr/>
                </a:tc>
              </a:tr>
              <a:tr h="370840">
                <a:tc vMerge="1">
                  <a:txBody>
                    <a:bodyPr/>
                    <a:lstStyle/>
                    <a:p>
                      <a:endParaRPr lang="en-US" dirty="0"/>
                    </a:p>
                  </a:txBody>
                  <a:tcPr/>
                </a:tc>
                <a:tc>
                  <a:txBody>
                    <a:bodyPr/>
                    <a:lstStyle/>
                    <a:p>
                      <a:r>
                        <a:rPr lang="fi-FI" dirty="0" smtClean="0"/>
                        <a:t>3) ...</a:t>
                      </a:r>
                      <a:endParaRPr lang="en-US" dirty="0"/>
                    </a:p>
                  </a:txBody>
                  <a:tcPr/>
                </a:tc>
                <a:tc>
                  <a:txBody>
                    <a:bodyPr/>
                    <a:lstStyle/>
                    <a:p>
                      <a:r>
                        <a:rPr lang="fi-FI" dirty="0" smtClean="0"/>
                        <a:t>z</a:t>
                      </a:r>
                      <a:endParaRPr lang="en-US" dirty="0"/>
                    </a:p>
                  </a:txBody>
                  <a:tcPr/>
                </a:tc>
                <a:tc>
                  <a:txBody>
                    <a:bodyPr/>
                    <a:lstStyle/>
                    <a:p>
                      <a:r>
                        <a:rPr lang="fi-FI" dirty="0" smtClean="0"/>
                        <a:t>c</a:t>
                      </a:r>
                      <a:endParaRPr lang="en-US" dirty="0"/>
                    </a:p>
                  </a:txBody>
                  <a:tcPr/>
                </a:tc>
              </a:tr>
              <a:tr h="370840">
                <a:tc vMerge="1">
                  <a:txBody>
                    <a:bodyPr/>
                    <a:lstStyle/>
                    <a:p>
                      <a:endParaRPr lang="en-US" dirty="0"/>
                    </a:p>
                  </a:txBody>
                  <a:tcPr/>
                </a:tc>
                <a:tc>
                  <a:txBody>
                    <a:bodyPr/>
                    <a:lstStyle/>
                    <a:p>
                      <a:r>
                        <a:rPr lang="fi-FI" dirty="0" smtClean="0"/>
                        <a:t>4) ...</a:t>
                      </a:r>
                      <a:endParaRPr lang="en-US" dirty="0"/>
                    </a:p>
                  </a:txBody>
                  <a:tcPr/>
                </a:tc>
                <a:tc>
                  <a:txBody>
                    <a:bodyPr/>
                    <a:lstStyle/>
                    <a:p>
                      <a:r>
                        <a:rPr lang="fi-FI" dirty="0" smtClean="0"/>
                        <a:t>y</a:t>
                      </a:r>
                      <a:endParaRPr lang="en-US" dirty="0"/>
                    </a:p>
                  </a:txBody>
                  <a:tcPr/>
                </a:tc>
                <a:tc>
                  <a:txBody>
                    <a:bodyPr/>
                    <a:lstStyle/>
                    <a:p>
                      <a:r>
                        <a:rPr lang="fi-FI" dirty="0" smtClean="0"/>
                        <a:t>d</a:t>
                      </a:r>
                      <a:endParaRPr lang="en-US" dirty="0"/>
                    </a:p>
                  </a:txBody>
                  <a:tcPr/>
                </a:tc>
              </a:tr>
              <a:tr h="370840">
                <a:tc vMerge="1">
                  <a:txBody>
                    <a:bodyPr/>
                    <a:lstStyle/>
                    <a:p>
                      <a:endParaRPr lang="en-US" dirty="0"/>
                    </a:p>
                  </a:txBody>
                  <a:tcPr/>
                </a:tc>
                <a:tc>
                  <a:txBody>
                    <a:bodyPr/>
                    <a:lstStyle/>
                    <a:p>
                      <a:r>
                        <a:rPr lang="fi-FI" dirty="0" smtClean="0"/>
                        <a:t>5) ...</a:t>
                      </a:r>
                      <a:endParaRPr lang="en-US" dirty="0"/>
                    </a:p>
                  </a:txBody>
                  <a:tcPr/>
                </a:tc>
                <a:tc>
                  <a:txBody>
                    <a:bodyPr/>
                    <a:lstStyle/>
                    <a:p>
                      <a:r>
                        <a:rPr lang="fi-FI" dirty="0" smtClean="0"/>
                        <a:t>x</a:t>
                      </a:r>
                      <a:endParaRPr lang="en-US" dirty="0"/>
                    </a:p>
                  </a:txBody>
                  <a:tcPr/>
                </a:tc>
                <a:tc>
                  <a:txBody>
                    <a:bodyPr/>
                    <a:lstStyle/>
                    <a:p>
                      <a:r>
                        <a:rPr lang="fi-FI" dirty="0" smtClean="0"/>
                        <a:t>b</a:t>
                      </a:r>
                      <a:endParaRPr lang="en-US" dirty="0"/>
                    </a:p>
                  </a:txBody>
                  <a:tcPr/>
                </a:tc>
              </a:tr>
              <a:tr h="370840">
                <a:tc vMerge="1">
                  <a:txBody>
                    <a:bodyPr/>
                    <a:lstStyle/>
                    <a:p>
                      <a:endParaRPr lang="en-US" dirty="0"/>
                    </a:p>
                  </a:txBody>
                  <a:tcPr/>
                </a:tc>
                <a:tc>
                  <a:txBody>
                    <a:bodyPr/>
                    <a:lstStyle/>
                    <a:p>
                      <a:r>
                        <a:rPr lang="fi-FI" dirty="0" smtClean="0"/>
                        <a:t>...</a:t>
                      </a:r>
                      <a:endParaRPr lang="en-US" dirty="0"/>
                    </a:p>
                  </a:txBody>
                  <a:tcPr/>
                </a:tc>
                <a:tc>
                  <a:txBody>
                    <a:bodyPr/>
                    <a:lstStyle/>
                    <a:p>
                      <a:r>
                        <a:rPr lang="fi-FI" dirty="0" smtClean="0"/>
                        <a:t>...</a:t>
                      </a:r>
                      <a:endParaRPr lang="en-US" dirty="0"/>
                    </a:p>
                  </a:txBody>
                  <a:tcPr/>
                </a:tc>
                <a:tc>
                  <a:txBody>
                    <a:bodyPr/>
                    <a:lstStyle/>
                    <a:p>
                      <a:r>
                        <a:rPr lang="fi-FI" dirty="0" smtClean="0"/>
                        <a:t>...</a:t>
                      </a:r>
                      <a:endParaRPr lang="en-US" dirty="0"/>
                    </a:p>
                  </a:txBody>
                  <a:tcPr/>
                </a:tc>
              </a:tr>
            </a:tbl>
          </a:graphicData>
        </a:graphic>
      </p:graphicFrame>
      <p:sp>
        <p:nvSpPr>
          <p:cNvPr id="4" name="TextBox 3"/>
          <p:cNvSpPr txBox="1"/>
          <p:nvPr/>
        </p:nvSpPr>
        <p:spPr>
          <a:xfrm>
            <a:off x="2716751" y="1352962"/>
            <a:ext cx="1842171" cy="984885"/>
          </a:xfrm>
          <a:prstGeom prst="rect">
            <a:avLst/>
          </a:prstGeom>
          <a:noFill/>
        </p:spPr>
        <p:txBody>
          <a:bodyPr wrap="none" rtlCol="0">
            <a:spAutoFit/>
          </a:bodyPr>
          <a:lstStyle/>
          <a:p>
            <a:pPr algn="ctr"/>
            <a:r>
              <a:rPr lang="en-US" sz="4000" dirty="0" smtClean="0">
                <a:solidFill>
                  <a:srgbClr val="FF0000"/>
                </a:solidFill>
                <a:sym typeface="Wingdings"/>
              </a:rPr>
              <a:t> </a:t>
            </a:r>
          </a:p>
          <a:p>
            <a:pPr algn="ctr"/>
            <a:r>
              <a:rPr lang="en-US" dirty="0" err="1" smtClean="0">
                <a:solidFill>
                  <a:srgbClr val="FF0000"/>
                </a:solidFill>
                <a:latin typeface="+mj-lt"/>
                <a:sym typeface="Wingdings"/>
              </a:rPr>
              <a:t>Mitä</a:t>
            </a:r>
            <a:r>
              <a:rPr lang="en-US" dirty="0" smtClean="0">
                <a:solidFill>
                  <a:srgbClr val="FF0000"/>
                </a:solidFill>
                <a:latin typeface="+mj-lt"/>
                <a:sym typeface="Wingdings"/>
              </a:rPr>
              <a:t> </a:t>
            </a:r>
            <a:r>
              <a:rPr lang="en-US" dirty="0" err="1" smtClean="0">
                <a:solidFill>
                  <a:srgbClr val="FF0000"/>
                </a:solidFill>
                <a:latin typeface="+mj-lt"/>
                <a:sym typeface="Wingdings"/>
              </a:rPr>
              <a:t>opetetaan</a:t>
            </a:r>
            <a:r>
              <a:rPr lang="en-US" dirty="0" smtClean="0">
                <a:solidFill>
                  <a:srgbClr val="FF0000"/>
                </a:solidFill>
                <a:latin typeface="+mj-lt"/>
                <a:sym typeface="Wingdings"/>
              </a:rPr>
              <a:t>?</a:t>
            </a:r>
            <a:endParaRPr lang="en-US" dirty="0">
              <a:solidFill>
                <a:srgbClr val="FF0000"/>
              </a:solidFill>
              <a:latin typeface="+mj-lt"/>
            </a:endParaRPr>
          </a:p>
        </p:txBody>
      </p:sp>
      <p:sp>
        <p:nvSpPr>
          <p:cNvPr id="5" name="TextBox 4"/>
          <p:cNvSpPr txBox="1"/>
          <p:nvPr/>
        </p:nvSpPr>
        <p:spPr>
          <a:xfrm>
            <a:off x="5603356" y="1352962"/>
            <a:ext cx="1973617" cy="984885"/>
          </a:xfrm>
          <a:prstGeom prst="rect">
            <a:avLst/>
          </a:prstGeom>
          <a:noFill/>
        </p:spPr>
        <p:txBody>
          <a:bodyPr wrap="none" rtlCol="0">
            <a:spAutoFit/>
          </a:bodyPr>
          <a:lstStyle/>
          <a:p>
            <a:pPr algn="ctr"/>
            <a:r>
              <a:rPr lang="en-US" sz="4000" dirty="0" smtClean="0">
                <a:solidFill>
                  <a:srgbClr val="FF0000"/>
                </a:solidFill>
                <a:sym typeface="Wingdings"/>
              </a:rPr>
              <a:t> </a:t>
            </a:r>
          </a:p>
          <a:p>
            <a:pPr algn="ctr"/>
            <a:r>
              <a:rPr lang="en-US" dirty="0" err="1" smtClean="0">
                <a:solidFill>
                  <a:srgbClr val="FF0000"/>
                </a:solidFill>
                <a:latin typeface="+mj-lt"/>
                <a:sym typeface="Wingdings"/>
              </a:rPr>
              <a:t>Miten</a:t>
            </a:r>
            <a:r>
              <a:rPr lang="en-US" dirty="0" smtClean="0">
                <a:solidFill>
                  <a:srgbClr val="FF0000"/>
                </a:solidFill>
                <a:latin typeface="+mj-lt"/>
                <a:sym typeface="Wingdings"/>
              </a:rPr>
              <a:t> </a:t>
            </a:r>
            <a:r>
              <a:rPr lang="en-US" dirty="0" err="1" smtClean="0">
                <a:solidFill>
                  <a:srgbClr val="FF0000"/>
                </a:solidFill>
                <a:latin typeface="+mj-lt"/>
                <a:sym typeface="Wingdings"/>
              </a:rPr>
              <a:t>opetetaan</a:t>
            </a:r>
            <a:r>
              <a:rPr lang="en-US" dirty="0" smtClean="0">
                <a:solidFill>
                  <a:srgbClr val="FF0000"/>
                </a:solidFill>
                <a:latin typeface="+mj-lt"/>
                <a:sym typeface="Wingdings"/>
              </a:rPr>
              <a:t>?</a:t>
            </a:r>
            <a:endParaRPr lang="en-US" dirty="0">
              <a:solidFill>
                <a:srgbClr val="FF0000"/>
              </a:solidFill>
              <a:latin typeface="+mj-lt"/>
            </a:endParaRPr>
          </a:p>
        </p:txBody>
      </p:sp>
      <p:sp>
        <p:nvSpPr>
          <p:cNvPr id="6" name="TextBox 5"/>
          <p:cNvSpPr txBox="1"/>
          <p:nvPr/>
        </p:nvSpPr>
        <p:spPr>
          <a:xfrm>
            <a:off x="364155" y="1136938"/>
            <a:ext cx="2372764" cy="1261884"/>
          </a:xfrm>
          <a:prstGeom prst="rect">
            <a:avLst/>
          </a:prstGeom>
          <a:noFill/>
        </p:spPr>
        <p:txBody>
          <a:bodyPr wrap="none" rtlCol="0">
            <a:spAutoFit/>
          </a:bodyPr>
          <a:lstStyle/>
          <a:p>
            <a:pPr algn="ctr"/>
            <a:r>
              <a:rPr lang="en-US" sz="4000" dirty="0" smtClean="0">
                <a:solidFill>
                  <a:srgbClr val="FF0000"/>
                </a:solidFill>
                <a:sym typeface="Wingdings"/>
              </a:rPr>
              <a:t> </a:t>
            </a:r>
          </a:p>
          <a:p>
            <a:pPr algn="ctr"/>
            <a:r>
              <a:rPr lang="en-US" dirty="0" err="1" smtClean="0">
                <a:solidFill>
                  <a:srgbClr val="FF0000"/>
                </a:solidFill>
                <a:latin typeface="+mj-lt"/>
                <a:sym typeface="Wingdings"/>
              </a:rPr>
              <a:t>Mitkä</a:t>
            </a:r>
            <a:r>
              <a:rPr lang="en-US" dirty="0" smtClean="0">
                <a:solidFill>
                  <a:srgbClr val="FF0000"/>
                </a:solidFill>
                <a:latin typeface="+mj-lt"/>
                <a:sym typeface="Wingdings"/>
              </a:rPr>
              <a:t> </a:t>
            </a:r>
            <a:r>
              <a:rPr lang="en-US" dirty="0" err="1" smtClean="0">
                <a:solidFill>
                  <a:srgbClr val="FF0000"/>
                </a:solidFill>
                <a:latin typeface="+mj-lt"/>
                <a:sym typeface="Wingdings"/>
              </a:rPr>
              <a:t>asiat</a:t>
            </a:r>
            <a:r>
              <a:rPr lang="en-US" dirty="0" smtClean="0">
                <a:solidFill>
                  <a:srgbClr val="FF0000"/>
                </a:solidFill>
                <a:latin typeface="+mj-lt"/>
                <a:sym typeface="Wingdings"/>
              </a:rPr>
              <a:t> </a:t>
            </a:r>
          </a:p>
          <a:p>
            <a:pPr algn="ctr"/>
            <a:r>
              <a:rPr lang="en-US" dirty="0" err="1" smtClean="0">
                <a:solidFill>
                  <a:srgbClr val="FF0000"/>
                </a:solidFill>
                <a:latin typeface="+mj-lt"/>
                <a:sym typeface="Wingdings"/>
              </a:rPr>
              <a:t>vaikuttavat</a:t>
            </a:r>
            <a:r>
              <a:rPr lang="en-US" dirty="0" smtClean="0">
                <a:solidFill>
                  <a:srgbClr val="FF0000"/>
                </a:solidFill>
                <a:latin typeface="+mj-lt"/>
                <a:sym typeface="Wingdings"/>
              </a:rPr>
              <a:t> </a:t>
            </a:r>
            <a:r>
              <a:rPr lang="en-US" dirty="0" err="1" smtClean="0">
                <a:solidFill>
                  <a:srgbClr val="FF0000"/>
                </a:solidFill>
                <a:latin typeface="+mj-lt"/>
                <a:sym typeface="Wingdings"/>
              </a:rPr>
              <a:t>taustalla</a:t>
            </a:r>
            <a:r>
              <a:rPr lang="en-US" dirty="0" smtClean="0">
                <a:solidFill>
                  <a:srgbClr val="FF0000"/>
                </a:solidFill>
                <a:latin typeface="+mj-lt"/>
                <a:sym typeface="Wingdings"/>
              </a:rPr>
              <a:t>?</a:t>
            </a:r>
            <a:endParaRPr lang="en-US" dirty="0">
              <a:solidFill>
                <a:srgbClr val="FF0000"/>
              </a:solidFill>
              <a:latin typeface="+mj-lt"/>
            </a:endParaRPr>
          </a:p>
        </p:txBody>
      </p:sp>
      <p:sp>
        <p:nvSpPr>
          <p:cNvPr id="7" name="TextBox 6"/>
          <p:cNvSpPr txBox="1"/>
          <p:nvPr/>
        </p:nvSpPr>
        <p:spPr>
          <a:xfrm>
            <a:off x="971600" y="4953362"/>
            <a:ext cx="6345007" cy="707886"/>
          </a:xfrm>
          <a:prstGeom prst="rect">
            <a:avLst/>
          </a:prstGeom>
          <a:noFill/>
        </p:spPr>
        <p:txBody>
          <a:bodyPr wrap="none" rtlCol="0">
            <a:spAutoFit/>
          </a:bodyPr>
          <a:lstStyle/>
          <a:p>
            <a:pPr algn="ctr"/>
            <a:r>
              <a:rPr lang="en-US" sz="4000" dirty="0" smtClean="0">
                <a:solidFill>
                  <a:srgbClr val="FF0000"/>
                </a:solidFill>
                <a:sym typeface="Wingdings"/>
              </a:rPr>
              <a:t> </a:t>
            </a:r>
            <a:r>
              <a:rPr lang="fi-FI" sz="2000" dirty="0" smtClean="0">
                <a:solidFill>
                  <a:srgbClr val="FF0000"/>
                </a:solidFill>
                <a:latin typeface="+mj-lt"/>
                <a:sym typeface="Wingdings"/>
              </a:rPr>
              <a:t>Matriisia täytetään sitä mukaa kun ideoita syntyy</a:t>
            </a:r>
            <a:endParaRPr lang="en-US" sz="2000" dirty="0">
              <a:solidFill>
                <a:srgbClr val="FF0000"/>
              </a:solidFill>
              <a:latin typeface="+mj-lt"/>
            </a:endParaRPr>
          </a:p>
        </p:txBody>
      </p:sp>
      <p:sp>
        <p:nvSpPr>
          <p:cNvPr id="8" name="Title 7"/>
          <p:cNvSpPr>
            <a:spLocks noGrp="1"/>
          </p:cNvSpPr>
          <p:nvPr>
            <p:ph type="title"/>
          </p:nvPr>
        </p:nvSpPr>
        <p:spPr/>
        <p:txBody>
          <a:bodyPr/>
          <a:lstStyle/>
          <a:p>
            <a:r>
              <a:rPr lang="fi-FI" dirty="0" smtClean="0"/>
              <a:t>Miten edetään?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Mistä liikkeelle?</a:t>
            </a:r>
            <a:endParaRPr lang="en-US" dirty="0"/>
          </a:p>
        </p:txBody>
      </p:sp>
      <p:sp>
        <p:nvSpPr>
          <p:cNvPr id="3" name="Content Placeholder 2"/>
          <p:cNvSpPr>
            <a:spLocks noGrp="1"/>
          </p:cNvSpPr>
          <p:nvPr>
            <p:ph sz="quarter" idx="1"/>
          </p:nvPr>
        </p:nvSpPr>
        <p:spPr/>
        <p:txBody>
          <a:bodyPr/>
          <a:lstStyle/>
          <a:p>
            <a:r>
              <a:rPr lang="fi-FI" dirty="0" smtClean="0"/>
              <a:t>Yleensä opetuksen suunnittelu lähtee liikkeelle tutustumisella oppilaitoksen opetussuunnitelmaan:</a:t>
            </a:r>
          </a:p>
          <a:p>
            <a:pPr lvl="1"/>
            <a:r>
              <a:rPr lang="fi-FI" dirty="0" smtClean="0"/>
              <a:t>mitä pitäisi opettaa</a:t>
            </a:r>
          </a:p>
          <a:p>
            <a:pPr lvl="1"/>
            <a:r>
              <a:rPr lang="fi-FI" dirty="0" smtClean="0"/>
              <a:t>kenelle ja</a:t>
            </a:r>
          </a:p>
          <a:p>
            <a:pPr lvl="1"/>
            <a:r>
              <a:rPr lang="fi-FI" dirty="0" smtClean="0"/>
              <a:t>millaisin menetelmin</a:t>
            </a:r>
          </a:p>
          <a:p>
            <a:r>
              <a:rPr lang="fi-FI" dirty="0" smtClean="0"/>
              <a:t>Uuden opintojakson ollessa kyseessä selvitetään myös rajapinnat jo olemassa oleviin opintojaksoihin</a:t>
            </a:r>
          </a:p>
          <a:p>
            <a:pPr lvl="1"/>
            <a:r>
              <a:rPr lang="fi-FI" dirty="0" smtClean="0"/>
              <a:t>mitä opiskelijat osaa jo, mitä pitäisi osata tämän jälkeen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Yleistä opetuksen suunnittelusta</a:t>
            </a:r>
            <a:endParaRPr lang="en-US" dirty="0"/>
          </a:p>
        </p:txBody>
      </p:sp>
      <p:sp>
        <p:nvSpPr>
          <p:cNvPr id="3" name="Content Placeholder 2"/>
          <p:cNvSpPr>
            <a:spLocks noGrp="1"/>
          </p:cNvSpPr>
          <p:nvPr>
            <p:ph sz="quarter" idx="1"/>
          </p:nvPr>
        </p:nvSpPr>
        <p:spPr/>
        <p:txBody>
          <a:bodyPr/>
          <a:lstStyle/>
          <a:p>
            <a:r>
              <a:rPr lang="fi-FI" dirty="0" smtClean="0"/>
              <a:t>Opetuksen suunnittelu on prosessi, jossa luodaan oppimista tukevia oppimisympäristöjä</a:t>
            </a:r>
          </a:p>
          <a:p>
            <a:pPr lvl="1"/>
            <a:r>
              <a:rPr lang="fi-FI" dirty="0" smtClean="0"/>
              <a:t>Tavoitteena on tukea parhaalla mahdollisella tavalla oppijan oppimista halutussa aiheessa</a:t>
            </a:r>
          </a:p>
          <a:p>
            <a:pPr lvl="1"/>
            <a:r>
              <a:rPr lang="fi-FI" dirty="0" smtClean="0"/>
              <a:t>Opetuksen suunnittelun tehtävänä on ratkaista se, </a:t>
            </a:r>
            <a:r>
              <a:rPr lang="fi-FI" b="1" dirty="0" smtClean="0"/>
              <a:t>miten opetukselliset tavoitteet voidaan parhaiten saavuttaa tietynlaisilla tehtävillä ja toiminnoilla</a:t>
            </a:r>
          </a:p>
          <a:p>
            <a:pPr lvl="1"/>
            <a:r>
              <a:rPr lang="fi-FI" dirty="0" smtClean="0"/>
              <a:t>Huolellinen opetuksen suunnittelu on perusedellytys tehokkaalle oppimiselle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Miksi opetuksen suunnittelu on niin tärkeää?</a:t>
            </a:r>
            <a:endParaRPr lang="en-US" dirty="0"/>
          </a:p>
        </p:txBody>
      </p:sp>
      <p:sp>
        <p:nvSpPr>
          <p:cNvPr id="3" name="Content Placeholder 2"/>
          <p:cNvSpPr>
            <a:spLocks noGrp="1"/>
          </p:cNvSpPr>
          <p:nvPr>
            <p:ph sz="quarter" idx="1"/>
          </p:nvPr>
        </p:nvSpPr>
        <p:spPr/>
        <p:txBody>
          <a:bodyPr>
            <a:normAutofit fontScale="85000" lnSpcReduction="10000"/>
          </a:bodyPr>
          <a:lstStyle/>
          <a:p>
            <a:r>
              <a:rPr lang="fi-FI" dirty="0" smtClean="0"/>
              <a:t>Perinteisesti opetuksessa nojaudutaan siihen lähtökohtaan, että oppimista voidaan edistää työskentelemällä suunnitellussa ympäristössä. Toisin sanoen, suunnittelulla oppimisesta saadaan mahdollisimman tehokasta.</a:t>
            </a:r>
          </a:p>
          <a:p>
            <a:r>
              <a:rPr lang="fi-FI" dirty="0" smtClean="0"/>
              <a:t>Siirryttäessä perinteisestä luokkaopetuksesta verkkoon oppiminen itsessään ei muutu, mutta</a:t>
            </a:r>
          </a:p>
          <a:p>
            <a:pPr lvl="1"/>
            <a:r>
              <a:rPr lang="fi-FI" dirty="0" smtClean="0"/>
              <a:t>teknologia tuo mukanaan suuren joukon uusia työkaluja ja menetelmiä</a:t>
            </a:r>
          </a:p>
          <a:p>
            <a:pPr lvl="1"/>
            <a:r>
              <a:rPr lang="fi-FI" dirty="0" smtClean="0"/>
              <a:t>opiskelijoiden tiedolliset ja taidolliset erot korostuvat: opiskelumotivaatio, perehtyneisyys, kielelliset taidot, kulttuuritausta, aiemmat tiedot ja taidot, oppimistyyli sekä oppimistavoitteet</a:t>
            </a:r>
          </a:p>
          <a:p>
            <a:pPr lvl="1"/>
            <a:r>
              <a:rPr lang="fi-FI" dirty="0" smtClean="0"/>
              <a:t>suurempia eroja opiskelukontekstissa: työssä oppiminen ja työhön liittyvä opiskelu, monimuoto-opiskelu, itsenäinen opiskelu, räätälöidyt opetusohjelmat, tutkintoon tähtäävä opiskelu, jne.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96144"/>
          </a:xfrm>
        </p:spPr>
        <p:txBody>
          <a:bodyPr>
            <a:noAutofit/>
          </a:bodyPr>
          <a:lstStyle/>
          <a:p>
            <a:r>
              <a:rPr lang="fi-FI" sz="2800" dirty="0" smtClean="0"/>
              <a:t>Verkon mukanaan tuomat mahdollisuudet ja vaatimukset</a:t>
            </a:r>
            <a:endParaRPr lang="en-US" sz="2800" dirty="0"/>
          </a:p>
        </p:txBody>
      </p:sp>
      <p:sp>
        <p:nvSpPr>
          <p:cNvPr id="4" name="Content Placeholder 3"/>
          <p:cNvSpPr>
            <a:spLocks noGrp="1"/>
          </p:cNvSpPr>
          <p:nvPr>
            <p:ph sz="half" idx="1"/>
          </p:nvPr>
        </p:nvSpPr>
        <p:spPr/>
        <p:txBody>
          <a:bodyPr>
            <a:normAutofit fontScale="92500" lnSpcReduction="20000"/>
          </a:bodyPr>
          <a:lstStyle/>
          <a:p>
            <a:r>
              <a:rPr lang="fi-FI" dirty="0" smtClean="0"/>
              <a:t>Mahdollisuudet:</a:t>
            </a:r>
          </a:p>
          <a:p>
            <a:pPr lvl="1"/>
            <a:r>
              <a:rPr lang="fi-FI" dirty="0" smtClean="0"/>
              <a:t>avoin vuorovaikutus lisääntyy</a:t>
            </a:r>
          </a:p>
          <a:p>
            <a:pPr lvl="1"/>
            <a:r>
              <a:rPr lang="fi-FI" dirty="0" smtClean="0"/>
              <a:t>palaute oppimisesta lisääntyy</a:t>
            </a:r>
          </a:p>
          <a:p>
            <a:pPr lvl="1"/>
            <a:r>
              <a:rPr lang="fi-FI" dirty="0" smtClean="0"/>
              <a:t>tukipalvelut lisääntyvät</a:t>
            </a:r>
          </a:p>
          <a:p>
            <a:pPr lvl="1"/>
            <a:r>
              <a:rPr lang="fi-FI" dirty="0" smtClean="0"/>
              <a:t>materiaalien saatavuus paranee </a:t>
            </a:r>
            <a:endParaRPr lang="en-US" dirty="0"/>
          </a:p>
        </p:txBody>
      </p:sp>
      <p:sp>
        <p:nvSpPr>
          <p:cNvPr id="5" name="Content Placeholder 4"/>
          <p:cNvSpPr>
            <a:spLocks noGrp="1"/>
          </p:cNvSpPr>
          <p:nvPr>
            <p:ph sz="half" idx="2"/>
          </p:nvPr>
        </p:nvSpPr>
        <p:spPr/>
        <p:txBody>
          <a:bodyPr>
            <a:normAutofit fontScale="92500" lnSpcReduction="20000"/>
          </a:bodyPr>
          <a:lstStyle/>
          <a:p>
            <a:r>
              <a:rPr lang="fi-FI" dirty="0" smtClean="0"/>
              <a:t>Vaatimukset:</a:t>
            </a:r>
          </a:p>
          <a:p>
            <a:pPr lvl="1"/>
            <a:r>
              <a:rPr lang="fi-FI" dirty="0" smtClean="0"/>
              <a:t>ymmärryksen kehittäminen</a:t>
            </a:r>
          </a:p>
          <a:p>
            <a:pPr lvl="1"/>
            <a:r>
              <a:rPr lang="fi-FI" dirty="0" smtClean="0"/>
              <a:t>itsenäiset opiskelutaidot</a:t>
            </a:r>
          </a:p>
          <a:p>
            <a:pPr lvl="1"/>
            <a:r>
              <a:rPr lang="fi-FI" dirty="0" smtClean="0"/>
              <a:t>tiedonhallintataidot</a:t>
            </a:r>
          </a:p>
          <a:p>
            <a:pPr lvl="1"/>
            <a:r>
              <a:rPr lang="fi-FI" dirty="0" smtClean="0"/>
              <a:t>neuvottelutaidot</a:t>
            </a:r>
          </a:p>
          <a:p>
            <a:pPr lvl="1"/>
            <a:r>
              <a:rPr lang="fi-FI" dirty="0" smtClean="0"/>
              <a:t>motivaation kohottaminen ja ylläpitäminen</a:t>
            </a:r>
          </a:p>
          <a:p>
            <a:pPr lvl="1"/>
            <a:r>
              <a:rPr lang="fi-FI" dirty="0" smtClean="0"/>
              <a:t>harjoittelutaidot ja –menetelmät</a:t>
            </a:r>
          </a:p>
          <a:p>
            <a:pPr lvl="1"/>
            <a:r>
              <a:rPr lang="fi-FI" dirty="0" smtClean="0"/>
              <a:t>ryhmätyötaidot</a:t>
            </a:r>
          </a:p>
          <a:p>
            <a:pPr lvl="1"/>
            <a:r>
              <a:rPr lang="fi-FI" dirty="0" smtClean="0"/>
              <a:t>keskustelu- ja ilmaisutaidot</a:t>
            </a:r>
          </a:p>
          <a:p>
            <a:pPr lvl="1"/>
            <a:r>
              <a:rPr lang="fi-FI" dirty="0" smtClean="0"/>
              <a:t>teorian ja käytännön yhdistäminen</a:t>
            </a:r>
            <a:endParaRPr lang="en-US" dirty="0"/>
          </a:p>
        </p:txBody>
      </p:sp>
      <p:sp>
        <p:nvSpPr>
          <p:cNvPr id="6" name="TextBox 5"/>
          <p:cNvSpPr txBox="1"/>
          <p:nvPr/>
        </p:nvSpPr>
        <p:spPr>
          <a:xfrm>
            <a:off x="251520" y="5157192"/>
            <a:ext cx="2358338" cy="369332"/>
          </a:xfrm>
          <a:prstGeom prst="rect">
            <a:avLst/>
          </a:prstGeom>
          <a:noFill/>
        </p:spPr>
        <p:txBody>
          <a:bodyPr wrap="none" rtlCol="0">
            <a:spAutoFit/>
          </a:bodyPr>
          <a:lstStyle/>
          <a:p>
            <a:r>
              <a:rPr lang="en-US" dirty="0" err="1" smtClean="0"/>
              <a:t>McNaught</a:t>
            </a:r>
            <a:r>
              <a:rPr lang="en-US" dirty="0" smtClean="0"/>
              <a:t>, C. (2002)</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2128"/>
          </a:xfrm>
        </p:spPr>
        <p:txBody>
          <a:bodyPr>
            <a:normAutofit/>
          </a:bodyPr>
          <a:lstStyle/>
          <a:p>
            <a:r>
              <a:rPr lang="fi-FI" dirty="0" smtClean="0"/>
              <a:t>Oppimiseen vaikuttavat tekijät</a:t>
            </a:r>
            <a:endParaRPr lang="en-US" dirty="0"/>
          </a:p>
        </p:txBody>
      </p:sp>
      <p:sp>
        <p:nvSpPr>
          <p:cNvPr id="3" name="Content Placeholder 2"/>
          <p:cNvSpPr>
            <a:spLocks noGrp="1"/>
          </p:cNvSpPr>
          <p:nvPr>
            <p:ph sz="quarter" idx="1"/>
          </p:nvPr>
        </p:nvSpPr>
        <p:spPr/>
        <p:txBody>
          <a:bodyPr>
            <a:normAutofit fontScale="92500"/>
          </a:bodyPr>
          <a:lstStyle/>
          <a:p>
            <a:r>
              <a:rPr lang="fi-FI" dirty="0" smtClean="0"/>
              <a:t>Oppiminen on paljon helpompaa, jos eri asioiden välille voidaan luoda yhteyksiä, liityntäkohtia aiemmin opittuun</a:t>
            </a:r>
          </a:p>
          <a:p>
            <a:pPr lvl="1"/>
            <a:r>
              <a:rPr lang="fi-FI" dirty="0" smtClean="0"/>
              <a:t>Usein oppijat eivät kuitenkaan pysty itse luomaan näitä yhteyksiä (varsinkin aivan uutta asiaa opiskellessaan)</a:t>
            </a:r>
          </a:p>
          <a:p>
            <a:pPr lvl="1"/>
            <a:r>
              <a:rPr lang="fi-FI" dirty="0" smtClean="0"/>
              <a:t>Opetuksen suunnittelulla helpotetaan näiden asiayhteyksien luomista</a:t>
            </a:r>
          </a:p>
          <a:p>
            <a:r>
              <a:rPr lang="fi-FI" dirty="0" smtClean="0"/>
              <a:t>Oppimiseen vaikuttavat myös mm.</a:t>
            </a:r>
          </a:p>
          <a:p>
            <a:pPr lvl="1"/>
            <a:r>
              <a:rPr lang="fi-FI" dirty="0" smtClean="0"/>
              <a:t>opiskelijoiden aiemmat tiedot</a:t>
            </a:r>
          </a:p>
          <a:p>
            <a:pPr lvl="1"/>
            <a:r>
              <a:rPr lang="fi-FI" dirty="0" smtClean="0"/>
              <a:t>miten uudet asiat esitetään</a:t>
            </a:r>
          </a:p>
          <a:p>
            <a:pPr lvl="1"/>
            <a:r>
              <a:rPr lang="fi-FI" dirty="0" smtClean="0"/>
              <a:t>oppimiseen liittyvät keskustelut ja muu vuorovaikutus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Opetukselliset tavoitteet</a:t>
            </a:r>
            <a:endParaRPr lang="en-US" dirty="0"/>
          </a:p>
        </p:txBody>
      </p:sp>
      <p:sp>
        <p:nvSpPr>
          <p:cNvPr id="3" name="Content Placeholder 2"/>
          <p:cNvSpPr>
            <a:spLocks noGrp="1"/>
          </p:cNvSpPr>
          <p:nvPr>
            <p:ph sz="quarter" idx="1"/>
          </p:nvPr>
        </p:nvSpPr>
        <p:spPr/>
        <p:txBody>
          <a:bodyPr>
            <a:normAutofit fontScale="92500" lnSpcReduction="20000"/>
          </a:bodyPr>
          <a:lstStyle/>
          <a:p>
            <a:r>
              <a:rPr lang="fi-FI" dirty="0" smtClean="0"/>
              <a:t>Opetuksen sisällöllisten tavoitteiden lisäksi tulisi saavuttaa myös opetuksen yleisemmät, oppijan omaa tiedon konstruointia vaativat tavoitteet:</a:t>
            </a:r>
          </a:p>
          <a:p>
            <a:pPr lvl="1"/>
            <a:r>
              <a:rPr lang="fi-FI" dirty="0" smtClean="0"/>
              <a:t>kriittisen ajattelun ja päätöksenteon kehittyminen</a:t>
            </a:r>
          </a:p>
          <a:p>
            <a:pPr lvl="1"/>
            <a:r>
              <a:rPr lang="fi-FI" dirty="0" smtClean="0"/>
              <a:t>ongelmanratkaisukyvyn ja suunnitelmanteon kehittyminen</a:t>
            </a:r>
          </a:p>
          <a:p>
            <a:pPr lvl="1"/>
            <a:r>
              <a:rPr lang="fi-FI" dirty="0" smtClean="0"/>
              <a:t>prosessien suorittamisen ja tekniikoiden demonstroinnin kehittyminen</a:t>
            </a:r>
          </a:p>
          <a:p>
            <a:pPr lvl="1"/>
            <a:r>
              <a:rPr lang="fi-FI" dirty="0" smtClean="0"/>
              <a:t>itsenäisen johtamisen ja suunnittelun kehittyminen</a:t>
            </a:r>
          </a:p>
          <a:p>
            <a:pPr lvl="1"/>
            <a:r>
              <a:rPr lang="fi-FI" dirty="0" smtClean="0"/>
              <a:t>tiedonhaun ja -käsittelyn kehittyminen</a:t>
            </a:r>
          </a:p>
          <a:p>
            <a:pPr lvl="1"/>
            <a:r>
              <a:rPr lang="fi-FI" dirty="0" smtClean="0"/>
              <a:t>tiedon esittämisen ja ymmärtämisen kehittyminen</a:t>
            </a:r>
          </a:p>
          <a:p>
            <a:pPr lvl="1"/>
            <a:r>
              <a:rPr lang="fi-FI" dirty="0" smtClean="0"/>
              <a:t>suunnittelu-, ideointi- ja esiintymistaitojen kehittyminen</a:t>
            </a:r>
          </a:p>
          <a:p>
            <a:pPr lvl="1"/>
            <a:r>
              <a:rPr lang="fi-FI" dirty="0" smtClean="0"/>
              <a:t>vuorovaikutustaitojen kehittyminen</a:t>
            </a:r>
            <a:endParaRPr lang="en-US" dirty="0"/>
          </a:p>
        </p:txBody>
      </p:sp>
      <p:sp>
        <p:nvSpPr>
          <p:cNvPr id="4" name="TextBox 3"/>
          <p:cNvSpPr txBox="1"/>
          <p:nvPr/>
        </p:nvSpPr>
        <p:spPr>
          <a:xfrm>
            <a:off x="6516216" y="5229200"/>
            <a:ext cx="2358338" cy="369332"/>
          </a:xfrm>
          <a:prstGeom prst="rect">
            <a:avLst/>
          </a:prstGeom>
          <a:noFill/>
        </p:spPr>
        <p:txBody>
          <a:bodyPr wrap="none" rtlCol="0">
            <a:spAutoFit/>
          </a:bodyPr>
          <a:lstStyle/>
          <a:p>
            <a:r>
              <a:rPr lang="en-US" dirty="0" err="1" smtClean="0"/>
              <a:t>McNaught</a:t>
            </a:r>
            <a:r>
              <a:rPr lang="en-US" dirty="0" smtClean="0"/>
              <a:t>, C. (2002)</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Kuka/ketkä opetusta suunnittelee?</a:t>
            </a:r>
            <a:endParaRPr lang="en-US" dirty="0"/>
          </a:p>
        </p:txBody>
      </p:sp>
      <p:sp>
        <p:nvSpPr>
          <p:cNvPr id="3" name="Content Placeholder 2"/>
          <p:cNvSpPr>
            <a:spLocks noGrp="1"/>
          </p:cNvSpPr>
          <p:nvPr>
            <p:ph sz="quarter" idx="1"/>
          </p:nvPr>
        </p:nvSpPr>
        <p:spPr/>
        <p:txBody>
          <a:bodyPr>
            <a:normAutofit fontScale="92500" lnSpcReduction="20000"/>
          </a:bodyPr>
          <a:lstStyle/>
          <a:p>
            <a:r>
              <a:rPr lang="fi-FI" dirty="0" smtClean="0"/>
              <a:t>Verkko-opetuksen suunnittelu ja toteutus vaativat monia taitoja mm.</a:t>
            </a:r>
          </a:p>
          <a:p>
            <a:pPr lvl="1"/>
            <a:r>
              <a:rPr lang="fi-FI" dirty="0" smtClean="0"/>
              <a:t>kokemus opettamisesta ja opetuksen suunnittelusta</a:t>
            </a:r>
          </a:p>
          <a:p>
            <a:pPr lvl="1"/>
            <a:r>
              <a:rPr lang="fi-FI" dirty="0" smtClean="0"/>
              <a:t>video- ja audiotaidot</a:t>
            </a:r>
          </a:p>
          <a:p>
            <a:pPr lvl="1"/>
            <a:r>
              <a:rPr lang="fi-FI" dirty="0" smtClean="0"/>
              <a:t>ohjelmointitaidot</a:t>
            </a:r>
          </a:p>
          <a:p>
            <a:pPr lvl="1"/>
            <a:r>
              <a:rPr lang="fi-FI" dirty="0" smtClean="0"/>
              <a:t>sisältöosaaminen</a:t>
            </a:r>
          </a:p>
          <a:p>
            <a:pPr lvl="1"/>
            <a:r>
              <a:rPr lang="fi-FI" dirty="0" smtClean="0"/>
              <a:t>ulkoasu- ja graafinen suunnittelu</a:t>
            </a:r>
          </a:p>
          <a:p>
            <a:pPr lvl="1"/>
            <a:r>
              <a:rPr lang="fi-FI" dirty="0" smtClean="0"/>
              <a:t>formatiivinen ja summatiivinen arviointi</a:t>
            </a:r>
          </a:p>
          <a:p>
            <a:pPr lvl="1"/>
            <a:r>
              <a:rPr lang="fi-FI" dirty="0" smtClean="0"/>
              <a:t>projektinhallinta </a:t>
            </a:r>
          </a:p>
          <a:p>
            <a:r>
              <a:rPr lang="fi-FI" dirty="0" smtClean="0"/>
              <a:t>Verkkokurssin suunnittelu ja toteuttaminen on ryhmätyötä, harva opettaja on monitaituri tai omaa riittävästi aikaa ja voimavaroja tehdä kaiken yksin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fi-FI" dirty="0" smtClean="0"/>
              <a:t>Luento 1</a:t>
            </a:r>
          </a:p>
          <a:p>
            <a:r>
              <a:rPr lang="fi-FI" dirty="0" smtClean="0"/>
              <a:t>9.1.2013</a:t>
            </a:r>
            <a:endParaRPr lang="en-US" dirty="0"/>
          </a:p>
        </p:txBody>
      </p:sp>
      <p:sp>
        <p:nvSpPr>
          <p:cNvPr id="4" name="Title 3"/>
          <p:cNvSpPr>
            <a:spLocks noGrp="1"/>
          </p:cNvSpPr>
          <p:nvPr>
            <p:ph type="ctrTitle"/>
          </p:nvPr>
        </p:nvSpPr>
        <p:spPr/>
        <p:txBody>
          <a:bodyPr/>
          <a:lstStyle/>
          <a:p>
            <a:r>
              <a:rPr lang="fi-FI" dirty="0" smtClean="0"/>
              <a:t>Yleistä kurssista ja sen suorittamisesta</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Suunnittelun tavoite?</a:t>
            </a:r>
            <a:endParaRPr lang="en-US" dirty="0"/>
          </a:p>
        </p:txBody>
      </p:sp>
      <p:sp>
        <p:nvSpPr>
          <p:cNvPr id="4" name="Content Placeholder 3"/>
          <p:cNvSpPr>
            <a:spLocks noGrp="1"/>
          </p:cNvSpPr>
          <p:nvPr>
            <p:ph sz="half" idx="1"/>
          </p:nvPr>
        </p:nvSpPr>
        <p:spPr/>
        <p:txBody>
          <a:bodyPr>
            <a:normAutofit fontScale="92500" lnSpcReduction="20000"/>
          </a:bodyPr>
          <a:lstStyle/>
          <a:p>
            <a:pPr marL="457200" indent="-457200">
              <a:buFont typeface="+mj-lt"/>
              <a:buAutoNum type="arabicParenR"/>
            </a:pPr>
            <a:r>
              <a:rPr lang="fi-FI" dirty="0" smtClean="0"/>
              <a:t>Luentomonisteet verkkoon - no jaa?!</a:t>
            </a:r>
          </a:p>
          <a:p>
            <a:pPr lvl="1"/>
            <a:r>
              <a:rPr lang="fi-FI" dirty="0" smtClean="0"/>
              <a:t>siirretään luentomateriaali tekstimuotoisena (eli sellaisenaan) verkkoon</a:t>
            </a:r>
          </a:p>
          <a:p>
            <a:pPr marL="457200" indent="-457200">
              <a:buFont typeface="+mj-lt"/>
              <a:buAutoNum type="arabicParenR"/>
            </a:pPr>
            <a:r>
              <a:rPr lang="fi-FI" dirty="0" smtClean="0"/>
              <a:t>Luentomonisteet tiivistetysti verkkoon - no jaa?!</a:t>
            </a:r>
          </a:p>
          <a:p>
            <a:pPr lvl="1"/>
            <a:r>
              <a:rPr lang="fi-FI" dirty="0" smtClean="0"/>
              <a:t>karsitaan ja tiivistetään tekstiä, muotoillaan verkkosivujen ulkoasua, lisätään kuvia, ääntä ja videokuvaa sekä kiinnitettään huomiota verkossa kirjoittamiseen</a:t>
            </a:r>
          </a:p>
          <a:p>
            <a:endParaRPr lang="fi-FI" dirty="0" smtClean="0"/>
          </a:p>
          <a:p>
            <a:pPr>
              <a:buNone/>
            </a:pPr>
            <a:endParaRPr lang="fi-FI" dirty="0" smtClean="0"/>
          </a:p>
        </p:txBody>
      </p:sp>
      <p:sp>
        <p:nvSpPr>
          <p:cNvPr id="5" name="Content Placeholder 4"/>
          <p:cNvSpPr>
            <a:spLocks noGrp="1"/>
          </p:cNvSpPr>
          <p:nvPr>
            <p:ph sz="half" idx="2"/>
          </p:nvPr>
        </p:nvSpPr>
        <p:spPr/>
        <p:txBody>
          <a:bodyPr>
            <a:normAutofit fontScale="92500" lnSpcReduction="20000"/>
          </a:bodyPr>
          <a:lstStyle/>
          <a:p>
            <a:pPr marL="457200" indent="-457200">
              <a:buFont typeface="+mj-lt"/>
              <a:buAutoNum type="arabicParenR" startAt="3"/>
            </a:pPr>
            <a:r>
              <a:rPr lang="fi-FI" dirty="0" smtClean="0"/>
              <a:t>Räätälöityjä sisältöjä verkkoon - JOO!</a:t>
            </a:r>
          </a:p>
          <a:p>
            <a:pPr lvl="1"/>
            <a:r>
              <a:rPr lang="fi-FI" dirty="0" smtClean="0"/>
              <a:t>tuotetaan erityisesti verkkokurssiksi tarkoitettua materiaalia, johon on liitetty mukaan myös pedagoginen suunnittelu</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Verkon rooli</a:t>
            </a:r>
            <a:endParaRPr lang="en-US" dirty="0"/>
          </a:p>
        </p:txBody>
      </p:sp>
      <p:sp>
        <p:nvSpPr>
          <p:cNvPr id="3" name="Text Placeholder 2"/>
          <p:cNvSpPr>
            <a:spLocks noGrp="1"/>
          </p:cNvSpPr>
          <p:nvPr>
            <p:ph type="body" idx="2"/>
          </p:nvPr>
        </p:nvSpPr>
        <p:spPr/>
        <p:txBody>
          <a:bodyPr/>
          <a:lstStyle/>
          <a:p>
            <a:r>
              <a:rPr lang="fi-FI" dirty="0" smtClean="0"/>
              <a:t>Verkko voi toimia opetuksessa eri rooleissa</a:t>
            </a:r>
          </a:p>
          <a:p>
            <a:r>
              <a:rPr lang="fi-FI" dirty="0" err="1" smtClean="0"/>
              <a:t>Hein</a:t>
            </a:r>
            <a:r>
              <a:rPr lang="fi-FI" dirty="0" smtClean="0"/>
              <a:t> ym. (2000)</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347864" y="620688"/>
            <a:ext cx="5321866" cy="493335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POHDINTA</a:t>
            </a:r>
            <a:endParaRPr lang="en-US" dirty="0"/>
          </a:p>
        </p:txBody>
      </p:sp>
      <p:sp>
        <p:nvSpPr>
          <p:cNvPr id="3" name="Text Placeholder 2"/>
          <p:cNvSpPr>
            <a:spLocks noGrp="1"/>
          </p:cNvSpPr>
          <p:nvPr>
            <p:ph type="body" idx="2"/>
          </p:nvPr>
        </p:nvSpPr>
        <p:spPr/>
        <p:txBody>
          <a:bodyPr/>
          <a:lstStyle/>
          <a:p>
            <a:r>
              <a:rPr lang="fi-FI" dirty="0" smtClean="0"/>
              <a:t>Tuliko kenelläkään ensin mieleen ”miten opetan”?</a:t>
            </a:r>
          </a:p>
        </p:txBody>
      </p:sp>
      <p:pic>
        <p:nvPicPr>
          <p:cNvPr id="39938" name="Picture 2" descr="girls,helping,instructors,learning,leisure,men,people,pools,recreation,swimming"/>
          <p:cNvPicPr>
            <a:picLocks noChangeAspect="1" noChangeArrowheads="1"/>
          </p:cNvPicPr>
          <p:nvPr/>
        </p:nvPicPr>
        <p:blipFill>
          <a:blip r:embed="rId2" cstate="print"/>
          <a:srcRect t="15621"/>
          <a:stretch>
            <a:fillRect/>
          </a:stretch>
        </p:blipFill>
        <p:spPr bwMode="auto">
          <a:xfrm>
            <a:off x="2988543" y="620688"/>
            <a:ext cx="5903937" cy="498168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Pedagogiikka-lähtöisyys</a:t>
            </a:r>
            <a:endParaRPr lang="fi-FI"/>
          </a:p>
        </p:txBody>
      </p:sp>
      <p:sp>
        <p:nvSpPr>
          <p:cNvPr id="3" name="Text Placeholder 2"/>
          <p:cNvSpPr>
            <a:spLocks noGrp="1"/>
          </p:cNvSpPr>
          <p:nvPr>
            <p:ph type="body" idx="2"/>
          </p:nvPr>
        </p:nvSpPr>
        <p:spPr/>
        <p:txBody>
          <a:bodyPr/>
          <a:lstStyle/>
          <a:p>
            <a:r>
              <a:rPr lang="fi-FI" smtClean="0"/>
              <a:t>Voimakas ja kokonaisvaltainen pedagoginen lähtökohta, kuten ongelmalähtöinen tai tutkiva oppiminen ohjaa sisältöä niin paljon, että tällöin suunnittelu aloitetaan pedagogisella suunnittelulla ja sovitetaan sisältö tämän pohjalta</a:t>
            </a:r>
            <a:endParaRPr lang="fi-FI"/>
          </a:p>
        </p:txBody>
      </p:sp>
      <p:pic>
        <p:nvPicPr>
          <p:cNvPr id="5" name="Picture 4"/>
          <p:cNvPicPr>
            <a:picLocks noChangeAspect="1"/>
          </p:cNvPicPr>
          <p:nvPr/>
        </p:nvPicPr>
        <p:blipFill>
          <a:blip r:embed="rId3" cstate="print"/>
          <a:stretch>
            <a:fillRect/>
          </a:stretch>
        </p:blipFill>
        <p:spPr>
          <a:xfrm>
            <a:off x="5105400" y="3274851"/>
            <a:ext cx="3866116" cy="2287748"/>
          </a:xfrm>
          <a:prstGeom prst="rect">
            <a:avLst/>
          </a:prstGeom>
        </p:spPr>
      </p:pic>
      <p:pic>
        <p:nvPicPr>
          <p:cNvPr id="6" name="Picture 5"/>
          <p:cNvPicPr>
            <a:picLocks noChangeAspect="1"/>
          </p:cNvPicPr>
          <p:nvPr/>
        </p:nvPicPr>
        <p:blipFill>
          <a:blip r:embed="rId4" cstate="print"/>
          <a:srcRect l="2400" r="6000" b="25600"/>
          <a:stretch>
            <a:fillRect/>
          </a:stretch>
        </p:blipFill>
        <p:spPr>
          <a:xfrm>
            <a:off x="2971800" y="685800"/>
            <a:ext cx="4378086" cy="2667000"/>
          </a:xfrm>
          <a:prstGeom prst="rect">
            <a:avLst/>
          </a:prstGeom>
        </p:spPr>
      </p:pic>
      <p:sp>
        <p:nvSpPr>
          <p:cNvPr id="7" name="TextBox 6"/>
          <p:cNvSpPr txBox="1"/>
          <p:nvPr/>
        </p:nvSpPr>
        <p:spPr>
          <a:xfrm>
            <a:off x="2987824" y="5301208"/>
            <a:ext cx="2133792" cy="307777"/>
          </a:xfrm>
          <a:prstGeom prst="rect">
            <a:avLst/>
          </a:prstGeom>
          <a:noFill/>
        </p:spPr>
        <p:txBody>
          <a:bodyPr wrap="none" rtlCol="0">
            <a:spAutoFit/>
          </a:bodyPr>
          <a:lstStyle/>
          <a:p>
            <a:r>
              <a:rPr lang="fi-FI" sz="1400" dirty="0" smtClean="0"/>
              <a:t>Hakkarainen ym. (2001)</a:t>
            </a:r>
            <a:endParaRPr lang="en-US" sz="1400" dirty="0"/>
          </a:p>
        </p:txBody>
      </p:sp>
      <p:sp>
        <p:nvSpPr>
          <p:cNvPr id="8" name="TextBox 7"/>
          <p:cNvSpPr txBox="1"/>
          <p:nvPr/>
        </p:nvSpPr>
        <p:spPr>
          <a:xfrm>
            <a:off x="6588224" y="836712"/>
            <a:ext cx="1791113" cy="307777"/>
          </a:xfrm>
          <a:prstGeom prst="rect">
            <a:avLst/>
          </a:prstGeom>
          <a:noFill/>
        </p:spPr>
        <p:txBody>
          <a:bodyPr wrap="none" rtlCol="0">
            <a:spAutoFit/>
          </a:bodyPr>
          <a:lstStyle/>
          <a:p>
            <a:r>
              <a:rPr lang="fi-FI" sz="1400" dirty="0" smtClean="0"/>
              <a:t>Portimojärvi (2002)</a:t>
            </a:r>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Lähteitä</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err="1" smtClean="0"/>
              <a:t>McNaught</a:t>
            </a:r>
            <a:r>
              <a:rPr lang="en-US" dirty="0" smtClean="0"/>
              <a:t>, C. (2002) What, Why, Who and How of Designing for Effective Online Learning. Proceedings of the 15th annual NACCQ, Hamilton New Zealand, July 2002</a:t>
            </a:r>
          </a:p>
          <a:p>
            <a:r>
              <a:rPr lang="fi-FI" dirty="0" err="1" smtClean="0"/>
              <a:t>Hein</a:t>
            </a:r>
            <a:r>
              <a:rPr lang="fi-FI" dirty="0" smtClean="0"/>
              <a:t>, I., Ihanainen, P. &amp; Nieminen, J. (2000) Tunne verkko. OTE - opetus &amp; teknologia, 1/2000, s. 5-8. </a:t>
            </a:r>
            <a:r>
              <a:rPr lang="fi-FI" dirty="0" err="1" smtClean="0"/>
              <a:t>Opetushallistus</a:t>
            </a:r>
            <a:r>
              <a:rPr lang="fi-FI" dirty="0" smtClean="0"/>
              <a:t>: Helsinki</a:t>
            </a:r>
          </a:p>
          <a:p>
            <a:r>
              <a:rPr lang="fi-FI" dirty="0" smtClean="0"/>
              <a:t>Portimojärvi, T. (2002) Verkko-opiskelun rajat ja mahdollisuudet. Teoksessa E. Poikela (toim.) Ongelmaperustainen pedagogiikka – Teoriaa ja käytäntöä. Tampere: Tampere </a:t>
            </a:r>
            <a:r>
              <a:rPr lang="fi-FI" dirty="0" err="1" smtClean="0"/>
              <a:t>University</a:t>
            </a:r>
            <a:r>
              <a:rPr lang="fi-FI" dirty="0" smtClean="0"/>
              <a:t> Press, 27-52</a:t>
            </a:r>
          </a:p>
          <a:p>
            <a:r>
              <a:rPr lang="fi-FI" dirty="0" smtClean="0"/>
              <a:t>Hakkarainen, K., Lonka, K. ja Lipponen, L. (2001) Tutkiva oppiminen – </a:t>
            </a:r>
            <a:r>
              <a:rPr lang="fi-FI" dirty="0" err="1" smtClean="0"/>
              <a:t>Älykkän</a:t>
            </a:r>
            <a:r>
              <a:rPr lang="fi-FI" dirty="0" smtClean="0"/>
              <a:t> toiminnan rajata ja niiden ylittäminen, WSOY: Porvoo</a:t>
            </a:r>
          </a:p>
          <a:p>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endParaRPr lang="fi-FI" dirty="0" smtClean="0"/>
          </a:p>
          <a:p>
            <a:r>
              <a:rPr lang="fi-FI" dirty="0" smtClean="0"/>
              <a:t>Prosessimalli verkko-opetuksen suunnittelun ja toteutuksen tueksi</a:t>
            </a:r>
          </a:p>
          <a:p>
            <a:endParaRPr lang="fi-FI" dirty="0" smtClean="0"/>
          </a:p>
        </p:txBody>
      </p:sp>
      <p:sp>
        <p:nvSpPr>
          <p:cNvPr id="3" name="Title 2"/>
          <p:cNvSpPr>
            <a:spLocks noGrp="1"/>
          </p:cNvSpPr>
          <p:nvPr>
            <p:ph type="ctrTitle"/>
          </p:nvPr>
        </p:nvSpPr>
        <p:spPr/>
        <p:txBody>
          <a:bodyPr/>
          <a:lstStyle/>
          <a:p>
            <a:r>
              <a:rPr lang="fi-FI" dirty="0" smtClean="0"/>
              <a:t>Verkko-opetuksen suunnitteluprosessi</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Suunnittelu-prosessi</a:t>
            </a:r>
            <a:endParaRPr lang="en-US" dirty="0"/>
          </a:p>
        </p:txBody>
      </p:sp>
      <p:sp>
        <p:nvSpPr>
          <p:cNvPr id="3" name="Text Placeholder 2"/>
          <p:cNvSpPr>
            <a:spLocks noGrp="1"/>
          </p:cNvSpPr>
          <p:nvPr>
            <p:ph type="body" idx="2"/>
          </p:nvPr>
        </p:nvSpPr>
        <p:spPr/>
        <p:txBody>
          <a:bodyPr/>
          <a:lstStyle/>
          <a:p>
            <a:r>
              <a:rPr lang="fi-FI" dirty="0" smtClean="0"/>
              <a:t>Toistava ja täydentävä suunnitteluprosessi</a:t>
            </a:r>
          </a:p>
          <a:p>
            <a:r>
              <a:rPr lang="fi-FI" dirty="0" smtClean="0"/>
              <a:t>Voit aloittaa pienemmällä osalla ja täydentää sitä ajan kanssa</a:t>
            </a:r>
          </a:p>
          <a:p>
            <a:r>
              <a:rPr lang="fi-FI" dirty="0" smtClean="0"/>
              <a:t>Voit toistaa sykliä niin monta kertaa kuin on tarpeen</a:t>
            </a:r>
            <a:endParaRPr lang="en-US" dirty="0"/>
          </a:p>
        </p:txBody>
      </p:sp>
      <p:graphicFrame>
        <p:nvGraphicFramePr>
          <p:cNvPr id="5" name="Content Placeholder 4"/>
          <p:cNvGraphicFramePr>
            <a:graphicFrameLocks noGrp="1"/>
          </p:cNvGraphicFramePr>
          <p:nvPr>
            <p:ph sz="quarter" idx="1"/>
          </p:nvPr>
        </p:nvGraphicFramePr>
        <p:xfrm>
          <a:off x="3124200" y="685800"/>
          <a:ext cx="5638800" cy="490378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981253" y="5301208"/>
            <a:ext cx="1983235" cy="523220"/>
          </a:xfrm>
          <a:prstGeom prst="rect">
            <a:avLst/>
          </a:prstGeom>
          <a:noFill/>
        </p:spPr>
        <p:txBody>
          <a:bodyPr wrap="square" rtlCol="0">
            <a:spAutoFit/>
          </a:bodyPr>
          <a:lstStyle/>
          <a:p>
            <a:r>
              <a:rPr lang="fi-FI" sz="1400" dirty="0" smtClean="0"/>
              <a:t>Hiltunen (2005, 2010)</a:t>
            </a:r>
            <a:endParaRPr lang="en-US" sz="1400" dirty="0" smtClean="0"/>
          </a:p>
          <a:p>
            <a:endParaRPr lang="en-US" sz="1400"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Tausta-analyysi</a:t>
            </a:r>
            <a:endParaRPr lang="en-US" dirty="0"/>
          </a:p>
        </p:txBody>
      </p:sp>
      <p:sp>
        <p:nvSpPr>
          <p:cNvPr id="3" name="Text Placeholder 2"/>
          <p:cNvSpPr>
            <a:spLocks noGrp="1"/>
          </p:cNvSpPr>
          <p:nvPr>
            <p:ph type="body" idx="2"/>
          </p:nvPr>
        </p:nvSpPr>
        <p:spPr/>
        <p:txBody>
          <a:bodyPr/>
          <a:lstStyle/>
          <a:p>
            <a:r>
              <a:rPr lang="fi-FI" dirty="0" smtClean="0"/>
              <a:t>Suunnitellun opintojakson toteutettavuuteen ja käyttökelpoisuuteen vaikuttavien taustatekijöiden kartoittaminen</a:t>
            </a:r>
            <a:endParaRPr lang="fi-FI" dirty="0"/>
          </a:p>
        </p:txBody>
      </p:sp>
      <p:sp>
        <p:nvSpPr>
          <p:cNvPr id="4" name="Content Placeholder 3"/>
          <p:cNvSpPr>
            <a:spLocks noGrp="1"/>
          </p:cNvSpPr>
          <p:nvPr>
            <p:ph sz="quarter" idx="1"/>
          </p:nvPr>
        </p:nvSpPr>
        <p:spPr/>
        <p:txBody>
          <a:bodyPr>
            <a:normAutofit fontScale="77500" lnSpcReduction="20000"/>
          </a:bodyPr>
          <a:lstStyle/>
          <a:p>
            <a:r>
              <a:rPr lang="fi-FI" dirty="0" smtClean="0"/>
              <a:t>Syyt verkkototeutukselle</a:t>
            </a:r>
          </a:p>
          <a:p>
            <a:r>
              <a:rPr lang="fi-FI" dirty="0" smtClean="0"/>
              <a:t>Verkkototeutuksen edut perinteiseen toteutukseen verrattuna</a:t>
            </a:r>
          </a:p>
          <a:p>
            <a:r>
              <a:rPr lang="fi-FI" dirty="0" smtClean="0"/>
              <a:t>Verkon käyttö ja rooli</a:t>
            </a:r>
          </a:p>
          <a:p>
            <a:r>
              <a:rPr lang="fi-FI" dirty="0" smtClean="0"/>
              <a:t>Opintojakson rakenne</a:t>
            </a:r>
          </a:p>
          <a:p>
            <a:r>
              <a:rPr lang="fi-FI" dirty="0" smtClean="0"/>
              <a:t>Tuleva kohderyhmä tai mahdolliset opiskelijat ja heidän tiedot ja taidot</a:t>
            </a:r>
          </a:p>
          <a:p>
            <a:pPr lvl="1"/>
            <a:r>
              <a:rPr lang="fi-FI" dirty="0" smtClean="0"/>
              <a:t>erilaisten oppijoiden huomioiminen</a:t>
            </a:r>
          </a:p>
          <a:p>
            <a:r>
              <a:rPr lang="fi-FI" dirty="0" smtClean="0"/>
              <a:t>Käytettävissä oleva aika ja resurssit</a:t>
            </a:r>
          </a:p>
          <a:p>
            <a:r>
              <a:rPr lang="fi-FI" dirty="0" smtClean="0"/>
              <a:t>Opintojakson perusidea, keskeisimmät käsitteet ja tavoite</a:t>
            </a:r>
          </a:p>
          <a:p>
            <a:pPr lvl="1"/>
            <a:r>
              <a:rPr lang="fi-FI" dirty="0" smtClean="0"/>
              <a:t>osaamistavoitteet</a:t>
            </a:r>
          </a:p>
          <a:p>
            <a:r>
              <a:rPr lang="fi-FI" dirty="0" smtClean="0"/>
              <a:t>Tekijänoikeudet sekä muut sisällöntuotantoon liittyvät sopimusasiat</a:t>
            </a:r>
          </a:p>
          <a:p>
            <a:r>
              <a:rPr lang="fi-FI" dirty="0" smtClean="0"/>
              <a:t>Muut toteutusta rajoittavat tekijät</a:t>
            </a:r>
          </a:p>
          <a:p>
            <a:r>
              <a:rPr lang="fi-FI" dirty="0" smtClean="0"/>
              <a:t>Riskianalyysi</a:t>
            </a:r>
          </a:p>
          <a:p>
            <a:endParaRPr lang="fi-FI"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Sisällön-suunnittelu (1)</a:t>
            </a:r>
            <a:endParaRPr lang="en-US" dirty="0"/>
          </a:p>
        </p:txBody>
      </p:sp>
      <p:sp>
        <p:nvSpPr>
          <p:cNvPr id="3" name="Text Placeholder 2"/>
          <p:cNvSpPr>
            <a:spLocks noGrp="1"/>
          </p:cNvSpPr>
          <p:nvPr>
            <p:ph type="body" idx="2"/>
          </p:nvPr>
        </p:nvSpPr>
        <p:spPr/>
        <p:txBody>
          <a:bodyPr/>
          <a:lstStyle/>
          <a:p>
            <a:r>
              <a:rPr lang="fi-FI" dirty="0" smtClean="0"/>
              <a:t>Sisältöelementtien suunnittelu ja dokumentointi</a:t>
            </a:r>
          </a:p>
          <a:p>
            <a:r>
              <a:rPr lang="fi-FI" dirty="0" smtClean="0">
                <a:solidFill>
                  <a:schemeClr val="bg1">
                    <a:lumMod val="50000"/>
                  </a:schemeClr>
                </a:solidFill>
              </a:rPr>
              <a:t>Sisällön rakennekuvaus</a:t>
            </a:r>
          </a:p>
          <a:p>
            <a:r>
              <a:rPr lang="fi-FI" dirty="0" smtClean="0">
                <a:solidFill>
                  <a:schemeClr val="bg1">
                    <a:lumMod val="50000"/>
                  </a:schemeClr>
                </a:solidFill>
              </a:rPr>
              <a:t>Sisältökäsikirjoitus</a:t>
            </a:r>
            <a:endParaRPr lang="en-US" dirty="0">
              <a:solidFill>
                <a:schemeClr val="bg1">
                  <a:lumMod val="50000"/>
                </a:schemeClr>
              </a:solidFill>
            </a:endParaRPr>
          </a:p>
        </p:txBody>
      </p:sp>
      <p:sp>
        <p:nvSpPr>
          <p:cNvPr id="4" name="Content Placeholder 3"/>
          <p:cNvSpPr>
            <a:spLocks noGrp="1"/>
          </p:cNvSpPr>
          <p:nvPr>
            <p:ph sz="quarter" idx="1"/>
          </p:nvPr>
        </p:nvSpPr>
        <p:spPr/>
        <p:txBody>
          <a:bodyPr>
            <a:normAutofit fontScale="92500" lnSpcReduction="20000"/>
          </a:bodyPr>
          <a:lstStyle/>
          <a:p>
            <a:r>
              <a:rPr lang="fi-FI" dirty="0" smtClean="0"/>
              <a:t>luodaan perussisällöt määrittäen niiden kuvauksessa </a:t>
            </a:r>
          </a:p>
          <a:p>
            <a:pPr lvl="1"/>
            <a:r>
              <a:rPr lang="fi-FI" dirty="0" smtClean="0"/>
              <a:t>opiskeltavat asiat</a:t>
            </a:r>
          </a:p>
          <a:p>
            <a:pPr lvl="1"/>
            <a:r>
              <a:rPr lang="fi-FI" dirty="0" smtClean="0"/>
              <a:t>esitietovaatimukset</a:t>
            </a:r>
          </a:p>
          <a:p>
            <a:pPr lvl="1"/>
            <a:r>
              <a:rPr lang="fi-FI" dirty="0" smtClean="0"/>
              <a:t>toivottu oppiminen sekä </a:t>
            </a:r>
          </a:p>
          <a:p>
            <a:pPr lvl="1"/>
            <a:r>
              <a:rPr lang="fi-FI" dirty="0" smtClean="0"/>
              <a:t>käytettävät materiaalit ja lähteet</a:t>
            </a:r>
          </a:p>
          <a:p>
            <a:r>
              <a:rPr lang="fi-FI" dirty="0" smtClean="0"/>
              <a:t>valitaan, muokataan ja mahdollisesti yhdistetään sisältöelementtejä muodostaen aihepiireiltään toisiaan täydentävä rakenteinen kuvaus sisällöstä, sisältökartta</a:t>
            </a:r>
          </a:p>
          <a:p>
            <a:r>
              <a:rPr lang="fi-FI" dirty="0" smtClean="0"/>
              <a:t>etsitään mahdolliset yhteydet ja looginen rakenne erillisten sisältöelementtien välille</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Sisällön-suunnittelu (2)</a:t>
            </a:r>
            <a:endParaRPr lang="en-US" dirty="0"/>
          </a:p>
        </p:txBody>
      </p:sp>
      <p:sp>
        <p:nvSpPr>
          <p:cNvPr id="3" name="Text Placeholder 2"/>
          <p:cNvSpPr>
            <a:spLocks noGrp="1"/>
          </p:cNvSpPr>
          <p:nvPr>
            <p:ph type="body" idx="2"/>
          </p:nvPr>
        </p:nvSpPr>
        <p:spPr/>
        <p:txBody>
          <a:bodyPr/>
          <a:lstStyle/>
          <a:p>
            <a:r>
              <a:rPr lang="fi-FI" dirty="0" smtClean="0">
                <a:solidFill>
                  <a:schemeClr val="bg1">
                    <a:lumMod val="50000"/>
                  </a:schemeClr>
                </a:solidFill>
              </a:rPr>
              <a:t>Sisältöelementtien suunnittelu ja dokumentointi</a:t>
            </a:r>
          </a:p>
          <a:p>
            <a:r>
              <a:rPr lang="fi-FI" dirty="0" smtClean="0"/>
              <a:t>Sisällön rakennekuvaus</a:t>
            </a:r>
          </a:p>
          <a:p>
            <a:r>
              <a:rPr lang="fi-FI" dirty="0" smtClean="0">
                <a:solidFill>
                  <a:schemeClr val="bg1">
                    <a:lumMod val="50000"/>
                  </a:schemeClr>
                </a:solidFill>
              </a:rPr>
              <a:t>Sisältökäsikirjoitus</a:t>
            </a:r>
            <a:endParaRPr lang="en-US" dirty="0" smtClean="0">
              <a:solidFill>
                <a:schemeClr val="bg1">
                  <a:lumMod val="50000"/>
                </a:schemeClr>
              </a:solidFill>
            </a:endParaRPr>
          </a:p>
          <a:p>
            <a:endParaRPr lang="en-US" dirty="0"/>
          </a:p>
        </p:txBody>
      </p:sp>
      <p:sp>
        <p:nvSpPr>
          <p:cNvPr id="4" name="Content Placeholder 3"/>
          <p:cNvSpPr>
            <a:spLocks noGrp="1"/>
          </p:cNvSpPr>
          <p:nvPr>
            <p:ph sz="quarter" idx="1"/>
          </p:nvPr>
        </p:nvSpPr>
        <p:spPr/>
        <p:txBody>
          <a:bodyPr>
            <a:normAutofit/>
          </a:bodyPr>
          <a:lstStyle/>
          <a:p>
            <a:r>
              <a:rPr lang="fi-FI" dirty="0" smtClean="0"/>
              <a:t>Kuvaa erillisten sisältöelementtien välisiä suhteita</a:t>
            </a:r>
          </a:p>
          <a:p>
            <a:r>
              <a:rPr lang="fi-FI" dirty="0" smtClean="0"/>
              <a:t>Määrittää opintojakson sisällöllisen hierarkkisen perusrakenteen (vrt. käsitekartta)</a:t>
            </a:r>
          </a:p>
          <a:p>
            <a:r>
              <a:rPr lang="fi-FI" dirty="0" smtClean="0"/>
              <a:t>Esittelee stereotypiat: «vaatii» ja «edistää», jotka kertovat sen, mitkä sisältöelementit ovat koko sisällön kannalta oleellisia ja mitkä edistävät tai täydentävät muiden aiheiden hallintaa</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Kurssin sisältö ja laajuus</a:t>
            </a:r>
            <a:endParaRPr lang="en-US" dirty="0"/>
          </a:p>
        </p:txBody>
      </p:sp>
      <p:sp>
        <p:nvSpPr>
          <p:cNvPr id="3" name="Content Placeholder 2"/>
          <p:cNvSpPr>
            <a:spLocks noGrp="1"/>
          </p:cNvSpPr>
          <p:nvPr>
            <p:ph sz="quarter" idx="1"/>
          </p:nvPr>
        </p:nvSpPr>
        <p:spPr/>
        <p:txBody>
          <a:bodyPr>
            <a:normAutofit fontScale="92500" lnSpcReduction="10000"/>
          </a:bodyPr>
          <a:lstStyle/>
          <a:p>
            <a:r>
              <a:rPr lang="fi-FI" dirty="0" smtClean="0"/>
              <a:t>Verkkokurssin tuotantoprosessi -opintojaksolla</a:t>
            </a:r>
          </a:p>
          <a:p>
            <a:pPr lvl="1"/>
            <a:r>
              <a:rPr lang="fi-FI" dirty="0" smtClean="0"/>
              <a:t>perehdytään verkko- sekä monimuoto-opetuksen tuottamiseen liittyviin asioihin, mm. </a:t>
            </a:r>
          </a:p>
          <a:p>
            <a:pPr lvl="2"/>
            <a:r>
              <a:rPr lang="fi-FI" dirty="0" smtClean="0"/>
              <a:t>opettajan toimintaympäristön ja oppisisältöjen analysointiin, </a:t>
            </a:r>
          </a:p>
          <a:p>
            <a:pPr lvl="2"/>
            <a:r>
              <a:rPr lang="fi-FI" dirty="0" smtClean="0"/>
              <a:t>kurssisisällön suunnitteluun, </a:t>
            </a:r>
          </a:p>
          <a:p>
            <a:pPr lvl="2"/>
            <a:r>
              <a:rPr lang="fi-FI" dirty="0" smtClean="0"/>
              <a:t>pedagogiseen suunnitteluun, </a:t>
            </a:r>
          </a:p>
          <a:p>
            <a:pPr lvl="2"/>
            <a:r>
              <a:rPr lang="fi-FI" dirty="0" smtClean="0"/>
              <a:t>tekniseen suunnitteluun ja toteutukseen, </a:t>
            </a:r>
          </a:p>
          <a:p>
            <a:pPr lvl="2"/>
            <a:r>
              <a:rPr lang="fi-FI" dirty="0" smtClean="0"/>
              <a:t>arviointiin sekä </a:t>
            </a:r>
          </a:p>
          <a:p>
            <a:pPr lvl="2"/>
            <a:r>
              <a:rPr lang="fi-FI" dirty="0" smtClean="0"/>
              <a:t>verkkokurssin jatkokehitykseen. </a:t>
            </a:r>
          </a:p>
          <a:p>
            <a:pPr lvl="1"/>
            <a:r>
              <a:rPr lang="fi-FI" dirty="0" smtClean="0"/>
              <a:t>Jokainen opintojaksolle osallistuva toteuttaa harjoitustyönään oman verkko- tai monimuotokurssin yksin tai ryhmässä.</a:t>
            </a:r>
          </a:p>
          <a:p>
            <a:r>
              <a:rPr lang="fi-FI" dirty="0" smtClean="0"/>
              <a:t>Kurssin laajuus: 5-10 op </a:t>
            </a:r>
            <a:r>
              <a:rPr lang="fi-FI" dirty="0" smtClean="0">
                <a:sym typeface="Symbol"/>
              </a:rPr>
              <a:t></a:t>
            </a:r>
            <a:r>
              <a:rPr lang="fi-FI" dirty="0" smtClean="0"/>
              <a:t> yli 20 tuntia TYÖTÄ per </a:t>
            </a:r>
            <a:r>
              <a:rPr lang="fi-FI" dirty="0" err="1" smtClean="0"/>
              <a:t>vko</a:t>
            </a:r>
            <a:r>
              <a:rPr lang="fi-FI" dirty="0" smtClean="0"/>
              <a:t>!</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Sisällön-suunnittelu (3)</a:t>
            </a:r>
            <a:endParaRPr lang="en-US" dirty="0"/>
          </a:p>
        </p:txBody>
      </p:sp>
      <p:sp>
        <p:nvSpPr>
          <p:cNvPr id="3" name="Text Placeholder 2"/>
          <p:cNvSpPr>
            <a:spLocks noGrp="1"/>
          </p:cNvSpPr>
          <p:nvPr>
            <p:ph type="body" idx="2"/>
          </p:nvPr>
        </p:nvSpPr>
        <p:spPr/>
        <p:txBody>
          <a:bodyPr/>
          <a:lstStyle/>
          <a:p>
            <a:r>
              <a:rPr lang="fi-FI" dirty="0" smtClean="0">
                <a:solidFill>
                  <a:schemeClr val="bg1">
                    <a:lumMod val="50000"/>
                  </a:schemeClr>
                </a:solidFill>
              </a:rPr>
              <a:t>Sisältöelementtien suunnittelu ja dokumentointi</a:t>
            </a:r>
          </a:p>
          <a:p>
            <a:r>
              <a:rPr lang="fi-FI" dirty="0" smtClean="0"/>
              <a:t>Sisällön rakennekuvaus</a:t>
            </a:r>
          </a:p>
          <a:p>
            <a:r>
              <a:rPr lang="fi-FI" dirty="0" smtClean="0">
                <a:solidFill>
                  <a:schemeClr val="bg1">
                    <a:lumMod val="50000"/>
                  </a:schemeClr>
                </a:solidFill>
              </a:rPr>
              <a:t>Sisältökäsikirjoitus</a:t>
            </a:r>
            <a:endParaRPr lang="en-US" dirty="0" smtClean="0">
              <a:solidFill>
                <a:schemeClr val="bg1">
                  <a:lumMod val="50000"/>
                </a:schemeClr>
              </a:solidFill>
            </a:endParaRPr>
          </a:p>
          <a:p>
            <a:endParaRPr lang="en-US" dirty="0"/>
          </a:p>
        </p:txBody>
      </p:sp>
      <p:grpSp>
        <p:nvGrpSpPr>
          <p:cNvPr id="5" name="Group 27"/>
          <p:cNvGrpSpPr>
            <a:grpSpLocks/>
          </p:cNvGrpSpPr>
          <p:nvPr/>
        </p:nvGrpSpPr>
        <p:grpSpPr bwMode="auto">
          <a:xfrm>
            <a:off x="3059832" y="1267857"/>
            <a:ext cx="5832648" cy="3960812"/>
            <a:chOff x="2741" y="240"/>
            <a:chExt cx="2588" cy="1965"/>
          </a:xfrm>
        </p:grpSpPr>
        <p:sp>
          <p:nvSpPr>
            <p:cNvPr id="6" name="Oval 10"/>
            <p:cNvSpPr>
              <a:spLocks noChangeArrowheads="1"/>
            </p:cNvSpPr>
            <p:nvPr/>
          </p:nvSpPr>
          <p:spPr bwMode="auto">
            <a:xfrm>
              <a:off x="2741" y="240"/>
              <a:ext cx="1043" cy="408"/>
            </a:xfrm>
            <a:prstGeom prst="ellipse">
              <a:avLst/>
            </a:prstGeom>
            <a:solidFill>
              <a:schemeClr val="bg1"/>
            </a:solidFill>
            <a:ln w="9525">
              <a:solidFill>
                <a:schemeClr val="tx1"/>
              </a:solidFill>
              <a:round/>
              <a:headEnd/>
              <a:tailEnd/>
            </a:ln>
            <a:effectLst/>
          </p:spPr>
          <p:txBody>
            <a:bodyPr wrap="none" anchor="ctr"/>
            <a:lstStyle/>
            <a:p>
              <a:pPr algn="ctr"/>
              <a:r>
                <a:rPr lang="fi-FI" sz="1200" b="1" dirty="0">
                  <a:solidFill>
                    <a:schemeClr val="tx1"/>
                  </a:solidFill>
                </a:rPr>
                <a:t>Verkon rooli </a:t>
              </a:r>
            </a:p>
            <a:p>
              <a:pPr algn="ctr"/>
              <a:r>
                <a:rPr lang="fi-FI" sz="1200" b="1" dirty="0">
                  <a:solidFill>
                    <a:schemeClr val="tx1"/>
                  </a:solidFill>
                </a:rPr>
                <a:t>opetuksessa</a:t>
              </a:r>
            </a:p>
          </p:txBody>
        </p:sp>
        <p:sp>
          <p:nvSpPr>
            <p:cNvPr id="7" name="Oval 13"/>
            <p:cNvSpPr>
              <a:spLocks noChangeArrowheads="1"/>
            </p:cNvSpPr>
            <p:nvPr/>
          </p:nvSpPr>
          <p:spPr bwMode="auto">
            <a:xfrm>
              <a:off x="2744" y="1026"/>
              <a:ext cx="1043" cy="408"/>
            </a:xfrm>
            <a:prstGeom prst="ellipse">
              <a:avLst/>
            </a:prstGeom>
            <a:solidFill>
              <a:schemeClr val="bg1"/>
            </a:solidFill>
            <a:ln w="9525">
              <a:solidFill>
                <a:schemeClr val="tx1"/>
              </a:solidFill>
              <a:round/>
              <a:headEnd/>
              <a:tailEnd/>
            </a:ln>
            <a:effectLst/>
          </p:spPr>
          <p:txBody>
            <a:bodyPr wrap="none" anchor="ctr"/>
            <a:lstStyle/>
            <a:p>
              <a:pPr algn="ctr"/>
              <a:r>
                <a:rPr lang="fi-FI" sz="1200" b="1" dirty="0">
                  <a:solidFill>
                    <a:schemeClr val="tx1"/>
                  </a:solidFill>
                </a:rPr>
                <a:t>Opettajan rooli </a:t>
              </a:r>
            </a:p>
            <a:p>
              <a:pPr algn="ctr"/>
              <a:r>
                <a:rPr lang="fi-FI" sz="1200" b="1" dirty="0">
                  <a:solidFill>
                    <a:schemeClr val="tx1"/>
                  </a:solidFill>
                </a:rPr>
                <a:t>opinnoissa</a:t>
              </a:r>
            </a:p>
          </p:txBody>
        </p:sp>
        <p:sp>
          <p:nvSpPr>
            <p:cNvPr id="8" name="Oval 14"/>
            <p:cNvSpPr>
              <a:spLocks noChangeArrowheads="1"/>
            </p:cNvSpPr>
            <p:nvPr/>
          </p:nvSpPr>
          <p:spPr bwMode="auto">
            <a:xfrm>
              <a:off x="4286" y="1026"/>
              <a:ext cx="1043" cy="408"/>
            </a:xfrm>
            <a:prstGeom prst="ellipse">
              <a:avLst/>
            </a:prstGeom>
            <a:solidFill>
              <a:schemeClr val="bg1"/>
            </a:solidFill>
            <a:ln w="9525">
              <a:solidFill>
                <a:schemeClr val="tx1"/>
              </a:solidFill>
              <a:round/>
              <a:headEnd/>
              <a:tailEnd/>
            </a:ln>
            <a:effectLst/>
          </p:spPr>
          <p:txBody>
            <a:bodyPr wrap="none" anchor="ctr"/>
            <a:lstStyle/>
            <a:p>
              <a:r>
                <a:rPr lang="fi-FI" sz="1200" b="1">
                  <a:solidFill>
                    <a:schemeClr val="tx1"/>
                  </a:solidFill>
                </a:rPr>
                <a:t>Opettajan TVT-taidot</a:t>
              </a:r>
            </a:p>
          </p:txBody>
        </p:sp>
        <p:sp>
          <p:nvSpPr>
            <p:cNvPr id="9" name="Oval 15"/>
            <p:cNvSpPr>
              <a:spLocks noChangeArrowheads="1"/>
            </p:cNvSpPr>
            <p:nvPr/>
          </p:nvSpPr>
          <p:spPr bwMode="auto">
            <a:xfrm>
              <a:off x="2744" y="1797"/>
              <a:ext cx="1043" cy="408"/>
            </a:xfrm>
            <a:prstGeom prst="ellipse">
              <a:avLst/>
            </a:prstGeom>
            <a:solidFill>
              <a:schemeClr val="bg1"/>
            </a:solidFill>
            <a:ln w="9525">
              <a:solidFill>
                <a:schemeClr val="tx1"/>
              </a:solidFill>
              <a:round/>
              <a:headEnd/>
              <a:tailEnd/>
            </a:ln>
            <a:effectLst/>
          </p:spPr>
          <p:txBody>
            <a:bodyPr wrap="none" anchor="ctr"/>
            <a:lstStyle/>
            <a:p>
              <a:pPr algn="ctr"/>
              <a:r>
                <a:rPr lang="fi-FI" sz="1200" b="1" dirty="0">
                  <a:solidFill>
                    <a:schemeClr val="tx1"/>
                  </a:solidFill>
                </a:rPr>
                <a:t>Pedagoginen</a:t>
              </a:r>
            </a:p>
            <a:p>
              <a:pPr algn="ctr"/>
              <a:r>
                <a:rPr lang="fi-FI" sz="1200" b="1" dirty="0">
                  <a:solidFill>
                    <a:schemeClr val="tx1"/>
                  </a:solidFill>
                </a:rPr>
                <a:t>malli</a:t>
              </a:r>
            </a:p>
          </p:txBody>
        </p:sp>
        <p:sp>
          <p:nvSpPr>
            <p:cNvPr id="10" name="Oval 16"/>
            <p:cNvSpPr>
              <a:spLocks noChangeArrowheads="1"/>
            </p:cNvSpPr>
            <p:nvPr/>
          </p:nvSpPr>
          <p:spPr bwMode="auto">
            <a:xfrm>
              <a:off x="4286" y="1797"/>
              <a:ext cx="1043" cy="408"/>
            </a:xfrm>
            <a:prstGeom prst="ellipse">
              <a:avLst/>
            </a:prstGeom>
            <a:solidFill>
              <a:schemeClr val="bg1"/>
            </a:solidFill>
            <a:ln w="9525">
              <a:solidFill>
                <a:schemeClr val="tx1"/>
              </a:solidFill>
              <a:round/>
              <a:headEnd/>
              <a:tailEnd/>
            </a:ln>
            <a:effectLst/>
          </p:spPr>
          <p:txBody>
            <a:bodyPr wrap="none" anchor="ctr"/>
            <a:lstStyle/>
            <a:p>
              <a:pPr algn="ctr"/>
              <a:r>
                <a:rPr lang="fi-FI" sz="1200" b="1" dirty="0">
                  <a:solidFill>
                    <a:schemeClr val="tx1"/>
                  </a:solidFill>
                </a:rPr>
                <a:t>Kognitiiviset ja </a:t>
              </a:r>
            </a:p>
            <a:p>
              <a:pPr algn="ctr"/>
              <a:r>
                <a:rPr lang="fi-FI" sz="1200" b="1" dirty="0">
                  <a:solidFill>
                    <a:schemeClr val="tx1"/>
                  </a:solidFill>
                </a:rPr>
                <a:t>kommunikointi-</a:t>
              </a:r>
            </a:p>
            <a:p>
              <a:pPr algn="ctr"/>
              <a:r>
                <a:rPr lang="fi-FI" sz="1200" b="1" dirty="0">
                  <a:solidFill>
                    <a:schemeClr val="tx1"/>
                  </a:solidFill>
                </a:rPr>
                <a:t>työkalut</a:t>
              </a:r>
            </a:p>
          </p:txBody>
        </p:sp>
        <p:cxnSp>
          <p:nvCxnSpPr>
            <p:cNvPr id="11" name="AutoShape 17"/>
            <p:cNvCxnSpPr>
              <a:cxnSpLocks noChangeShapeType="1"/>
              <a:stCxn id="6" idx="4"/>
              <a:endCxn id="7" idx="0"/>
            </p:cNvCxnSpPr>
            <p:nvPr/>
          </p:nvCxnSpPr>
          <p:spPr bwMode="auto">
            <a:xfrm rot="16200000" flipH="1">
              <a:off x="3075" y="836"/>
              <a:ext cx="378" cy="3"/>
            </a:xfrm>
            <a:prstGeom prst="straightConnector1">
              <a:avLst/>
            </a:prstGeom>
            <a:noFill/>
            <a:ln w="9525">
              <a:solidFill>
                <a:schemeClr val="tx1"/>
              </a:solidFill>
              <a:prstDash val="dash"/>
              <a:round/>
              <a:headEnd/>
              <a:tailEnd type="triangle" w="med" len="med"/>
            </a:ln>
            <a:effectLst/>
          </p:spPr>
        </p:cxnSp>
        <p:cxnSp>
          <p:nvCxnSpPr>
            <p:cNvPr id="12" name="AutoShape 18"/>
            <p:cNvCxnSpPr>
              <a:cxnSpLocks noChangeShapeType="1"/>
              <a:stCxn id="7" idx="6"/>
              <a:endCxn id="8" idx="2"/>
            </p:cNvCxnSpPr>
            <p:nvPr/>
          </p:nvCxnSpPr>
          <p:spPr bwMode="auto">
            <a:xfrm>
              <a:off x="3787" y="1230"/>
              <a:ext cx="499" cy="0"/>
            </a:xfrm>
            <a:prstGeom prst="straightConnector1">
              <a:avLst/>
            </a:prstGeom>
            <a:noFill/>
            <a:ln w="9525">
              <a:solidFill>
                <a:schemeClr val="tx1"/>
              </a:solidFill>
              <a:prstDash val="dash"/>
              <a:round/>
              <a:headEnd type="triangle" w="med" len="med"/>
              <a:tailEnd/>
            </a:ln>
            <a:effectLst/>
          </p:spPr>
        </p:cxnSp>
        <p:cxnSp>
          <p:nvCxnSpPr>
            <p:cNvPr id="13" name="AutoShape 19"/>
            <p:cNvCxnSpPr>
              <a:cxnSpLocks noChangeShapeType="1"/>
              <a:stCxn id="7" idx="4"/>
              <a:endCxn id="9" idx="0"/>
            </p:cNvCxnSpPr>
            <p:nvPr/>
          </p:nvCxnSpPr>
          <p:spPr bwMode="auto">
            <a:xfrm rot="5400000">
              <a:off x="3084" y="1616"/>
              <a:ext cx="363" cy="0"/>
            </a:xfrm>
            <a:prstGeom prst="straightConnector1">
              <a:avLst/>
            </a:prstGeom>
            <a:noFill/>
            <a:ln w="9525">
              <a:solidFill>
                <a:schemeClr val="tx1"/>
              </a:solidFill>
              <a:prstDash val="dash"/>
              <a:round/>
              <a:headEnd/>
              <a:tailEnd type="triangle" w="med" len="med"/>
            </a:ln>
            <a:effectLst/>
          </p:spPr>
        </p:cxnSp>
        <p:cxnSp>
          <p:nvCxnSpPr>
            <p:cNvPr id="14" name="AutoShape 21"/>
            <p:cNvCxnSpPr>
              <a:cxnSpLocks noChangeShapeType="1"/>
              <a:stCxn id="9" idx="6"/>
              <a:endCxn id="10" idx="2"/>
            </p:cNvCxnSpPr>
            <p:nvPr/>
          </p:nvCxnSpPr>
          <p:spPr bwMode="auto">
            <a:xfrm>
              <a:off x="3787" y="2001"/>
              <a:ext cx="499" cy="0"/>
            </a:xfrm>
            <a:prstGeom prst="straightConnector1">
              <a:avLst/>
            </a:prstGeom>
            <a:noFill/>
            <a:ln w="9525">
              <a:solidFill>
                <a:schemeClr val="tx1"/>
              </a:solidFill>
              <a:prstDash val="dash"/>
              <a:round/>
              <a:headEnd/>
              <a:tailEnd type="triangle" w="med" len="med"/>
            </a:ln>
            <a:effectLst/>
          </p:spPr>
        </p:cxnSp>
        <p:sp>
          <p:nvSpPr>
            <p:cNvPr id="15" name="Text Box 22"/>
            <p:cNvSpPr txBox="1">
              <a:spLocks noChangeArrowheads="1"/>
            </p:cNvSpPr>
            <p:nvPr/>
          </p:nvSpPr>
          <p:spPr bwMode="auto">
            <a:xfrm>
              <a:off x="3284" y="776"/>
              <a:ext cx="412" cy="136"/>
            </a:xfrm>
            <a:prstGeom prst="rect">
              <a:avLst/>
            </a:prstGeom>
            <a:noFill/>
            <a:ln w="9525">
              <a:noFill/>
              <a:miter lim="800000"/>
              <a:headEnd/>
              <a:tailEnd/>
            </a:ln>
            <a:effectLst/>
          </p:spPr>
          <p:txBody>
            <a:bodyPr wrap="none">
              <a:spAutoFit/>
            </a:bodyPr>
            <a:lstStyle/>
            <a:p>
              <a:pPr algn="l"/>
              <a:r>
                <a:rPr lang="fi-FI" sz="1200" dirty="0">
                  <a:solidFill>
                    <a:schemeClr val="tx1"/>
                  </a:solidFill>
                  <a:latin typeface="AvantGarde" pitchFamily="34" charset="0"/>
                  <a:cs typeface="Arial" charset="0"/>
                </a:rPr>
                <a:t>«</a:t>
              </a:r>
              <a:r>
                <a:rPr lang="fi-FI" sz="1200" dirty="0">
                  <a:solidFill>
                    <a:schemeClr val="tx1"/>
                  </a:solidFill>
                  <a:latin typeface="AvantGarde" pitchFamily="34" charset="0"/>
                </a:rPr>
                <a:t>vaatii</a:t>
              </a:r>
              <a:r>
                <a:rPr lang="fi-FI" sz="1200" dirty="0">
                  <a:solidFill>
                    <a:schemeClr val="tx1"/>
                  </a:solidFill>
                  <a:latin typeface="AvantGarde" pitchFamily="34" charset="0"/>
                  <a:cs typeface="Arial" charset="0"/>
                </a:rPr>
                <a:t>»</a:t>
              </a:r>
            </a:p>
          </p:txBody>
        </p:sp>
        <p:sp>
          <p:nvSpPr>
            <p:cNvPr id="16" name="Text Box 23"/>
            <p:cNvSpPr txBox="1">
              <a:spLocks noChangeArrowheads="1"/>
            </p:cNvSpPr>
            <p:nvPr/>
          </p:nvSpPr>
          <p:spPr bwMode="auto">
            <a:xfrm>
              <a:off x="3284" y="1562"/>
              <a:ext cx="412" cy="136"/>
            </a:xfrm>
            <a:prstGeom prst="rect">
              <a:avLst/>
            </a:prstGeom>
            <a:noFill/>
            <a:ln w="9525">
              <a:noFill/>
              <a:miter lim="800000"/>
              <a:headEnd/>
              <a:tailEnd/>
            </a:ln>
            <a:effectLst/>
          </p:spPr>
          <p:txBody>
            <a:bodyPr wrap="none">
              <a:spAutoFit/>
            </a:bodyPr>
            <a:lstStyle/>
            <a:p>
              <a:pPr algn="l"/>
              <a:r>
                <a:rPr lang="fi-FI" sz="1200" dirty="0">
                  <a:solidFill>
                    <a:schemeClr val="tx1"/>
                  </a:solidFill>
                  <a:latin typeface="AvantGarde" pitchFamily="34" charset="0"/>
                  <a:cs typeface="Arial" charset="0"/>
                </a:rPr>
                <a:t>«</a:t>
              </a:r>
              <a:r>
                <a:rPr lang="fi-FI" sz="1200" dirty="0">
                  <a:solidFill>
                    <a:schemeClr val="tx1"/>
                  </a:solidFill>
                  <a:latin typeface="AvantGarde" pitchFamily="34" charset="0"/>
                </a:rPr>
                <a:t>vaatii</a:t>
              </a:r>
              <a:r>
                <a:rPr lang="fi-FI" sz="1200" dirty="0">
                  <a:solidFill>
                    <a:schemeClr val="tx1"/>
                  </a:solidFill>
                  <a:latin typeface="AvantGarde" pitchFamily="34" charset="0"/>
                  <a:cs typeface="Arial" charset="0"/>
                </a:rPr>
                <a:t>»</a:t>
              </a:r>
            </a:p>
          </p:txBody>
        </p:sp>
        <p:sp>
          <p:nvSpPr>
            <p:cNvPr id="17" name="Text Box 24"/>
            <p:cNvSpPr txBox="1">
              <a:spLocks noChangeArrowheads="1"/>
            </p:cNvSpPr>
            <p:nvPr/>
          </p:nvSpPr>
          <p:spPr bwMode="auto">
            <a:xfrm>
              <a:off x="3795" y="1812"/>
              <a:ext cx="412" cy="136"/>
            </a:xfrm>
            <a:prstGeom prst="rect">
              <a:avLst/>
            </a:prstGeom>
            <a:noFill/>
            <a:ln w="9525">
              <a:noFill/>
              <a:miter lim="800000"/>
              <a:headEnd/>
              <a:tailEnd/>
            </a:ln>
            <a:effectLst/>
          </p:spPr>
          <p:txBody>
            <a:bodyPr wrap="none">
              <a:spAutoFit/>
            </a:bodyPr>
            <a:lstStyle/>
            <a:p>
              <a:pPr algn="l"/>
              <a:r>
                <a:rPr lang="fi-FI" sz="1200" dirty="0">
                  <a:solidFill>
                    <a:schemeClr val="tx1"/>
                  </a:solidFill>
                  <a:latin typeface="AvantGarde" pitchFamily="34" charset="0"/>
                  <a:cs typeface="Arial" charset="0"/>
                </a:rPr>
                <a:t>«</a:t>
              </a:r>
              <a:r>
                <a:rPr lang="fi-FI" sz="1200" dirty="0">
                  <a:solidFill>
                    <a:schemeClr val="tx1"/>
                  </a:solidFill>
                  <a:latin typeface="AvantGarde" pitchFamily="34" charset="0"/>
                </a:rPr>
                <a:t>vaatii</a:t>
              </a:r>
              <a:r>
                <a:rPr lang="fi-FI" sz="1200" dirty="0">
                  <a:solidFill>
                    <a:schemeClr val="tx1"/>
                  </a:solidFill>
                  <a:latin typeface="AvantGarde" pitchFamily="34" charset="0"/>
                  <a:cs typeface="Arial" charset="0"/>
                </a:rPr>
                <a:t>»</a:t>
              </a:r>
            </a:p>
          </p:txBody>
        </p:sp>
        <p:sp>
          <p:nvSpPr>
            <p:cNvPr id="18" name="Text Box 25"/>
            <p:cNvSpPr txBox="1">
              <a:spLocks noChangeArrowheads="1"/>
            </p:cNvSpPr>
            <p:nvPr/>
          </p:nvSpPr>
          <p:spPr bwMode="auto">
            <a:xfrm>
              <a:off x="3795" y="1026"/>
              <a:ext cx="492" cy="136"/>
            </a:xfrm>
            <a:prstGeom prst="rect">
              <a:avLst/>
            </a:prstGeom>
            <a:noFill/>
            <a:ln w="9525">
              <a:noFill/>
              <a:miter lim="800000"/>
              <a:headEnd/>
              <a:tailEnd/>
            </a:ln>
            <a:effectLst/>
          </p:spPr>
          <p:txBody>
            <a:bodyPr wrap="none">
              <a:spAutoFit/>
            </a:bodyPr>
            <a:lstStyle/>
            <a:p>
              <a:pPr algn="l"/>
              <a:r>
                <a:rPr lang="fi-FI" sz="1200" dirty="0">
                  <a:solidFill>
                    <a:schemeClr val="tx1"/>
                  </a:solidFill>
                  <a:latin typeface="AvantGarde" pitchFamily="34" charset="0"/>
                  <a:cs typeface="Arial" charset="0"/>
                </a:rPr>
                <a:t>«</a:t>
              </a:r>
              <a:r>
                <a:rPr lang="fi-FI" sz="1200" dirty="0">
                  <a:solidFill>
                    <a:schemeClr val="tx1"/>
                  </a:solidFill>
                  <a:latin typeface="AvantGarde" pitchFamily="34" charset="0"/>
                </a:rPr>
                <a:t>edistää</a:t>
              </a:r>
              <a:r>
                <a:rPr lang="fi-FI" sz="1200" dirty="0">
                  <a:solidFill>
                    <a:schemeClr val="tx1"/>
                  </a:solidFill>
                  <a:latin typeface="AvantGarde" pitchFamily="34" charset="0"/>
                  <a:cs typeface="Arial" charset="0"/>
                </a:rPr>
                <a:t>»</a:t>
              </a:r>
            </a:p>
          </p:txBody>
        </p:sp>
      </p:grpSp>
      <p:sp>
        <p:nvSpPr>
          <p:cNvPr id="24" name="TextBox 23"/>
          <p:cNvSpPr txBox="1"/>
          <p:nvPr/>
        </p:nvSpPr>
        <p:spPr>
          <a:xfrm>
            <a:off x="5436096" y="692696"/>
            <a:ext cx="3368230" cy="369332"/>
          </a:xfrm>
          <a:prstGeom prst="rect">
            <a:avLst/>
          </a:prstGeom>
          <a:noFill/>
        </p:spPr>
        <p:txBody>
          <a:bodyPr wrap="none" rtlCol="0">
            <a:spAutoFit/>
          </a:bodyPr>
          <a:lstStyle/>
          <a:p>
            <a:r>
              <a:rPr lang="fi-FI" dirty="0" smtClean="0"/>
              <a:t>Esimerkki rakennekuvauksesta</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Sisällön-suunnittelu (4)</a:t>
            </a:r>
            <a:endParaRPr lang="en-US" dirty="0"/>
          </a:p>
        </p:txBody>
      </p:sp>
      <p:sp>
        <p:nvSpPr>
          <p:cNvPr id="3" name="Text Placeholder 2"/>
          <p:cNvSpPr>
            <a:spLocks noGrp="1"/>
          </p:cNvSpPr>
          <p:nvPr>
            <p:ph type="body" idx="2"/>
          </p:nvPr>
        </p:nvSpPr>
        <p:spPr/>
        <p:txBody>
          <a:bodyPr/>
          <a:lstStyle/>
          <a:p>
            <a:r>
              <a:rPr lang="fi-FI" dirty="0" smtClean="0">
                <a:solidFill>
                  <a:schemeClr val="bg1">
                    <a:lumMod val="50000"/>
                  </a:schemeClr>
                </a:solidFill>
              </a:rPr>
              <a:t>Sisältöelementtien suunnittelu ja dokumentointi</a:t>
            </a:r>
          </a:p>
          <a:p>
            <a:r>
              <a:rPr lang="fi-FI" dirty="0" smtClean="0"/>
              <a:t>Sisällön rakennekuvaus</a:t>
            </a:r>
          </a:p>
          <a:p>
            <a:r>
              <a:rPr lang="fi-FI" dirty="0" smtClean="0">
                <a:solidFill>
                  <a:schemeClr val="bg1">
                    <a:lumMod val="50000"/>
                  </a:schemeClr>
                </a:solidFill>
              </a:rPr>
              <a:t>Sisältökäsikirjoitus</a:t>
            </a:r>
            <a:endParaRPr lang="en-US" dirty="0" smtClean="0">
              <a:solidFill>
                <a:schemeClr val="bg1">
                  <a:lumMod val="50000"/>
                </a:schemeClr>
              </a:solidFill>
            </a:endParaRPr>
          </a:p>
          <a:p>
            <a:endParaRPr lang="en-US" dirty="0"/>
          </a:p>
        </p:txBody>
      </p:sp>
      <p:sp>
        <p:nvSpPr>
          <p:cNvPr id="4" name="Content Placeholder 3"/>
          <p:cNvSpPr>
            <a:spLocks noGrp="1"/>
          </p:cNvSpPr>
          <p:nvPr>
            <p:ph sz="quarter" idx="1"/>
          </p:nvPr>
        </p:nvSpPr>
        <p:spPr/>
        <p:txBody>
          <a:bodyPr/>
          <a:lstStyle/>
          <a:p>
            <a:r>
              <a:rPr lang="fi-FI" dirty="0" smtClean="0"/>
              <a:t>Voidaan yksinkertaistaa sisältökartaksi ja oppimispoluksi</a:t>
            </a:r>
          </a:p>
          <a:p>
            <a:endParaRPr lang="en-US" dirty="0"/>
          </a:p>
        </p:txBody>
      </p:sp>
      <p:pic>
        <p:nvPicPr>
          <p:cNvPr id="5" name="Picture 4" descr="Esimerkki"/>
          <p:cNvPicPr>
            <a:picLocks noChangeAspect="1" noChangeArrowheads="1"/>
          </p:cNvPicPr>
          <p:nvPr/>
        </p:nvPicPr>
        <p:blipFill>
          <a:blip r:embed="rId2" cstate="print"/>
          <a:srcRect/>
          <a:stretch>
            <a:fillRect/>
          </a:stretch>
        </p:blipFill>
        <p:spPr bwMode="auto">
          <a:xfrm>
            <a:off x="2916113" y="1835819"/>
            <a:ext cx="6048375" cy="368141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Sisällön-suunnittelu (4)</a:t>
            </a:r>
            <a:endParaRPr lang="en-US" dirty="0"/>
          </a:p>
        </p:txBody>
      </p:sp>
      <p:sp>
        <p:nvSpPr>
          <p:cNvPr id="3" name="Text Placeholder 2"/>
          <p:cNvSpPr>
            <a:spLocks noGrp="1"/>
          </p:cNvSpPr>
          <p:nvPr>
            <p:ph type="body" idx="2"/>
          </p:nvPr>
        </p:nvSpPr>
        <p:spPr/>
        <p:txBody>
          <a:bodyPr/>
          <a:lstStyle/>
          <a:p>
            <a:r>
              <a:rPr lang="fi-FI" dirty="0" smtClean="0">
                <a:solidFill>
                  <a:schemeClr val="bg1">
                    <a:lumMod val="50000"/>
                  </a:schemeClr>
                </a:solidFill>
              </a:rPr>
              <a:t>Sisältöelementtien suunnittelu ja dokumentointi</a:t>
            </a:r>
          </a:p>
          <a:p>
            <a:r>
              <a:rPr lang="fi-FI" dirty="0" smtClean="0"/>
              <a:t>Sisällön rakennekuvaus</a:t>
            </a:r>
          </a:p>
          <a:p>
            <a:r>
              <a:rPr lang="fi-FI" dirty="0" smtClean="0">
                <a:solidFill>
                  <a:schemeClr val="bg1">
                    <a:lumMod val="50000"/>
                  </a:schemeClr>
                </a:solidFill>
              </a:rPr>
              <a:t>Sisältökäsikirjoitus</a:t>
            </a:r>
            <a:endParaRPr lang="en-US" dirty="0" smtClean="0">
              <a:solidFill>
                <a:schemeClr val="bg1">
                  <a:lumMod val="50000"/>
                </a:schemeClr>
              </a:solidFill>
            </a:endParaRPr>
          </a:p>
          <a:p>
            <a:endParaRPr lang="en-US" dirty="0" smtClean="0"/>
          </a:p>
          <a:p>
            <a:endParaRPr lang="en-US" dirty="0"/>
          </a:p>
        </p:txBody>
      </p:sp>
      <p:sp>
        <p:nvSpPr>
          <p:cNvPr id="4" name="Content Placeholder 3"/>
          <p:cNvSpPr>
            <a:spLocks noGrp="1"/>
          </p:cNvSpPr>
          <p:nvPr>
            <p:ph sz="quarter" idx="1"/>
          </p:nvPr>
        </p:nvSpPr>
        <p:spPr/>
        <p:txBody>
          <a:bodyPr>
            <a:normAutofit fontScale="85000" lnSpcReduction="20000"/>
          </a:bodyPr>
          <a:lstStyle/>
          <a:p>
            <a:r>
              <a:rPr lang="fi-FI" dirty="0" smtClean="0"/>
              <a:t>Kuvaa opintojakson perussisällön</a:t>
            </a:r>
          </a:p>
          <a:p>
            <a:r>
              <a:rPr lang="fi-FI" dirty="0" smtClean="0"/>
              <a:t>Selkeä tapa valita ensin (ajan ja resurssien puitteissa) toteutettavat sisältöelementit</a:t>
            </a:r>
          </a:p>
          <a:p>
            <a:pPr lvl="1"/>
            <a:r>
              <a:rPr lang="fi-FI" dirty="0" smtClean="0"/>
              <a:t>jäljelle jäävät, sisältöä täydentävät, sisältöelementit voidaan toteuttaa myöhemmillä </a:t>
            </a:r>
            <a:r>
              <a:rPr lang="fi-FI" dirty="0" err="1" smtClean="0"/>
              <a:t>iteraatiokerroilla</a:t>
            </a:r>
            <a:r>
              <a:rPr lang="fi-FI" dirty="0" smtClean="0"/>
              <a:t> (toteutuksen toistokerroilla) tai ne voidaan antaa esimerkiksi opiskelijoiden harjoitustöiden tai seminaaripapereiden aiheiksi</a:t>
            </a:r>
          </a:p>
          <a:p>
            <a:r>
              <a:rPr lang="fi-FI" dirty="0" smtClean="0"/>
              <a:t>Esimerkkejä:</a:t>
            </a:r>
          </a:p>
          <a:p>
            <a:pPr lvl="1"/>
            <a:r>
              <a:rPr lang="fi-FI" dirty="0" smtClean="0"/>
              <a:t>Esimerkki 1: </a:t>
            </a:r>
            <a:r>
              <a:rPr lang="fi-FI" dirty="0" smtClean="0">
                <a:hlinkClick r:id="rId2" action="ppaction://hlinksldjump"/>
              </a:rPr>
              <a:t>Tietotekniikan opetuksen perusteet -kurssin sisältökuvaus </a:t>
            </a:r>
            <a:endParaRPr lang="fi-FI" dirty="0" smtClean="0"/>
          </a:p>
          <a:p>
            <a:pPr lvl="1"/>
            <a:r>
              <a:rPr lang="fi-FI" dirty="0" smtClean="0"/>
              <a:t>Esimerkki 2: </a:t>
            </a:r>
            <a:r>
              <a:rPr lang="fi-FI" dirty="0" smtClean="0">
                <a:hlinkClick r:id="rId3" action="ppaction://hlinksldjump"/>
              </a:rPr>
              <a:t>Verkkokurssin tuotantoprosessi  -kurssin sisältökuvaus </a:t>
            </a:r>
            <a:endParaRPr lang="fi-FI"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6" descr="rakennekaavio_final"/>
          <p:cNvPicPr>
            <a:picLocks noChangeAspect="1" noChangeArrowheads="1"/>
          </p:cNvPicPr>
          <p:nvPr/>
        </p:nvPicPr>
        <p:blipFill>
          <a:blip r:embed="rId2" cstate="print"/>
          <a:srcRect/>
          <a:stretch>
            <a:fillRect/>
          </a:stretch>
        </p:blipFill>
        <p:spPr bwMode="auto">
          <a:xfrm>
            <a:off x="194141" y="405838"/>
            <a:ext cx="8749855" cy="514476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TIES463-sisaltokuvaus.jpg"/>
          <p:cNvPicPr>
            <a:picLocks noChangeAspect="1"/>
          </p:cNvPicPr>
          <p:nvPr/>
        </p:nvPicPr>
        <p:blipFill>
          <a:blip r:embed="rId2" cstate="print"/>
          <a:stretch>
            <a:fillRect/>
          </a:stretch>
        </p:blipFill>
        <p:spPr>
          <a:xfrm>
            <a:off x="0" y="18549"/>
            <a:ext cx="9144000" cy="682090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Sisällön-suunnittelu (5)</a:t>
            </a:r>
            <a:endParaRPr lang="en-US" dirty="0"/>
          </a:p>
        </p:txBody>
      </p:sp>
      <p:sp>
        <p:nvSpPr>
          <p:cNvPr id="3" name="Text Placeholder 2"/>
          <p:cNvSpPr>
            <a:spLocks noGrp="1"/>
          </p:cNvSpPr>
          <p:nvPr>
            <p:ph type="body" idx="2"/>
          </p:nvPr>
        </p:nvSpPr>
        <p:spPr/>
        <p:txBody>
          <a:bodyPr/>
          <a:lstStyle/>
          <a:p>
            <a:r>
              <a:rPr lang="fi-FI" dirty="0" smtClean="0">
                <a:solidFill>
                  <a:schemeClr val="bg1">
                    <a:lumMod val="50000"/>
                  </a:schemeClr>
                </a:solidFill>
              </a:rPr>
              <a:t>Sisältöelementtien suunnittelu ja dokumentointi</a:t>
            </a:r>
          </a:p>
          <a:p>
            <a:r>
              <a:rPr lang="fi-FI" dirty="0" smtClean="0">
                <a:solidFill>
                  <a:schemeClr val="bg1">
                    <a:lumMod val="50000"/>
                  </a:schemeClr>
                </a:solidFill>
              </a:rPr>
              <a:t>Sisällön rakennekuvaus</a:t>
            </a:r>
          </a:p>
          <a:p>
            <a:r>
              <a:rPr lang="fi-FI" dirty="0" smtClean="0"/>
              <a:t>Sisältökäsikirjoitus</a:t>
            </a:r>
            <a:endParaRPr lang="en-US" dirty="0" smtClean="0"/>
          </a:p>
          <a:p>
            <a:endParaRPr lang="en-US" dirty="0"/>
          </a:p>
        </p:txBody>
      </p:sp>
      <p:sp>
        <p:nvSpPr>
          <p:cNvPr id="4" name="Content Placeholder 3"/>
          <p:cNvSpPr>
            <a:spLocks noGrp="1"/>
          </p:cNvSpPr>
          <p:nvPr>
            <p:ph sz="quarter" idx="1"/>
          </p:nvPr>
        </p:nvSpPr>
        <p:spPr/>
        <p:txBody>
          <a:bodyPr/>
          <a:lstStyle/>
          <a:p>
            <a:r>
              <a:rPr lang="fi-FI" dirty="0" smtClean="0"/>
              <a:t>Sisältökuvauksen lisäksi laaditaan tarkka sisältökäsikirjoitus, jossa</a:t>
            </a:r>
          </a:p>
          <a:p>
            <a:pPr lvl="1"/>
            <a:r>
              <a:rPr lang="fi-FI" dirty="0" smtClean="0"/>
              <a:t>kuvataan verkkokurssille tuleva sisältö</a:t>
            </a:r>
          </a:p>
          <a:p>
            <a:pPr lvl="1"/>
            <a:r>
              <a:rPr lang="fi-FI" dirty="0" smtClean="0"/>
              <a:t>tehdään mediavalinnat: millaisia mediaelementtejä (kuvat, videot, animaatiot, kuvaruutunauhoitukset, luentotaltioinnit...) käytetään tekstin ohella</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Pedagoginen suunnittelu (1)</a:t>
            </a:r>
            <a:endParaRPr lang="en-US" dirty="0"/>
          </a:p>
        </p:txBody>
      </p:sp>
      <p:sp>
        <p:nvSpPr>
          <p:cNvPr id="3" name="Text Placeholder 2"/>
          <p:cNvSpPr>
            <a:spLocks noGrp="1"/>
          </p:cNvSpPr>
          <p:nvPr>
            <p:ph type="body" idx="2"/>
          </p:nvPr>
        </p:nvSpPr>
        <p:spPr/>
        <p:txBody>
          <a:bodyPr/>
          <a:lstStyle/>
          <a:p>
            <a:r>
              <a:rPr lang="fi-FI" dirty="0" smtClean="0"/>
              <a:t>Laajennetaan valittuja sisältöelementtejä käytettävillä (ja/tai vaihtoehtoisilla) pedagogisilla ratkaisuilla, joilla tuetaan ja kuvataan aiheen opettamista sekä oppimista (opetus- ja oppimisteot)</a:t>
            </a:r>
          </a:p>
          <a:p>
            <a:endParaRPr lang="en-US" dirty="0"/>
          </a:p>
        </p:txBody>
      </p:sp>
      <p:sp>
        <p:nvSpPr>
          <p:cNvPr id="4" name="Content Placeholder 3"/>
          <p:cNvSpPr>
            <a:spLocks noGrp="1"/>
          </p:cNvSpPr>
          <p:nvPr>
            <p:ph sz="quarter" idx="1"/>
          </p:nvPr>
        </p:nvSpPr>
        <p:spPr/>
        <p:txBody>
          <a:bodyPr>
            <a:normAutofit fontScale="85000" lnSpcReduction="20000"/>
          </a:bodyPr>
          <a:lstStyle/>
          <a:p>
            <a:r>
              <a:rPr lang="fi-FI" dirty="0" smtClean="0"/>
              <a:t>Liitetään sisältökuvauksiin opetus- ja oppimistekoihin sopivat ja niitä tukevat kognitiiviset ja kommunikointityökalut</a:t>
            </a:r>
          </a:p>
          <a:p>
            <a:r>
              <a:rPr lang="fi-FI" dirty="0" smtClean="0"/>
              <a:t>Laaditaan oppimista tukevat oppimistehtävät</a:t>
            </a:r>
          </a:p>
          <a:p>
            <a:r>
              <a:rPr lang="fi-FI" dirty="0" smtClean="0"/>
              <a:t>Huomioidaan pedagoginen käytettävyys</a:t>
            </a:r>
          </a:p>
          <a:p>
            <a:r>
              <a:rPr lang="fi-FI" dirty="0" smtClean="0"/>
              <a:t>Jokaiseen sisältöelementtiin voi liittyä useampiakin pedagogisia ratkaisuja</a:t>
            </a:r>
          </a:p>
          <a:p>
            <a:pPr lvl="1"/>
            <a:r>
              <a:rPr lang="fi-FI" dirty="0" smtClean="0"/>
              <a:t>opiskelijat voivat tutustua aiheeseen eri näkökulmista</a:t>
            </a:r>
          </a:p>
          <a:p>
            <a:pPr lvl="1"/>
            <a:r>
              <a:rPr lang="fi-FI" dirty="0" smtClean="0"/>
              <a:t>pedagogiset ratkaisut voivat sisältää myös perinteisiä luokkahuoneesta tuttuja menetelmiä (monimuoto-opetus)</a:t>
            </a:r>
          </a:p>
          <a:p>
            <a:r>
              <a:rPr lang="fi-FI" dirty="0" smtClean="0"/>
              <a:t>Yhteydet muihin sisältöelementteihin määrittävät linkit muihin aiheisiin teknistä suunnittelua varten</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ounded Rectangle 5"/>
          <p:cNvSpPr/>
          <p:nvPr/>
        </p:nvSpPr>
        <p:spPr>
          <a:xfrm>
            <a:off x="6588224" y="1412776"/>
            <a:ext cx="2232248" cy="338437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fi-FI" dirty="0" smtClean="0"/>
              <a:t>Pedagoginen suunnittelu (2)</a:t>
            </a:r>
            <a:endParaRPr lang="en-US" dirty="0"/>
          </a:p>
        </p:txBody>
      </p:sp>
      <p:sp>
        <p:nvSpPr>
          <p:cNvPr id="3" name="Text Placeholder 2"/>
          <p:cNvSpPr>
            <a:spLocks noGrp="1"/>
          </p:cNvSpPr>
          <p:nvPr>
            <p:ph type="body" idx="2"/>
          </p:nvPr>
        </p:nvSpPr>
        <p:spPr/>
        <p:txBody>
          <a:bodyPr/>
          <a:lstStyle/>
          <a:p>
            <a:r>
              <a:rPr lang="fi-FI" dirty="0" smtClean="0"/>
              <a:t>Suunnitteluprosessi voidaan aloittaa myös pedagogisista lähtökohdista ...</a:t>
            </a:r>
          </a:p>
          <a:p>
            <a:endParaRPr lang="en-US" dirty="0"/>
          </a:p>
        </p:txBody>
      </p:sp>
      <p:graphicFrame>
        <p:nvGraphicFramePr>
          <p:cNvPr id="5" name="Content Placeholder 4"/>
          <p:cNvGraphicFramePr>
            <a:graphicFrameLocks noGrp="1"/>
          </p:cNvGraphicFramePr>
          <p:nvPr>
            <p:ph sz="quarter" idx="1"/>
          </p:nvPr>
        </p:nvGraphicFramePr>
        <p:xfrm>
          <a:off x="3124200" y="685800"/>
          <a:ext cx="5638800" cy="490378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7" name="Up-Down Arrow 6"/>
          <p:cNvSpPr/>
          <p:nvPr/>
        </p:nvSpPr>
        <p:spPr>
          <a:xfrm>
            <a:off x="7308304" y="2708920"/>
            <a:ext cx="432048" cy="864096"/>
          </a:xfrm>
          <a:prstGeom prst="up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Tekninen suunnittelu</a:t>
            </a:r>
            <a:endParaRPr lang="en-US" dirty="0"/>
          </a:p>
        </p:txBody>
      </p:sp>
      <p:sp>
        <p:nvSpPr>
          <p:cNvPr id="3" name="Text Placeholder 2"/>
          <p:cNvSpPr>
            <a:spLocks noGrp="1"/>
          </p:cNvSpPr>
          <p:nvPr>
            <p:ph type="body" idx="2"/>
          </p:nvPr>
        </p:nvSpPr>
        <p:spPr/>
        <p:txBody>
          <a:bodyPr/>
          <a:lstStyle/>
          <a:p>
            <a:r>
              <a:rPr lang="fi-FI" dirty="0" smtClean="0"/>
              <a:t>Päätökset teknisistä valinnoista</a:t>
            </a:r>
          </a:p>
          <a:p>
            <a:r>
              <a:rPr lang="fi-FI" dirty="0" smtClean="0"/>
              <a:t>Tuotantokäsikirjoitus, jossa määritetään verkkokurssin tekninen toteutus</a:t>
            </a:r>
          </a:p>
          <a:p>
            <a:endParaRPr lang="en-US" dirty="0"/>
          </a:p>
        </p:txBody>
      </p:sp>
      <p:sp>
        <p:nvSpPr>
          <p:cNvPr id="4" name="Content Placeholder 3"/>
          <p:cNvSpPr>
            <a:spLocks noGrp="1"/>
          </p:cNvSpPr>
          <p:nvPr>
            <p:ph sz="quarter" idx="1"/>
          </p:nvPr>
        </p:nvSpPr>
        <p:spPr/>
        <p:txBody>
          <a:bodyPr>
            <a:normAutofit fontScale="92500" lnSpcReduction="10000"/>
          </a:bodyPr>
          <a:lstStyle/>
          <a:p>
            <a:r>
              <a:rPr lang="fi-FI" dirty="0" smtClean="0"/>
              <a:t>alustasovelluksen valinta (vai avoimet WWW-sivut)</a:t>
            </a:r>
          </a:p>
          <a:p>
            <a:pPr lvl="1"/>
            <a:r>
              <a:rPr lang="fi-FI" dirty="0" smtClean="0"/>
              <a:t>Moodle, Optima, Wikit, </a:t>
            </a:r>
            <a:r>
              <a:rPr lang="fi-FI" dirty="0" err="1" smtClean="0"/>
              <a:t>Blogit</a:t>
            </a:r>
            <a:r>
              <a:rPr lang="fi-FI" dirty="0" smtClean="0"/>
              <a:t>, avoimet www-sivut, muut sosiaalisen median työkalut, ...</a:t>
            </a:r>
          </a:p>
          <a:p>
            <a:r>
              <a:rPr lang="fi-FI" dirty="0" smtClean="0"/>
              <a:t>käytettävän median (tekstit, kuvat, äänet, videot, ...) tuotantovälineistä</a:t>
            </a:r>
          </a:p>
          <a:p>
            <a:r>
              <a:rPr lang="fi-FI" dirty="0" smtClean="0"/>
              <a:t>käyttöliittymäsuunnittelu (ulkoasu)</a:t>
            </a:r>
          </a:p>
          <a:p>
            <a:r>
              <a:rPr lang="fi-FI" dirty="0" smtClean="0"/>
              <a:t>ylläpito, </a:t>
            </a:r>
            <a:r>
              <a:rPr lang="fi-FI" dirty="0" err="1" smtClean="0"/>
              <a:t>skaalautuvuus</a:t>
            </a:r>
            <a:r>
              <a:rPr lang="fi-FI" dirty="0" smtClean="0"/>
              <a:t> ja yhteensopivuus</a:t>
            </a:r>
          </a:p>
          <a:p>
            <a:r>
              <a:rPr lang="fi-FI" dirty="0" smtClean="0"/>
              <a:t>opiskelijoilta vaadittavat ohjelmistot ja laitteistot (Acrobat </a:t>
            </a:r>
            <a:r>
              <a:rPr lang="fi-FI" dirty="0" err="1" smtClean="0"/>
              <a:t>Reader</a:t>
            </a:r>
            <a:r>
              <a:rPr lang="fi-FI" dirty="0" smtClean="0"/>
              <a:t>, mediasoittimet, ...)</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Toteutus ja testaus</a:t>
            </a:r>
            <a:endParaRPr lang="en-US" dirty="0"/>
          </a:p>
        </p:txBody>
      </p:sp>
      <p:sp>
        <p:nvSpPr>
          <p:cNvPr id="3" name="Text Placeholder 2"/>
          <p:cNvSpPr>
            <a:spLocks noGrp="1"/>
          </p:cNvSpPr>
          <p:nvPr>
            <p:ph type="body" idx="2"/>
          </p:nvPr>
        </p:nvSpPr>
        <p:spPr/>
        <p:txBody>
          <a:bodyPr/>
          <a:lstStyle/>
          <a:p>
            <a:r>
              <a:rPr lang="fi-FI" dirty="0" smtClean="0"/>
              <a:t>Yksittäisten sisältöelementtien toteutus valittujen pedagogisten ja teknisten ratkaisujen mukaan</a:t>
            </a:r>
          </a:p>
          <a:p>
            <a:r>
              <a:rPr lang="fi-FI" dirty="0" smtClean="0"/>
              <a:t>Suunnitteluprosessin sekä tuotoksen testaus ja arviointi</a:t>
            </a:r>
          </a:p>
          <a:p>
            <a:endParaRPr lang="fi-FI" dirty="0" smtClean="0"/>
          </a:p>
          <a:p>
            <a:endParaRPr lang="en-US" dirty="0"/>
          </a:p>
        </p:txBody>
      </p:sp>
      <p:sp>
        <p:nvSpPr>
          <p:cNvPr id="4" name="Content Placeholder 3"/>
          <p:cNvSpPr>
            <a:spLocks noGrp="1"/>
          </p:cNvSpPr>
          <p:nvPr>
            <p:ph sz="quarter" idx="1"/>
          </p:nvPr>
        </p:nvSpPr>
        <p:spPr/>
        <p:txBody>
          <a:bodyPr>
            <a:normAutofit fontScale="77500" lnSpcReduction="20000"/>
          </a:bodyPr>
          <a:lstStyle/>
          <a:p>
            <a:r>
              <a:rPr lang="fi-FI" dirty="0" smtClean="0"/>
              <a:t>Sisällön laajentaminen haluttuun laajuuteen</a:t>
            </a:r>
          </a:p>
          <a:p>
            <a:r>
              <a:rPr lang="fi-FI" dirty="0" smtClean="0"/>
              <a:t>Valittujen opetus- ja oppimistekojen sekä oppimistehtävien ja materiaalien toteuttaminen ja liittäminen lopulliseen sisältöön sekä käytettäviin medioihin</a:t>
            </a:r>
          </a:p>
          <a:p>
            <a:r>
              <a:rPr lang="fi-FI" dirty="0" smtClean="0"/>
              <a:t>Testaus</a:t>
            </a:r>
          </a:p>
          <a:p>
            <a:pPr lvl="1"/>
            <a:r>
              <a:rPr lang="fi-FI" dirty="0" smtClean="0"/>
              <a:t>oleellinen osa koko suunnitteluprosessia</a:t>
            </a:r>
          </a:p>
          <a:p>
            <a:pPr lvl="1"/>
            <a:r>
              <a:rPr lang="fi-FI" dirty="0" smtClean="0"/>
              <a:t>oikealla kohderyhmällä!</a:t>
            </a:r>
          </a:p>
          <a:p>
            <a:r>
              <a:rPr lang="fi-FI" dirty="0" smtClean="0"/>
              <a:t>Arviointi eri osa-alueilla:</a:t>
            </a:r>
          </a:p>
          <a:p>
            <a:pPr lvl="1"/>
            <a:r>
              <a:rPr lang="fi-FI" dirty="0" smtClean="0"/>
              <a:t>“katselmukset” suunnittelumallin eri vaiheissa</a:t>
            </a:r>
          </a:p>
          <a:p>
            <a:pPr lvl="1"/>
            <a:r>
              <a:rPr lang="fi-FI" dirty="0" smtClean="0"/>
              <a:t>aiheiden ja sisällön arviointi toteutuksen jälkeen</a:t>
            </a:r>
          </a:p>
          <a:p>
            <a:pPr lvl="1"/>
            <a:r>
              <a:rPr lang="fi-FI" dirty="0" smtClean="0"/>
              <a:t>käyttäjiltä vaadittavien teknisten, pedagogisten ja sisällöllisten tietojen ja taitojen arviointi</a:t>
            </a:r>
          </a:p>
          <a:p>
            <a:endParaRPr lang="fi-FI"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Opintojakson osaamistavoitteet</a:t>
            </a:r>
            <a:endParaRPr lang="en-US" dirty="0"/>
          </a:p>
        </p:txBody>
      </p:sp>
      <p:sp>
        <p:nvSpPr>
          <p:cNvPr id="3" name="Content Placeholder 2"/>
          <p:cNvSpPr>
            <a:spLocks noGrp="1"/>
          </p:cNvSpPr>
          <p:nvPr>
            <p:ph sz="quarter" idx="1"/>
          </p:nvPr>
        </p:nvSpPr>
        <p:spPr/>
        <p:txBody>
          <a:bodyPr/>
          <a:lstStyle/>
          <a:p>
            <a:r>
              <a:rPr lang="fi-FI" dirty="0" smtClean="0"/>
              <a:t>Opintojakson suoritettuasi </a:t>
            </a:r>
          </a:p>
          <a:p>
            <a:pPr lvl="1"/>
            <a:r>
              <a:rPr lang="fi-FI" dirty="0" smtClean="0"/>
              <a:t>osaat suunnitella sekä tuottaa verkkoon laadukkaita ja uudelleenkäytettäviä oppimisaihioita sekä kokonaisia verkko- tai monimuotokursseja</a:t>
            </a:r>
          </a:p>
          <a:p>
            <a:pPr lvl="1"/>
            <a:r>
              <a:rPr lang="fi-FI" dirty="0" smtClean="0"/>
              <a:t>osat arvioida sekä edelleen kehittää valmiita oppimisaihioita sekä verkkokursseja</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Jatkokehitys</a:t>
            </a:r>
            <a:endParaRPr lang="en-US" dirty="0"/>
          </a:p>
        </p:txBody>
      </p:sp>
      <p:sp>
        <p:nvSpPr>
          <p:cNvPr id="3" name="Text Placeholder 2"/>
          <p:cNvSpPr>
            <a:spLocks noGrp="1"/>
          </p:cNvSpPr>
          <p:nvPr>
            <p:ph type="body" idx="2"/>
          </p:nvPr>
        </p:nvSpPr>
        <p:spPr/>
        <p:txBody>
          <a:bodyPr/>
          <a:lstStyle/>
          <a:p>
            <a:r>
              <a:rPr lang="fi-FI" dirty="0" smtClean="0"/>
              <a:t>Suunnittelumalli perustuu täydentävään ja toistavaan verkko-opetuksen kehittämiseen</a:t>
            </a:r>
            <a:endParaRPr lang="en-US" dirty="0"/>
          </a:p>
        </p:txBody>
      </p:sp>
      <p:sp>
        <p:nvSpPr>
          <p:cNvPr id="4" name="Content Placeholder 3"/>
          <p:cNvSpPr>
            <a:spLocks noGrp="1"/>
          </p:cNvSpPr>
          <p:nvPr>
            <p:ph sz="quarter" idx="1"/>
          </p:nvPr>
        </p:nvSpPr>
        <p:spPr/>
        <p:txBody>
          <a:bodyPr>
            <a:normAutofit lnSpcReduction="10000"/>
          </a:bodyPr>
          <a:lstStyle/>
          <a:p>
            <a:r>
              <a:rPr lang="fi-FI" dirty="0" smtClean="0"/>
              <a:t>Uusi asiasisältö voidaan helposti lisätä verkko-opintojaksoon seuraavan iteraation (suunnittelukierroksen) aikana </a:t>
            </a:r>
          </a:p>
          <a:p>
            <a:r>
              <a:rPr lang="fi-FI" dirty="0" smtClean="0"/>
              <a:t>Opintojaksoa voidaan kehittää pedagogisesti  ja teknisesti</a:t>
            </a:r>
          </a:p>
          <a:p>
            <a:r>
              <a:rPr lang="fi-FI" dirty="0" smtClean="0"/>
              <a:t>Mahdollistaa verkko-opetuksen materiaalipankin luomisen</a:t>
            </a:r>
          </a:p>
          <a:p>
            <a:pPr lvl="1"/>
            <a:r>
              <a:rPr lang="fi-FI" dirty="0" smtClean="0"/>
              <a:t>uudelleenkäytettävät sisältöelementit ja erilaiset pedagogiset sekä tekniset ratkaisuideat voidaan tallentaa materiaalipankkiin helpottamaan seuraavan opintojakson suunnittelua</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i-FI" smtClean="0"/>
              <a:t>Harjoitustyön aihe</a:t>
            </a:r>
            <a:endParaRPr lang="fi-FI"/>
          </a:p>
        </p:txBody>
      </p:sp>
      <p:sp>
        <p:nvSpPr>
          <p:cNvPr id="6" name="Content Placeholder 5"/>
          <p:cNvSpPr>
            <a:spLocks noGrp="1"/>
          </p:cNvSpPr>
          <p:nvPr>
            <p:ph sz="quarter" idx="1"/>
          </p:nvPr>
        </p:nvSpPr>
        <p:spPr/>
        <p:txBody>
          <a:bodyPr/>
          <a:lstStyle/>
          <a:p>
            <a:r>
              <a:rPr lang="fi-FI" dirty="0" smtClean="0"/>
              <a:t>Millainen harjoitustyön aihe kiinnostaa?</a:t>
            </a:r>
          </a:p>
          <a:p>
            <a:r>
              <a:rPr lang="fi-FI" dirty="0" smtClean="0"/>
              <a:t>Onko jo idea valmiina?</a:t>
            </a:r>
          </a:p>
          <a:p>
            <a:r>
              <a:rPr lang="fi-FI" dirty="0" smtClean="0"/>
              <a:t>Haluatko tehdä yksin vai ryhmässä?</a:t>
            </a:r>
          </a:p>
          <a:p>
            <a:endParaRPr lang="fi-FI"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Käytännön toteutus</a:t>
            </a:r>
            <a:endParaRPr lang="en-US" dirty="0"/>
          </a:p>
        </p:txBody>
      </p:sp>
      <p:sp>
        <p:nvSpPr>
          <p:cNvPr id="3" name="Content Placeholder 2"/>
          <p:cNvSpPr>
            <a:spLocks noGrp="1"/>
          </p:cNvSpPr>
          <p:nvPr>
            <p:ph sz="quarter" idx="1"/>
          </p:nvPr>
        </p:nvSpPr>
        <p:spPr/>
        <p:txBody>
          <a:bodyPr>
            <a:normAutofit fontScale="85000" lnSpcReduction="10000"/>
          </a:bodyPr>
          <a:lstStyle/>
          <a:p>
            <a:r>
              <a:rPr lang="fi-FI" dirty="0" smtClean="0"/>
              <a:t>Luennot:</a:t>
            </a:r>
          </a:p>
          <a:p>
            <a:pPr lvl="1"/>
            <a:r>
              <a:rPr lang="fi-FI" dirty="0" smtClean="0"/>
              <a:t>ke klo 14-16 </a:t>
            </a:r>
            <a:r>
              <a:rPr lang="fi-FI" dirty="0" err="1" smtClean="0"/>
              <a:t>Agoran</a:t>
            </a:r>
            <a:r>
              <a:rPr lang="fi-FI" dirty="0" smtClean="0"/>
              <a:t> oppimistilassa tai Pekan pajassa</a:t>
            </a:r>
          </a:p>
          <a:p>
            <a:r>
              <a:rPr lang="fi-FI" dirty="0" smtClean="0"/>
              <a:t>Ohjaukset:</a:t>
            </a:r>
          </a:p>
          <a:p>
            <a:pPr lvl="1"/>
            <a:r>
              <a:rPr lang="fi-FI" dirty="0" smtClean="0"/>
              <a:t>to klo 12-14 </a:t>
            </a:r>
            <a:r>
              <a:rPr lang="fi-FI" dirty="0" err="1" smtClean="0"/>
              <a:t>Agoran</a:t>
            </a:r>
            <a:r>
              <a:rPr lang="fi-FI" dirty="0" smtClean="0"/>
              <a:t> oppimistilassa tai Pekan pajassa</a:t>
            </a:r>
          </a:p>
          <a:p>
            <a:r>
              <a:rPr lang="fi-FI" dirty="0" smtClean="0"/>
              <a:t>Reflektointi, vertaisarviointi ja lopuksi itsearviointi</a:t>
            </a:r>
          </a:p>
          <a:p>
            <a:r>
              <a:rPr lang="fi-FI" dirty="0" smtClean="0"/>
              <a:t>Oppimistehtävät, joista koostetaan harjoitustyö (suunnitelma) sekä valmis verkkokurssi (toteutus)</a:t>
            </a:r>
          </a:p>
          <a:p>
            <a:r>
              <a:rPr lang="fi-FI" dirty="0" smtClean="0"/>
              <a:t>Oman työn esittely väli-/loppuseminaarissa ja opponointi</a:t>
            </a:r>
          </a:p>
          <a:p>
            <a:r>
              <a:rPr lang="fi-FI" dirty="0" smtClean="0"/>
              <a:t>Ei tenttiä!</a:t>
            </a:r>
          </a:p>
          <a:p>
            <a:r>
              <a:rPr lang="fi-FI" dirty="0" smtClean="0"/>
              <a:t>Luennot suorana Adobe </a:t>
            </a:r>
            <a:r>
              <a:rPr lang="fi-FI" dirty="0" err="1" smtClean="0"/>
              <a:t>Connectissa</a:t>
            </a:r>
            <a:r>
              <a:rPr lang="fi-FI" dirty="0" smtClean="0"/>
              <a:t> os. http://connect.jyu.fi/ttlope/; myös tallenne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Opintosuorituksen arviointi</a:t>
            </a:r>
            <a:endParaRPr lang="en-US" dirty="0"/>
          </a:p>
        </p:txBody>
      </p:sp>
      <p:sp>
        <p:nvSpPr>
          <p:cNvPr id="3" name="Content Placeholder 2"/>
          <p:cNvSpPr>
            <a:spLocks noGrp="1"/>
          </p:cNvSpPr>
          <p:nvPr>
            <p:ph sz="quarter" idx="1"/>
          </p:nvPr>
        </p:nvSpPr>
        <p:spPr/>
        <p:txBody>
          <a:bodyPr>
            <a:normAutofit lnSpcReduction="10000"/>
          </a:bodyPr>
          <a:lstStyle/>
          <a:p>
            <a:r>
              <a:rPr lang="fi-FI" dirty="0" smtClean="0"/>
              <a:t>Opintosuoritus arvioidaan seuraavasti:</a:t>
            </a:r>
          </a:p>
          <a:p>
            <a:pPr lvl="1"/>
            <a:r>
              <a:rPr lang="fi-FI" dirty="0" smtClean="0"/>
              <a:t>osallistumisaktiivisuus ja oma tekeminen sekä ns. asennoituminen kurssiin (1/5 osa)</a:t>
            </a:r>
          </a:p>
          <a:p>
            <a:pPr lvl="1"/>
            <a:r>
              <a:rPr lang="fi-FI" dirty="0" smtClean="0"/>
              <a:t>reflektoinnit sekä itse- ja vertaisarvioinnit (1/5 osa)</a:t>
            </a:r>
          </a:p>
          <a:p>
            <a:pPr lvl="1"/>
            <a:r>
              <a:rPr lang="fi-FI" dirty="0" smtClean="0"/>
              <a:t>oppimistehtävien suoritus ja harjoitustyö (3/5 osaa)</a:t>
            </a:r>
          </a:p>
          <a:p>
            <a:r>
              <a:rPr lang="fi-FI" dirty="0" smtClean="0"/>
              <a:t>Jokainen em. kohta arvioidaan asteikolla: 0 - 5. Opintojakson arvosana (0-5) lasketaan em. kohtien painotettuna keskiarvona</a:t>
            </a:r>
          </a:p>
          <a:p>
            <a:endParaRPr lang="fi-FI" dirty="0" smtClean="0"/>
          </a:p>
          <a:p>
            <a:r>
              <a:rPr lang="fi-FI" dirty="0" smtClean="0"/>
              <a:t>Tarkemmat arviointikriteerit Opiskelijan oppaassa</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Opintojakson harjoitustyö (1)</a:t>
            </a:r>
            <a:endParaRPr lang="en-US" dirty="0"/>
          </a:p>
        </p:txBody>
      </p:sp>
      <p:sp>
        <p:nvSpPr>
          <p:cNvPr id="3" name="Content Placeholder 2"/>
          <p:cNvSpPr>
            <a:spLocks noGrp="1"/>
          </p:cNvSpPr>
          <p:nvPr>
            <p:ph sz="quarter" idx="1"/>
          </p:nvPr>
        </p:nvSpPr>
        <p:spPr/>
        <p:txBody>
          <a:bodyPr>
            <a:normAutofit fontScale="92500"/>
          </a:bodyPr>
          <a:lstStyle/>
          <a:p>
            <a:r>
              <a:rPr lang="fi-FI" dirty="0" smtClean="0"/>
              <a:t>Opintojakson harjoitustyö (suunnitelma) koostuu oppimistehtävistä sekä oppimistehtävät kokoavasta johdannosta ja yhteenvedosta</a:t>
            </a:r>
          </a:p>
          <a:p>
            <a:pPr lvl="1"/>
            <a:r>
              <a:rPr lang="fi-FI" dirty="0" smtClean="0"/>
              <a:t>Opintojakson oppimistehtävissä suunnitellaan omaa verkkokurssia vaihe vaiheelta edeten tausta-analyysistä toteutuksen arviointiin ja jatkokehitykseen</a:t>
            </a:r>
          </a:p>
          <a:p>
            <a:pPr lvl="1"/>
            <a:r>
              <a:rPr lang="fi-FI" dirty="0" smtClean="0"/>
              <a:t>Jokainen vaihe kirjataan harjoitustyöhön</a:t>
            </a:r>
          </a:p>
          <a:p>
            <a:pPr lvl="1"/>
            <a:r>
              <a:rPr lang="fi-FI" dirty="0" smtClean="0"/>
              <a:t>Tavoitteena kirjallinen ”opettajan opas”, jonka pohjalta kuka tahansa muu voisi toteuttaa samanlaisen verkkokurssin</a:t>
            </a:r>
          </a:p>
          <a:p>
            <a:pPr lvl="1"/>
            <a:r>
              <a:rPr lang="fi-FI" dirty="0" smtClean="0"/>
              <a:t>Harjoitustyössä on huomioitava oppimistehtävissä käsitellyt asiat, mutta muutakin saa lisätä oman tutustumisen ja kokemusten valossa</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Opintojakson harjoitustyö (2)</a:t>
            </a:r>
            <a:endParaRPr lang="en-US" dirty="0"/>
          </a:p>
        </p:txBody>
      </p:sp>
      <p:sp>
        <p:nvSpPr>
          <p:cNvPr id="3" name="Content Placeholder 2"/>
          <p:cNvSpPr>
            <a:spLocks noGrp="1"/>
          </p:cNvSpPr>
          <p:nvPr>
            <p:ph sz="quarter" idx="1"/>
          </p:nvPr>
        </p:nvSpPr>
        <p:spPr/>
        <p:txBody>
          <a:bodyPr>
            <a:normAutofit fontScale="92500" lnSpcReduction="20000"/>
          </a:bodyPr>
          <a:lstStyle/>
          <a:p>
            <a:r>
              <a:rPr lang="fi-FI" dirty="0" smtClean="0"/>
              <a:t>Oppimistehtävien pohjalta kootaan </a:t>
            </a:r>
          </a:p>
          <a:p>
            <a:pPr lvl="1"/>
            <a:r>
              <a:rPr lang="fi-FI" dirty="0" smtClean="0"/>
              <a:t>“kirjallinen” osuus </a:t>
            </a:r>
          </a:p>
          <a:p>
            <a:pPr lvl="2"/>
            <a:r>
              <a:rPr lang="fi-FI" dirty="0" smtClean="0"/>
              <a:t>kukin omaa verkkokurssin suunnittelua ja toteutusta esittelevä suunnitelma Confluence wikiin (Kurssi-ideoita –osio)</a:t>
            </a:r>
          </a:p>
          <a:p>
            <a:pPr lvl="1"/>
            <a:r>
              <a:rPr lang="fi-FI" dirty="0" smtClean="0"/>
              <a:t>käytännön toteutus </a:t>
            </a:r>
          </a:p>
          <a:p>
            <a:pPr lvl="2"/>
            <a:r>
              <a:rPr lang="fi-FI" dirty="0" smtClean="0"/>
              <a:t>ainoa rajoite: muilla oltava pääsy tutustumaan toteutukseen</a:t>
            </a:r>
          </a:p>
          <a:p>
            <a:r>
              <a:rPr lang="fi-FI" dirty="0" smtClean="0"/>
              <a:t>Harjoitustöiden tavoitteena</a:t>
            </a:r>
          </a:p>
          <a:p>
            <a:pPr lvl="1"/>
            <a:r>
              <a:rPr lang="fi-FI" dirty="0" smtClean="0"/>
              <a:t>selkeä kokonaiskuva verkkokurssien (ja monimuotokurssien) suunnittelusta ja toteutuksesta</a:t>
            </a:r>
          </a:p>
          <a:p>
            <a:pPr lvl="1"/>
            <a:r>
              <a:rPr lang="fi-FI" dirty="0" smtClean="0"/>
              <a:t>sisäistää iteratiivinen ja inkrementaalinen suunnitteluprosessi </a:t>
            </a:r>
          </a:p>
          <a:p>
            <a:pPr lvl="2"/>
            <a:r>
              <a:rPr lang="fi-FI" dirty="0" smtClean="0"/>
              <a:t>opintojakson aikana on tavoitteena käydä läpi kaksi suunnittelu- ja toteutusiteraatiota</a:t>
            </a:r>
          </a:p>
          <a:p>
            <a:pPr lvl="1"/>
            <a:r>
              <a:rPr lang="fi-FI" dirty="0" smtClean="0"/>
              <a:t>uudelleen käytettävien oppimisaihioiden toteutus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Opintojakson harjoitustyö (3) </a:t>
            </a:r>
            <a:endParaRPr lang="en-US" dirty="0"/>
          </a:p>
        </p:txBody>
      </p:sp>
      <p:sp>
        <p:nvSpPr>
          <p:cNvPr id="3" name="Content Placeholder 2"/>
          <p:cNvSpPr>
            <a:spLocks noGrp="1"/>
          </p:cNvSpPr>
          <p:nvPr>
            <p:ph sz="quarter" idx="1"/>
          </p:nvPr>
        </p:nvSpPr>
        <p:spPr/>
        <p:txBody>
          <a:bodyPr>
            <a:normAutofit/>
          </a:bodyPr>
          <a:lstStyle/>
          <a:p>
            <a:r>
              <a:rPr lang="fi-FI" dirty="0" smtClean="0"/>
              <a:t>Harjoitustyö voidaan tehdä yksin tai ryhmässä </a:t>
            </a:r>
          </a:p>
          <a:p>
            <a:pPr lvl="1"/>
            <a:r>
              <a:rPr lang="fi-FI" dirty="0" smtClean="0"/>
              <a:t>jokainen perehtyy jokaiseen asiaan</a:t>
            </a:r>
          </a:p>
          <a:p>
            <a:r>
              <a:rPr lang="fi-FI" dirty="0" smtClean="0"/>
              <a:t>Harjoitustyöllä EI ole</a:t>
            </a:r>
          </a:p>
          <a:p>
            <a:pPr lvl="1"/>
            <a:r>
              <a:rPr lang="fi-FI" dirty="0" smtClean="0"/>
              <a:t>pituusvaatimusta; riippuu verkkokurssin laajuudesta</a:t>
            </a:r>
          </a:p>
          <a:p>
            <a:pPr lvl="1"/>
            <a:r>
              <a:rPr lang="fi-FI" dirty="0" smtClean="0"/>
              <a:t>ulkoasuvaatimuksia; voi olla tekijänsä näköinen</a:t>
            </a:r>
          </a:p>
          <a:p>
            <a:r>
              <a:rPr lang="fi-FI" dirty="0" smtClean="0"/>
              <a:t>Väli- ja loppuseminaarissa esitys harjoitustyön esittelemiseksi</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T-kalvopohja">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IT-kalvopohja</Template>
  <TotalTime>43</TotalTime>
  <Words>2195</Words>
  <Application>Microsoft Macintosh PowerPoint</Application>
  <PresentationFormat>On-screen Show (4:3)</PresentationFormat>
  <Paragraphs>353</Paragraphs>
  <Slides>41</Slides>
  <Notes>6</Notes>
  <HiddenSlides>0</HiddenSlides>
  <MMClips>0</MMClips>
  <ScaleCrop>false</ScaleCrop>
  <HeadingPairs>
    <vt:vector size="4" baseType="variant">
      <vt:variant>
        <vt:lpstr>Design Template</vt:lpstr>
      </vt:variant>
      <vt:variant>
        <vt:i4>1</vt:i4>
      </vt:variant>
      <vt:variant>
        <vt:lpstr>Slide Titles</vt:lpstr>
      </vt:variant>
      <vt:variant>
        <vt:i4>41</vt:i4>
      </vt:variant>
    </vt:vector>
  </HeadingPairs>
  <TitlesOfParts>
    <vt:vector size="42" baseType="lpstr">
      <vt:lpstr>IT-kalvopohja</vt:lpstr>
      <vt:lpstr>Verkko-opetuksen suunnittelu</vt:lpstr>
      <vt:lpstr>Yleistä kurssista ja sen suorittamisesta</vt:lpstr>
      <vt:lpstr>Kurssin sisältö ja laajuus</vt:lpstr>
      <vt:lpstr>Opintojakson osaamistavoitteet</vt:lpstr>
      <vt:lpstr>Käytännön toteutus</vt:lpstr>
      <vt:lpstr>Opintosuorituksen arviointi</vt:lpstr>
      <vt:lpstr>Opintojakson harjoitustyö (1)</vt:lpstr>
      <vt:lpstr>Opintojakson harjoitustyö (2)</vt:lpstr>
      <vt:lpstr>Opintojakson harjoitustyö (3) </vt:lpstr>
      <vt:lpstr>Opetuksen suunnittelun lähtökohdat</vt:lpstr>
      <vt:lpstr>POHDINTAA</vt:lpstr>
      <vt:lpstr>Miten edetään?</vt:lpstr>
      <vt:lpstr>Mistä liikkeelle?</vt:lpstr>
      <vt:lpstr>Yleistä opetuksen suunnittelusta</vt:lpstr>
      <vt:lpstr>Miksi opetuksen suunnittelu on niin tärkeää?</vt:lpstr>
      <vt:lpstr>Verkon mukanaan tuomat mahdollisuudet ja vaatimukset</vt:lpstr>
      <vt:lpstr>Oppimiseen vaikuttavat tekijät</vt:lpstr>
      <vt:lpstr>Opetukselliset tavoitteet</vt:lpstr>
      <vt:lpstr>Kuka/ketkä opetusta suunnittelee?</vt:lpstr>
      <vt:lpstr>Suunnittelun tavoite?</vt:lpstr>
      <vt:lpstr>Verkon rooli</vt:lpstr>
      <vt:lpstr>POHDINTA</vt:lpstr>
      <vt:lpstr>Pedagogiikka-lähtöisyys</vt:lpstr>
      <vt:lpstr>Lähteitä</vt:lpstr>
      <vt:lpstr>Verkko-opetuksen suunnitteluprosessi</vt:lpstr>
      <vt:lpstr>Suunnittelu-prosessi</vt:lpstr>
      <vt:lpstr>Tausta-analyysi</vt:lpstr>
      <vt:lpstr>Sisällön-suunnittelu (1)</vt:lpstr>
      <vt:lpstr>Sisällön-suunnittelu (2)</vt:lpstr>
      <vt:lpstr>Sisällön-suunnittelu (3)</vt:lpstr>
      <vt:lpstr>Sisällön-suunnittelu (4)</vt:lpstr>
      <vt:lpstr>Sisällön-suunnittelu (4)</vt:lpstr>
      <vt:lpstr>Slide 33</vt:lpstr>
      <vt:lpstr>Slide 34</vt:lpstr>
      <vt:lpstr>Sisällön-suunnittelu (5)</vt:lpstr>
      <vt:lpstr>Pedagoginen suunnittelu (1)</vt:lpstr>
      <vt:lpstr>Pedagoginen suunnittelu (2)</vt:lpstr>
      <vt:lpstr>Tekninen suunnittelu</vt:lpstr>
      <vt:lpstr>Toteutus ja testaus</vt:lpstr>
      <vt:lpstr>Jatkokehitys</vt:lpstr>
      <vt:lpstr>Harjoitustyön aihe</vt:lpstr>
    </vt:vector>
  </TitlesOfParts>
  <Company>JYU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Tietotekniikan aineenopettajankoulutus</dc:title>
  <dc:creator>Leena Hiltunen</dc:creator>
  <cp:lastModifiedBy>Hiltunen Leena</cp:lastModifiedBy>
  <cp:revision>360</cp:revision>
  <cp:lastPrinted>2011-08-22T12:33:50Z</cp:lastPrinted>
  <dcterms:created xsi:type="dcterms:W3CDTF">2013-01-07T07:13:12Z</dcterms:created>
  <dcterms:modified xsi:type="dcterms:W3CDTF">2013-01-07T07:39:34Z</dcterms:modified>
</cp:coreProperties>
</file>