
<file path=[Content_Types].xml><?xml version="1.0" encoding="utf-8"?>
<Types xmlns="http://schemas.openxmlformats.org/package/2006/content-types"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69.xml" ContentType="application/vnd.openxmlformats-officedocument.presentationml.slide+xml"/>
  <Override PartName="/ppt/slides/slide14.xml" ContentType="application/vnd.openxmlformats-officedocument.presentationml.slide+xml"/>
  <Default Extension="rels" ContentType="application/vnd.openxmlformats-package.relationships+xml"/>
  <Override PartName="/ppt/slides/slide62.xml" ContentType="application/vnd.openxmlformats-officedocument.presentationml.slide+xml"/>
  <Override PartName="/ppt/slides/slide78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85.xml" ContentType="application/vnd.openxmlformats-officedocument.presentationml.slide+xml"/>
  <Override PartName="/ppt/slides/slide68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slides/slide77.xml" ContentType="application/vnd.openxmlformats-officedocument.presentationml.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slides/slide84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67.xml" ContentType="application/vnd.openxmlformats-officedocument.presentationml.slide+xml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slides/slide76.xml" ContentType="application/vnd.openxmlformats-officedocument.presentationml.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s/slide8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66.xml" ContentType="application/vnd.openxmlformats-officedocument.presentationml.slide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slides/slide75.xml" ContentType="application/vnd.openxmlformats-officedocument.presentationml.slide+xml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8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65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74.xml" ContentType="application/vnd.openxmlformats-officedocument.presentationml.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88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81.xml" ContentType="application/vnd.openxmlformats-officedocument.presentationml.slide+xml"/>
  <Override PartName="/ppt/slideLayouts/slideLayout1.xml" ContentType="application/vnd.openxmlformats-officedocument.presentationml.slideLayout+xml"/>
  <Override PartName="/ppt/viewProps.xml" ContentType="application/vnd.openxmlformats-officedocument.presentationml.viewProps+xml"/>
  <Override PartName="/ppt/slides/slide64.xml" ContentType="application/vnd.openxmlformats-officedocument.presentationml.slide+xml"/>
  <Default Extension="jpeg" ContentType="image/jpeg"/>
  <Override PartName="/ppt/slides/slide47.xml" ContentType="application/vnd.openxmlformats-officedocument.presentationml.slide+xml"/>
  <Override PartName="/ppt/slides/slide73.xml" ContentType="application/vnd.openxmlformats-officedocument.presentationml.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theme/theme2.xml" ContentType="application/vnd.openxmlformats-officedocument.theme+xml"/>
  <Override PartName="/ppt/slides/slide23.xml" ContentType="application/vnd.openxmlformats-officedocument.presentationml.slide+xml"/>
  <Override PartName="/ppt/slides/slide39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71.xml" ContentType="application/vnd.openxmlformats-officedocument.presentationml.slide+xml"/>
  <Override PartName="/ppt/slides/slide32.xml" ContentType="application/vnd.openxmlformats-officedocument.presentationml.slide+xml"/>
  <Override PartName="/ppt/slides/slide87.xml" ContentType="application/vnd.openxmlformats-officedocument.presentationml.slide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slides/slide80.xml" ContentType="application/vnd.openxmlformats-officedocument.presentationml.slide+xml"/>
  <Override PartName="/ppt/slides/slide63.xml" ContentType="application/vnd.openxmlformats-officedocument.presentationml.slide+xml"/>
  <Override PartName="/ppt/slides/slide79.xml" ContentType="application/vnd.openxmlformats-officedocument.presentationml.slide+xml"/>
  <Override PartName="/ppt/slides/slide46.xml" ContentType="application/vnd.openxmlformats-officedocument.presentationml.slide+xml"/>
  <Override PartName="/ppt/slides/slide72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Default Extension="bin" ContentType="application/vnd.openxmlformats-officedocument.presentationml.printerSettings"/>
  <Override PartName="/ppt/slides/slide70.xml" ContentType="application/vnd.openxmlformats-officedocument.presentationml.slide+xml"/>
  <Override PartName="/ppt/slides/slide31.xml" ContentType="application/vnd.openxmlformats-officedocument.presentationml.slide+xml"/>
  <Override PartName="/ppt/slides/slide8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notesMasterIdLst>
    <p:notesMasterId r:id="rId90"/>
  </p:notesMasterIdLst>
  <p:handoutMasterIdLst>
    <p:handoutMasterId r:id="rId91"/>
  </p:handoutMasterIdLst>
  <p:sldIdLst>
    <p:sldId id="390" r:id="rId2"/>
    <p:sldId id="391" r:id="rId3"/>
    <p:sldId id="392" r:id="rId4"/>
    <p:sldId id="393" r:id="rId5"/>
    <p:sldId id="394" r:id="rId6"/>
    <p:sldId id="395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08" r:id="rId20"/>
    <p:sldId id="409" r:id="rId21"/>
    <p:sldId id="410" r:id="rId22"/>
    <p:sldId id="411" r:id="rId23"/>
    <p:sldId id="412" r:id="rId24"/>
    <p:sldId id="413" r:id="rId25"/>
    <p:sldId id="414" r:id="rId26"/>
    <p:sldId id="415" r:id="rId27"/>
    <p:sldId id="416" r:id="rId28"/>
    <p:sldId id="417" r:id="rId29"/>
    <p:sldId id="418" r:id="rId30"/>
    <p:sldId id="419" r:id="rId31"/>
    <p:sldId id="420" r:id="rId32"/>
    <p:sldId id="421" r:id="rId33"/>
    <p:sldId id="422" r:id="rId34"/>
    <p:sldId id="423" r:id="rId35"/>
    <p:sldId id="424" r:id="rId36"/>
    <p:sldId id="425" r:id="rId37"/>
    <p:sldId id="426" r:id="rId38"/>
    <p:sldId id="427" r:id="rId39"/>
    <p:sldId id="428" r:id="rId40"/>
    <p:sldId id="429" r:id="rId41"/>
    <p:sldId id="430" r:id="rId42"/>
    <p:sldId id="431" r:id="rId43"/>
    <p:sldId id="432" r:id="rId44"/>
    <p:sldId id="433" r:id="rId45"/>
    <p:sldId id="434" r:id="rId46"/>
    <p:sldId id="435" r:id="rId47"/>
    <p:sldId id="436" r:id="rId48"/>
    <p:sldId id="437" r:id="rId49"/>
    <p:sldId id="438" r:id="rId50"/>
    <p:sldId id="439" r:id="rId51"/>
    <p:sldId id="440" r:id="rId52"/>
    <p:sldId id="441" r:id="rId53"/>
    <p:sldId id="442" r:id="rId54"/>
    <p:sldId id="443" r:id="rId55"/>
    <p:sldId id="444" r:id="rId56"/>
    <p:sldId id="445" r:id="rId57"/>
    <p:sldId id="446" r:id="rId58"/>
    <p:sldId id="447" r:id="rId59"/>
    <p:sldId id="448" r:id="rId60"/>
    <p:sldId id="449" r:id="rId61"/>
    <p:sldId id="450" r:id="rId62"/>
    <p:sldId id="451" r:id="rId63"/>
    <p:sldId id="452" r:id="rId64"/>
    <p:sldId id="453" r:id="rId65"/>
    <p:sldId id="454" r:id="rId66"/>
    <p:sldId id="455" r:id="rId67"/>
    <p:sldId id="456" r:id="rId68"/>
    <p:sldId id="457" r:id="rId69"/>
    <p:sldId id="458" r:id="rId70"/>
    <p:sldId id="459" r:id="rId71"/>
    <p:sldId id="460" r:id="rId72"/>
    <p:sldId id="461" r:id="rId73"/>
    <p:sldId id="462" r:id="rId74"/>
    <p:sldId id="463" r:id="rId75"/>
    <p:sldId id="464" r:id="rId76"/>
    <p:sldId id="465" r:id="rId77"/>
    <p:sldId id="466" r:id="rId78"/>
    <p:sldId id="467" r:id="rId79"/>
    <p:sldId id="468" r:id="rId80"/>
    <p:sldId id="469" r:id="rId81"/>
    <p:sldId id="470" r:id="rId82"/>
    <p:sldId id="471" r:id="rId83"/>
    <p:sldId id="472" r:id="rId84"/>
    <p:sldId id="473" r:id="rId85"/>
    <p:sldId id="474" r:id="rId86"/>
    <p:sldId id="475" r:id="rId87"/>
    <p:sldId id="478" r:id="rId88"/>
    <p:sldId id="476" r:id="rId89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3" frameSlides="1"/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9328" autoAdjust="0"/>
  </p:normalViewPr>
  <p:slideViewPr>
    <p:cSldViewPr>
      <p:cViewPr varScale="1">
        <p:scale>
          <a:sx n="147" d="100"/>
          <a:sy n="147" d="100"/>
        </p:scale>
        <p:origin x="-134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-1032" y="1512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notesMaster" Target="notesMasters/notesMaster1.xml"/><Relationship Id="rId91" Type="http://schemas.openxmlformats.org/officeDocument/2006/relationships/handoutMaster" Target="handoutMasters/handoutMaster1.xml"/><Relationship Id="rId92" Type="http://schemas.openxmlformats.org/officeDocument/2006/relationships/printerSettings" Target="printerSettings/printerSettings1.bin"/><Relationship Id="rId93" Type="http://schemas.openxmlformats.org/officeDocument/2006/relationships/presProps" Target="presProps.xml"/><Relationship Id="rId94" Type="http://schemas.openxmlformats.org/officeDocument/2006/relationships/viewProps" Target="viewProps.xml"/><Relationship Id="rId95" Type="http://schemas.openxmlformats.org/officeDocument/2006/relationships/theme" Target="theme/theme1.xml"/><Relationship Id="rId9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56BC0-BB4B-4D01-BF75-47BA45394D69}" type="datetimeFigureOut">
              <a:rPr lang="en-US" smtClean="0"/>
              <a:pPr/>
              <a:t>1/7/13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DD8E3-7B6E-47C8-BA7E-3634FA6C5E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A2181-86E1-4C3F-B58D-2ACA5AF22294}" type="datetimeFigureOut">
              <a:rPr lang="en-US" smtClean="0"/>
              <a:pPr/>
              <a:t>1/7/13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F9461-95B7-48D9-9A21-5AFAE7F5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 userDrawn="1"/>
        </p:nvSpPr>
        <p:spPr bwMode="white">
          <a:xfrm>
            <a:off x="0" y="5589240"/>
            <a:ext cx="9144000" cy="126876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none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543684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0C27DA-5B61-4AE8-B8FA-5DDD482C96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381000"/>
            <a:ext cx="784664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pic>
        <p:nvPicPr>
          <p:cNvPr id="21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55058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 flipV="1">
            <a:off x="4437504" y="2862456"/>
            <a:ext cx="5433792" cy="19776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21243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21243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55448" y="166606"/>
            <a:ext cx="8833104" cy="101328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06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 userDrawn="1"/>
        </p:nvSpPr>
        <p:spPr>
          <a:xfrm>
            <a:off x="4267200" y="103519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 userDrawn="1"/>
        </p:nvSpPr>
        <p:spPr>
          <a:xfrm>
            <a:off x="4361688" y="112968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8033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none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543684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0C27DA-5B61-4AE8-B8FA-5DDD482C968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55448" y="172447"/>
            <a:ext cx="8833104" cy="10852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 userDrawn="1"/>
        </p:nvSpPr>
        <p:spPr>
          <a:xfrm>
            <a:off x="4267200" y="103519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 userDrawn="1"/>
        </p:nvSpPr>
        <p:spPr>
          <a:xfrm>
            <a:off x="4361688" y="112968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72000" y="1575652"/>
            <a:ext cx="1" cy="4013588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217640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217640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5589240"/>
            <a:ext cx="9144000" cy="126876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536178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97384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2973841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550275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051648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3536031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5508848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490344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2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051648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55058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56004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459864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pic>
        <p:nvPicPr>
          <p:cNvPr id="23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55058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70C27DA-5B61-4AE8-B8FA-5DDD482C9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0652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711055"/>
            <a:ext cx="9144000" cy="1146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eeneclipsesoftware.com/eclipsecrossword/" TargetMode="External"/><Relationship Id="rId4" Type="http://schemas.openxmlformats.org/officeDocument/2006/relationships/hyperlink" Target="http://www.halfbakedsoftware.com/quandary.php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otpot.uvic.ca/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Luento 4</a:t>
            </a:r>
            <a:endParaRPr lang="fi-FI" dirty="0" smtClean="0"/>
          </a:p>
          <a:p>
            <a:r>
              <a:rPr lang="fi-FI" dirty="0" smtClean="0"/>
              <a:t>30</a:t>
            </a:r>
            <a:r>
              <a:rPr lang="fi-FI" dirty="0" smtClean="0"/>
              <a:t>.1.2013</a:t>
            </a:r>
          </a:p>
          <a:p>
            <a:endParaRPr lang="fi-FI" dirty="0" smtClean="0"/>
          </a:p>
          <a:p>
            <a:r>
              <a:rPr lang="fi-FI" dirty="0" smtClean="0"/>
              <a:t>Pedagoginen suunnittelu onnistuneen verkkokurssin taustalla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Pedagoginen suunnittelu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Asetetut osaamistavoitteet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Osaamistavoitteet</a:t>
            </a:r>
            <a:endParaRPr lang="en-US"/>
          </a:p>
        </p:txBody>
      </p:sp>
      <p:pic>
        <p:nvPicPr>
          <p:cNvPr id="23555" name="Picture 4" descr="Blo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1639" y="1382714"/>
            <a:ext cx="5262561" cy="420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sz="3600"/>
              <a:t>Miten tausta-analyysissä</a:t>
            </a:r>
            <a:br>
              <a:rPr lang="fi-FI" sz="3600"/>
            </a:br>
            <a:r>
              <a:rPr lang="fi-FI" sz="3600"/>
              <a:t>asetetut osaamistavoitteet </a:t>
            </a:r>
            <a:br>
              <a:rPr lang="fi-FI" sz="3600"/>
            </a:br>
            <a:r>
              <a:rPr lang="fi-FI" sz="3600"/>
              <a:t>saavutetaan?</a:t>
            </a:r>
            <a:endParaRPr lang="en-US" sz="3600"/>
          </a:p>
        </p:txBody>
      </p:sp>
      <p:sp>
        <p:nvSpPr>
          <p:cNvPr id="245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Suunnitellaan opetukselliset ratkaisut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1. Toimintastrategian valinta</a:t>
            </a:r>
            <a:endParaRPr lang="en-US"/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/>
              <a:t>Opetukselliset ratkaisut ova usein sidoksissa siihen, millainen toimintastrategia valitaan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Toimintastrategian valinta (1)</a:t>
            </a: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materiaalikeskeinen opetus</a:t>
            </a:r>
          </a:p>
          <a:p>
            <a:pPr lvl="1" eaLnBrk="1" hangingPunct="1"/>
            <a:r>
              <a:rPr lang="en-US"/>
              <a:t>ohjataan ja tuetaan materiaalien löytämistä ja käyttöä</a:t>
            </a:r>
          </a:p>
          <a:p>
            <a:pPr eaLnBrk="1" hangingPunct="1"/>
            <a:r>
              <a:rPr lang="en-US"/>
              <a:t>asiantuntijakeskeinen opetus</a:t>
            </a:r>
          </a:p>
          <a:p>
            <a:pPr lvl="1" eaLnBrk="1" hangingPunct="1"/>
            <a:r>
              <a:rPr lang="en-US"/>
              <a:t>hyödynnetään persoonallisia asiantuntijoita</a:t>
            </a:r>
          </a:p>
          <a:p>
            <a:pPr eaLnBrk="1" hangingPunct="1"/>
            <a:r>
              <a:rPr lang="en-US"/>
              <a:t>tehtäväkeskeinen opetus</a:t>
            </a:r>
          </a:p>
          <a:p>
            <a:pPr lvl="1" eaLnBrk="1" hangingPunct="1"/>
            <a:r>
              <a:rPr lang="en-US"/>
              <a:t>työstetään suunniteltuja oppimistehtäviä</a:t>
            </a:r>
          </a:p>
          <a:p>
            <a:pPr eaLnBrk="1" hangingPunct="1"/>
            <a:r>
              <a:rPr lang="en-US"/>
              <a:t>vuorovaikutuskeskeinen opetus</a:t>
            </a:r>
          </a:p>
          <a:p>
            <a:pPr lvl="1" eaLnBrk="1" hangingPunct="1"/>
            <a:r>
              <a:rPr lang="en-US"/>
              <a:t>jaetaan osallistujien kokemuksia ja näkemyksiä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Toimintastrategian valinta (2)</a:t>
            </a: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vertaistyöskentelykeskeinen opetus</a:t>
            </a:r>
          </a:p>
          <a:p>
            <a:pPr lvl="1" eaLnBrk="1" hangingPunct="1"/>
            <a:r>
              <a:rPr lang="en-US"/>
              <a:t>tuetaan asenteellista ja toiminnallista vertaisosallistumista</a:t>
            </a:r>
          </a:p>
          <a:p>
            <a:pPr eaLnBrk="1" hangingPunct="1"/>
            <a:r>
              <a:rPr lang="en-US"/>
              <a:t>ongelmakeskeinen opetus</a:t>
            </a:r>
          </a:p>
          <a:p>
            <a:pPr lvl="2" eaLnBrk="1" hangingPunct="1"/>
            <a:r>
              <a:rPr lang="en-US"/>
              <a:t>hahmotetaan, työstetään ja ratkaistaan ongelmia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Toimintastrategia voi toki myös vaihdella kurssin edetessä käsiteltävästä aiheesta riippuen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2. Pedagogisen lähestymistavan ja mallin valinta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Lähestymistavan valinta (1)</a:t>
            </a: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Itseopiskelun tukeminen</a:t>
            </a:r>
          </a:p>
          <a:p>
            <a:pPr lvl="1" eaLnBrk="1" hangingPunct="1"/>
            <a:r>
              <a:rPr lang="fi-FI" smtClean="0"/>
              <a:t>oppimateriaali</a:t>
            </a:r>
            <a:r>
              <a:rPr lang="fi-FI" smtClean="0"/>
              <a:t> </a:t>
            </a:r>
            <a:r>
              <a:rPr lang="fi-FI" smtClean="0"/>
              <a:t>+</a:t>
            </a:r>
            <a:r>
              <a:rPr lang="fi-FI" smtClean="0"/>
              <a:t> </a:t>
            </a:r>
            <a:r>
              <a:rPr lang="fi-FI" smtClean="0"/>
              <a:t>mahdollinen</a:t>
            </a:r>
            <a:r>
              <a:rPr lang="fi-FI" smtClean="0"/>
              <a:t> ohjaus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teknologia</a:t>
            </a:r>
            <a:r>
              <a:rPr lang="fi-FI" smtClean="0"/>
              <a:t> </a:t>
            </a:r>
            <a:r>
              <a:rPr lang="fi-FI" smtClean="0"/>
              <a:t>tukemassa</a:t>
            </a:r>
            <a:r>
              <a:rPr lang="fi-FI" smtClean="0"/>
              <a:t> </a:t>
            </a:r>
            <a:r>
              <a:rPr lang="fi-FI" smtClean="0"/>
              <a:t>opiskelua</a:t>
            </a:r>
            <a:r>
              <a:rPr lang="fi-FI" smtClean="0"/>
              <a:t> </a:t>
            </a:r>
          </a:p>
          <a:p>
            <a:pPr eaLnBrk="1" hangingPunct="1"/>
            <a:r>
              <a:rPr lang="fi-FI" smtClean="0"/>
              <a:t>Opettajajohtoinen</a:t>
            </a:r>
            <a:r>
              <a:rPr lang="fi-FI" smtClean="0"/>
              <a:t> kurssi</a:t>
            </a:r>
          </a:p>
          <a:p>
            <a:pPr lvl="1" eaLnBrk="1" hangingPunct="1"/>
            <a:r>
              <a:rPr lang="fi-FI" smtClean="0"/>
              <a:t>esitykset</a:t>
            </a:r>
            <a:r>
              <a:rPr lang="fi-FI" smtClean="0"/>
              <a:t>,</a:t>
            </a:r>
            <a:r>
              <a:rPr lang="fi-FI" smtClean="0"/>
              <a:t> </a:t>
            </a:r>
            <a:r>
              <a:rPr lang="fi-FI" smtClean="0"/>
              <a:t>ohjattu</a:t>
            </a:r>
            <a:r>
              <a:rPr lang="fi-FI" smtClean="0"/>
              <a:t> prosessi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kirjallisuus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oheismateriaalit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tehtävät</a:t>
            </a:r>
            <a:r>
              <a:rPr lang="fi-FI" smtClean="0"/>
              <a:t> </a:t>
            </a:r>
            <a:r>
              <a:rPr lang="fi-FI" smtClean="0"/>
              <a:t>/</a:t>
            </a:r>
            <a:r>
              <a:rPr lang="fi-FI" smtClean="0"/>
              <a:t> </a:t>
            </a:r>
            <a:r>
              <a:rPr lang="fi-FI" smtClean="0"/>
              <a:t>tentit</a:t>
            </a:r>
            <a:r>
              <a:rPr lang="fi-FI" smtClean="0"/>
              <a:t> 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opettajan</a:t>
            </a:r>
            <a:r>
              <a:rPr lang="fi-FI" smtClean="0"/>
              <a:t> ohjaus/</a:t>
            </a:r>
            <a:r>
              <a:rPr lang="fi-FI" smtClean="0"/>
              <a:t>arviointi</a:t>
            </a:r>
            <a:r>
              <a:rPr lang="fi-FI" smtClean="0"/>
              <a:t> </a:t>
            </a:r>
          </a:p>
          <a:p>
            <a:pPr eaLnBrk="1" hangingPunct="1"/>
            <a:r>
              <a:rPr lang="fi-FI" smtClean="0"/>
              <a:t>Oppimistehtäville</a:t>
            </a:r>
            <a:r>
              <a:rPr lang="fi-FI" smtClean="0"/>
              <a:t> </a:t>
            </a:r>
            <a:r>
              <a:rPr lang="fi-FI" smtClean="0"/>
              <a:t>rakentuva</a:t>
            </a:r>
            <a:r>
              <a:rPr lang="fi-FI" smtClean="0"/>
              <a:t> kurssi</a:t>
            </a:r>
          </a:p>
          <a:p>
            <a:pPr lvl="1" eaLnBrk="1" hangingPunct="1"/>
            <a:r>
              <a:rPr lang="fi-FI" smtClean="0"/>
              <a:t>oppimateriaali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oppimistehtävät</a:t>
            </a:r>
            <a:r>
              <a:rPr lang="fi-FI" smtClean="0"/>
              <a:t> </a:t>
            </a:r>
            <a:r>
              <a:rPr lang="fi-FI" smtClean="0"/>
              <a:t>opiskelun</a:t>
            </a:r>
            <a:r>
              <a:rPr lang="fi-FI" smtClean="0"/>
              <a:t> jäsentäjinä</a:t>
            </a:r>
            <a:r>
              <a:rPr lang="fi-FI" smtClean="0"/>
              <a:t>;</a:t>
            </a:r>
            <a:r>
              <a:rPr lang="fi-FI" smtClean="0"/>
              <a:t> yksilö-</a:t>
            </a:r>
            <a:r>
              <a:rPr lang="fi-FI" smtClean="0"/>
              <a:t>,</a:t>
            </a:r>
            <a:r>
              <a:rPr lang="fi-FI" smtClean="0"/>
              <a:t> pari</a:t>
            </a:r>
            <a:r>
              <a:rPr lang="fi-FI" smtClean="0"/>
              <a:t>-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ryhmätyöskentely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ohjaajan</a:t>
            </a:r>
            <a:r>
              <a:rPr lang="fi-FI" smtClean="0"/>
              <a:t> </a:t>
            </a:r>
            <a:r>
              <a:rPr lang="fi-FI" smtClean="0"/>
              <a:t>palaute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ohjaus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etäopetus</a:t>
            </a:r>
            <a:r>
              <a:rPr lang="fi-FI" smtClean="0"/>
              <a:t> </a:t>
            </a:r>
            <a:r>
              <a:rPr lang="fi-FI" smtClean="0"/>
              <a:t>/</a:t>
            </a:r>
            <a:r>
              <a:rPr lang="fi-FI" smtClean="0"/>
              <a:t> monimuoto-opetus</a:t>
            </a:r>
            <a:endParaRPr lang="fi-FI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Lähestymistavan valinta (2)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mtClean="0"/>
              <a:t>Ryhmän </a:t>
            </a:r>
            <a:r>
              <a:rPr lang="fi-FI" smtClean="0"/>
              <a:t>vuorovaikutuksen</a:t>
            </a:r>
            <a:r>
              <a:rPr lang="fi-FI" smtClean="0"/>
              <a:t> tukeminen</a:t>
            </a:r>
          </a:p>
          <a:p>
            <a:pPr lvl="1" eaLnBrk="1" hangingPunct="1"/>
            <a:r>
              <a:rPr lang="fi-FI" smtClean="0"/>
              <a:t>jaettu</a:t>
            </a:r>
            <a:r>
              <a:rPr lang="fi-FI" smtClean="0"/>
              <a:t> asiantuntijuus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oppimisprosessi</a:t>
            </a:r>
            <a:r>
              <a:rPr lang="fi-FI" smtClean="0"/>
              <a:t> verkossa</a:t>
            </a:r>
            <a:r>
              <a:rPr lang="fi-FI" smtClean="0"/>
              <a:t>,</a:t>
            </a:r>
            <a:r>
              <a:rPr lang="fi-FI" smtClean="0"/>
              <a:t> </a:t>
            </a:r>
            <a:r>
              <a:rPr lang="fi-FI" smtClean="0"/>
              <a:t>opettaja</a:t>
            </a:r>
            <a:r>
              <a:rPr lang="fi-FI" smtClean="0"/>
              <a:t> </a:t>
            </a:r>
            <a:r>
              <a:rPr lang="fi-FI" smtClean="0"/>
              <a:t>ohjaa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tukee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vertaistyöskentely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yhteistoiminnallisuus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prosessiarviointi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vertaipalaute</a:t>
            </a:r>
            <a:r>
              <a:rPr lang="fi-FI" smtClean="0"/>
              <a:t> </a:t>
            </a:r>
          </a:p>
          <a:p>
            <a:pPr eaLnBrk="1" hangingPunct="1"/>
            <a:r>
              <a:rPr lang="fi-FI" smtClean="0"/>
              <a:t>Verkostoitunut</a:t>
            </a:r>
            <a:r>
              <a:rPr lang="fi-FI" smtClean="0"/>
              <a:t> virtuaaliopetus</a:t>
            </a:r>
          </a:p>
          <a:p>
            <a:pPr lvl="1" eaLnBrk="1" hangingPunct="1"/>
            <a:r>
              <a:rPr lang="fi-FI" smtClean="0"/>
              <a:t>oppilaitosten</a:t>
            </a:r>
            <a:r>
              <a:rPr lang="fi-FI" smtClean="0"/>
              <a:t> organisoituminen</a:t>
            </a:r>
            <a:r>
              <a:rPr lang="fi-FI" smtClean="0"/>
              <a:t>;</a:t>
            </a:r>
            <a:r>
              <a:rPr lang="fi-FI" smtClean="0"/>
              <a:t> oppimateriaalitietokannat</a:t>
            </a:r>
            <a:r>
              <a:rPr lang="fi-FI" smtClean="0"/>
              <a:t>;</a:t>
            </a:r>
            <a:r>
              <a:rPr lang="fi-FI" smtClean="0"/>
              <a:t> oppimis-/opiskeluverkostot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arvioinnin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suoritusten</a:t>
            </a:r>
            <a:r>
              <a:rPr lang="fi-FI" smtClean="0"/>
              <a:t> yhtenäistäminen</a:t>
            </a:r>
            <a:r>
              <a:rPr lang="fi-FI" smtClean="0"/>
              <a:t>;</a:t>
            </a:r>
            <a:r>
              <a:rPr lang="fi-FI" smtClean="0"/>
              <a:t> </a:t>
            </a:r>
            <a:r>
              <a:rPr lang="fi-FI" smtClean="0"/>
              <a:t>opetuksen</a:t>
            </a:r>
            <a:r>
              <a:rPr lang="fi-FI" smtClean="0"/>
              <a:t> sertifiointi</a:t>
            </a:r>
          </a:p>
          <a:p>
            <a:pPr eaLnBrk="1" hangingPunct="1"/>
            <a:endParaRPr lang="fi-FI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/>
              <a:t>Pedagogisen mallin valinta (1)</a:t>
            </a:r>
            <a:endParaRPr lang="en-US" sz="360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Pedagogisen mallin valinta voi olla joskus haastava tehtävä. Lähestymistapaa valittaessa tulisi pohtia seuraavia kysymyksiä:</a:t>
            </a:r>
          </a:p>
          <a:p>
            <a:pPr lvl="1" eaLnBrk="1" hangingPunct="1"/>
            <a:r>
              <a:rPr lang="en-US"/>
              <a:t>Edellytetäänkö opiskelijoilta itseohjautuvaa (autonomista) työskentelyä vai onko kysessä ennemminkin ohjattu (kontrolloitu) toiminta?</a:t>
            </a:r>
          </a:p>
          <a:p>
            <a:pPr lvl="1" eaLnBrk="1" hangingPunct="1"/>
            <a:r>
              <a:rPr lang="en-US"/>
              <a:t>Tapahtuuko oppiminen yksilöllisesti vai ryhmässä?</a:t>
            </a:r>
          </a:p>
          <a:p>
            <a:pPr lvl="1" eaLnBrk="1" hangingPunct="1"/>
            <a:r>
              <a:rPr lang="en-US"/>
              <a:t>Onko opetus tiedon jakamista vai edellytetäänkö oppijoilta tiedon konstruointia ja oman tiedon tuottamista?</a:t>
            </a:r>
          </a:p>
          <a:p>
            <a:pPr lvl="1" eaLnBrk="1" hangingPunct="1"/>
            <a:r>
              <a:rPr lang="en-US"/>
              <a:t>Kuinka oppimista arvioidaan?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Pedagoginen suunnittelu</a:t>
            </a:r>
            <a:endParaRPr lang="en-US"/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/>
              <a:t>Tavoitteena on määrittää verkon rooli suunnitellulle kurssille, suunnitellla pedagogiset valinnat, oppimisen ohjaus ja arviointi sekä tehdä tarvittavat mediavalinnat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9"/>
          <p:cNvSpPr>
            <a:spLocks noChangeArrowheads="1"/>
          </p:cNvSpPr>
          <p:nvPr/>
        </p:nvSpPr>
        <p:spPr bwMode="auto">
          <a:xfrm>
            <a:off x="250825" y="333375"/>
            <a:ext cx="288925" cy="40322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1" name="Oval 4"/>
          <p:cNvSpPr>
            <a:spLocks noChangeArrowheads="1"/>
          </p:cNvSpPr>
          <p:nvPr/>
        </p:nvSpPr>
        <p:spPr bwMode="auto">
          <a:xfrm>
            <a:off x="2124075" y="1270000"/>
            <a:ext cx="4248150" cy="3959225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2" name="Text Box 5"/>
          <p:cNvSpPr txBox="1">
            <a:spLocks noChangeArrowheads="1"/>
          </p:cNvSpPr>
          <p:nvPr/>
        </p:nvSpPr>
        <p:spPr bwMode="auto">
          <a:xfrm>
            <a:off x="3276600" y="1484313"/>
            <a:ext cx="14144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000" b="1">
                <a:solidFill>
                  <a:schemeClr val="bg1"/>
                </a:solidFill>
                <a:ea typeface="Arial" charset="0"/>
                <a:cs typeface="Arial" charset="0"/>
              </a:rPr>
              <a:t>Jaettu / hajautettu</a:t>
            </a:r>
          </a:p>
          <a:p>
            <a:r>
              <a:rPr lang="fi-FI" sz="1000" b="1">
                <a:solidFill>
                  <a:schemeClr val="bg1"/>
                </a:solidFill>
                <a:ea typeface="Arial" charset="0"/>
                <a:cs typeface="Arial" charset="0"/>
              </a:rPr>
              <a:t>asiantuntijuus</a:t>
            </a:r>
          </a:p>
          <a:p>
            <a:r>
              <a:rPr lang="fi-FI" sz="1000">
                <a:solidFill>
                  <a:schemeClr val="bg1"/>
                </a:solidFill>
                <a:ea typeface="Arial" charset="0"/>
                <a:cs typeface="Arial" charset="0"/>
              </a:rPr>
              <a:t>(Distributed cognition)</a:t>
            </a:r>
          </a:p>
          <a:p>
            <a:r>
              <a:rPr lang="fi-FI" sz="1000">
                <a:solidFill>
                  <a:schemeClr val="bg1"/>
                </a:solidFill>
                <a:ea typeface="Arial" charset="0"/>
                <a:cs typeface="Arial" charset="0"/>
              </a:rPr>
              <a:t>Oatley 1990</a:t>
            </a:r>
            <a:endParaRPr lang="en-US" sz="100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3492500" y="3429000"/>
            <a:ext cx="17192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000" b="1">
                <a:solidFill>
                  <a:schemeClr val="bg1"/>
                </a:solidFill>
                <a:ea typeface="Arial" charset="0"/>
                <a:cs typeface="Arial" charset="0"/>
              </a:rPr>
              <a:t>Kognitiivinen koflikti</a:t>
            </a:r>
          </a:p>
          <a:p>
            <a:r>
              <a:rPr lang="fi-FI" sz="1000">
                <a:solidFill>
                  <a:schemeClr val="bg1"/>
                </a:solidFill>
                <a:ea typeface="Arial" charset="0"/>
                <a:cs typeface="Arial" charset="0"/>
              </a:rPr>
              <a:t>Alamäki &amp; Luukkonen 2002</a:t>
            </a:r>
            <a:endParaRPr lang="en-US" sz="100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32774" name="Text Box 7"/>
          <p:cNvSpPr txBox="1">
            <a:spLocks noChangeArrowheads="1"/>
          </p:cNvSpPr>
          <p:nvPr/>
        </p:nvSpPr>
        <p:spPr bwMode="auto">
          <a:xfrm>
            <a:off x="4446588" y="2133600"/>
            <a:ext cx="1420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000" b="1">
                <a:solidFill>
                  <a:schemeClr val="bg1"/>
                </a:solidFill>
                <a:ea typeface="Arial" charset="0"/>
                <a:cs typeface="Arial" charset="0"/>
              </a:rPr>
              <a:t>Ankkuroitu</a:t>
            </a:r>
          </a:p>
          <a:p>
            <a:r>
              <a:rPr lang="fi-FI" sz="1000" b="1">
                <a:solidFill>
                  <a:schemeClr val="bg1"/>
                </a:solidFill>
                <a:ea typeface="Arial" charset="0"/>
                <a:cs typeface="Arial" charset="0"/>
              </a:rPr>
              <a:t>opetus</a:t>
            </a:r>
          </a:p>
          <a:p>
            <a:r>
              <a:rPr lang="fi-FI" sz="1000">
                <a:solidFill>
                  <a:schemeClr val="bg1"/>
                </a:solidFill>
                <a:ea typeface="Arial" charset="0"/>
                <a:cs typeface="Arial" charset="0"/>
              </a:rPr>
              <a:t>(Anchored instruction)</a:t>
            </a:r>
          </a:p>
          <a:p>
            <a:r>
              <a:rPr lang="fi-FI" sz="1000">
                <a:solidFill>
                  <a:schemeClr val="bg1"/>
                </a:solidFill>
                <a:ea typeface="Arial" charset="0"/>
                <a:cs typeface="Arial" charset="0"/>
              </a:rPr>
              <a:t>CTGV 1993</a:t>
            </a:r>
            <a:endParaRPr lang="en-US" sz="100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32775" name="Text Box 8"/>
          <p:cNvSpPr txBox="1">
            <a:spLocks noChangeArrowheads="1"/>
          </p:cNvSpPr>
          <p:nvPr/>
        </p:nvSpPr>
        <p:spPr bwMode="auto">
          <a:xfrm>
            <a:off x="4211638" y="4005263"/>
            <a:ext cx="14414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000" b="1">
                <a:solidFill>
                  <a:schemeClr val="bg1"/>
                </a:solidFill>
                <a:ea typeface="Arial" charset="0"/>
                <a:cs typeface="Arial" charset="0"/>
              </a:rPr>
              <a:t>Syventyvä</a:t>
            </a:r>
          </a:p>
          <a:p>
            <a:r>
              <a:rPr lang="fi-FI" sz="1000" b="1">
                <a:solidFill>
                  <a:schemeClr val="bg1"/>
                </a:solidFill>
                <a:ea typeface="Arial" charset="0"/>
                <a:cs typeface="Arial" charset="0"/>
              </a:rPr>
              <a:t>osallistuminen</a:t>
            </a:r>
          </a:p>
          <a:p>
            <a:r>
              <a:rPr lang="fi-FI" sz="1000">
                <a:solidFill>
                  <a:schemeClr val="bg1"/>
                </a:solidFill>
                <a:ea typeface="Arial" charset="0"/>
                <a:cs typeface="Arial" charset="0"/>
              </a:rPr>
              <a:t>(Legitimate peripheral </a:t>
            </a:r>
          </a:p>
          <a:p>
            <a:r>
              <a:rPr lang="fi-FI" sz="1000">
                <a:solidFill>
                  <a:schemeClr val="bg1"/>
                </a:solidFill>
                <a:ea typeface="Arial" charset="0"/>
                <a:cs typeface="Arial" charset="0"/>
              </a:rPr>
              <a:t>participation)</a:t>
            </a:r>
          </a:p>
          <a:p>
            <a:r>
              <a:rPr lang="fi-FI" sz="1000">
                <a:solidFill>
                  <a:schemeClr val="bg1"/>
                </a:solidFill>
                <a:ea typeface="Arial" charset="0"/>
                <a:cs typeface="Arial" charset="0"/>
              </a:rPr>
              <a:t>Lave &amp; Wagner 1993</a:t>
            </a:r>
            <a:endParaRPr lang="en-US" sz="100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32776" name="Text Box 9"/>
          <p:cNvSpPr txBox="1">
            <a:spLocks noChangeArrowheads="1"/>
          </p:cNvSpPr>
          <p:nvPr/>
        </p:nvSpPr>
        <p:spPr bwMode="auto">
          <a:xfrm>
            <a:off x="2555875" y="3789363"/>
            <a:ext cx="1531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000" b="1">
                <a:solidFill>
                  <a:schemeClr val="bg1"/>
                </a:solidFill>
                <a:ea typeface="Arial" charset="0"/>
                <a:cs typeface="Arial" charset="0"/>
              </a:rPr>
              <a:t>Vastavuoronen</a:t>
            </a:r>
          </a:p>
          <a:p>
            <a:r>
              <a:rPr lang="fi-FI" sz="1000" b="1">
                <a:solidFill>
                  <a:schemeClr val="bg1"/>
                </a:solidFill>
                <a:ea typeface="Arial" charset="0"/>
                <a:cs typeface="Arial" charset="0"/>
              </a:rPr>
              <a:t>opettaminen</a:t>
            </a:r>
          </a:p>
          <a:p>
            <a:r>
              <a:rPr lang="fi-FI" sz="1000">
                <a:solidFill>
                  <a:schemeClr val="bg1"/>
                </a:solidFill>
                <a:ea typeface="Arial" charset="0"/>
                <a:cs typeface="Arial" charset="0"/>
              </a:rPr>
              <a:t>(Recipocal teaching)</a:t>
            </a:r>
          </a:p>
          <a:p>
            <a:r>
              <a:rPr lang="fi-FI" sz="1000">
                <a:solidFill>
                  <a:schemeClr val="bg1"/>
                </a:solidFill>
                <a:ea typeface="Arial" charset="0"/>
                <a:cs typeface="Arial" charset="0"/>
              </a:rPr>
              <a:t>Palinscar &amp; Brown 1984</a:t>
            </a:r>
            <a:endParaRPr lang="en-US" sz="100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32777" name="Text Box 10"/>
          <p:cNvSpPr txBox="1">
            <a:spLocks noChangeArrowheads="1"/>
          </p:cNvSpPr>
          <p:nvPr/>
        </p:nvSpPr>
        <p:spPr bwMode="auto">
          <a:xfrm>
            <a:off x="2439988" y="2205038"/>
            <a:ext cx="1428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000" b="1" dirty="0">
                <a:solidFill>
                  <a:schemeClr val="bg1"/>
                </a:solidFill>
                <a:ea typeface="Arial" charset="0"/>
                <a:cs typeface="Arial" charset="0"/>
              </a:rPr>
              <a:t>Aktivoiva</a:t>
            </a:r>
          </a:p>
          <a:p>
            <a:r>
              <a:rPr lang="fi-FI" sz="1000" b="1" dirty="0">
                <a:solidFill>
                  <a:schemeClr val="bg1"/>
                </a:solidFill>
                <a:ea typeface="Arial" charset="0"/>
                <a:cs typeface="Arial" charset="0"/>
              </a:rPr>
              <a:t>opetus</a:t>
            </a:r>
          </a:p>
          <a:p>
            <a:r>
              <a:rPr lang="fi-FI" sz="1000" dirty="0">
                <a:solidFill>
                  <a:schemeClr val="bg1"/>
                </a:solidFill>
                <a:ea typeface="Arial" charset="0"/>
                <a:cs typeface="Arial" charset="0"/>
              </a:rPr>
              <a:t>(</a:t>
            </a:r>
            <a:r>
              <a:rPr lang="fi-FI" sz="1000" dirty="0" err="1">
                <a:solidFill>
                  <a:schemeClr val="bg1"/>
                </a:solidFill>
                <a:ea typeface="Arial" charset="0"/>
                <a:cs typeface="Arial" charset="0"/>
              </a:rPr>
              <a:t>Activating</a:t>
            </a:r>
            <a:r>
              <a:rPr lang="fi-FI" sz="1000" dirty="0">
                <a:solidFill>
                  <a:schemeClr val="bg1"/>
                </a:solidFill>
                <a:ea typeface="Arial" charset="0"/>
                <a:cs typeface="Arial" charset="0"/>
              </a:rPr>
              <a:t> </a:t>
            </a:r>
            <a:r>
              <a:rPr lang="fi-FI" sz="1000" dirty="0" err="1">
                <a:solidFill>
                  <a:schemeClr val="bg1"/>
                </a:solidFill>
                <a:ea typeface="Arial" charset="0"/>
                <a:cs typeface="Arial" charset="0"/>
              </a:rPr>
              <a:t>instruction</a:t>
            </a:r>
            <a:r>
              <a:rPr lang="fi-FI" sz="1000" dirty="0">
                <a:solidFill>
                  <a:schemeClr val="bg1"/>
                </a:solidFill>
                <a:ea typeface="Arial" charset="0"/>
                <a:cs typeface="Arial" charset="0"/>
              </a:rPr>
              <a:t>)</a:t>
            </a:r>
          </a:p>
          <a:p>
            <a:r>
              <a:rPr lang="fi-FI" sz="1000" dirty="0">
                <a:solidFill>
                  <a:schemeClr val="bg1"/>
                </a:solidFill>
                <a:ea typeface="Arial" charset="0"/>
                <a:cs typeface="Arial" charset="0"/>
              </a:rPr>
              <a:t>Lonka &amp; Lonka 1991</a:t>
            </a:r>
            <a:endParaRPr lang="en-US" sz="1000" dirty="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55650" y="908050"/>
            <a:ext cx="2449513" cy="1152525"/>
            <a:chOff x="431" y="618"/>
            <a:chExt cx="1543" cy="726"/>
          </a:xfrm>
        </p:grpSpPr>
        <p:sp>
          <p:nvSpPr>
            <p:cNvPr id="32814" name="Text Box 12"/>
            <p:cNvSpPr txBox="1">
              <a:spLocks noChangeArrowheads="1"/>
            </p:cNvSpPr>
            <p:nvPr/>
          </p:nvSpPr>
          <p:spPr bwMode="auto">
            <a:xfrm>
              <a:off x="551" y="799"/>
              <a:ext cx="128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Simulaatio ja simulaatiopelit</a:t>
              </a:r>
            </a:p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oppimisessa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Ruohomäki 1994; Lehtonen 2005</a:t>
              </a:r>
              <a:endParaRPr lang="en-US" sz="100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32815" name="Oval 13"/>
            <p:cNvSpPr>
              <a:spLocks noChangeArrowheads="1"/>
            </p:cNvSpPr>
            <p:nvPr/>
          </p:nvSpPr>
          <p:spPr bwMode="auto">
            <a:xfrm>
              <a:off x="431" y="618"/>
              <a:ext cx="1543" cy="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700338" y="188913"/>
            <a:ext cx="2449512" cy="1152525"/>
            <a:chOff x="1837" y="164"/>
            <a:chExt cx="1543" cy="726"/>
          </a:xfrm>
        </p:grpSpPr>
        <p:sp>
          <p:nvSpPr>
            <p:cNvPr id="32812" name="Text Box 15"/>
            <p:cNvSpPr txBox="1">
              <a:spLocks noChangeArrowheads="1"/>
            </p:cNvSpPr>
            <p:nvPr/>
          </p:nvSpPr>
          <p:spPr bwMode="auto">
            <a:xfrm>
              <a:off x="2105" y="300"/>
              <a:ext cx="90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DIANA-malli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(DIalogic Authentic 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Netlearning Activity)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Aarnio &amp; Enqvist 2001</a:t>
              </a:r>
              <a:endParaRPr lang="en-US" sz="100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32813" name="Oval 16"/>
            <p:cNvSpPr>
              <a:spLocks noChangeArrowheads="1"/>
            </p:cNvSpPr>
            <p:nvPr/>
          </p:nvSpPr>
          <p:spPr bwMode="auto">
            <a:xfrm>
              <a:off x="1837" y="164"/>
              <a:ext cx="1543" cy="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0" y="2060575"/>
            <a:ext cx="2449513" cy="1152525"/>
            <a:chOff x="68" y="1389"/>
            <a:chExt cx="1543" cy="726"/>
          </a:xfrm>
        </p:grpSpPr>
        <p:sp>
          <p:nvSpPr>
            <p:cNvPr id="32810" name="Text Box 18"/>
            <p:cNvSpPr txBox="1">
              <a:spLocks noChangeArrowheads="1"/>
            </p:cNvSpPr>
            <p:nvPr/>
          </p:nvSpPr>
          <p:spPr bwMode="auto">
            <a:xfrm>
              <a:off x="323" y="1480"/>
              <a:ext cx="1015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Ongelmalähtöinen</a:t>
              </a:r>
            </a:p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oppiminen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(Problem-based learning)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Boud &amp; Feletti 1999; 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Poikela 2002</a:t>
              </a:r>
              <a:endParaRPr lang="en-US" sz="100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32811" name="Oval 19"/>
            <p:cNvSpPr>
              <a:spLocks noChangeArrowheads="1"/>
            </p:cNvSpPr>
            <p:nvPr/>
          </p:nvSpPr>
          <p:spPr bwMode="auto">
            <a:xfrm>
              <a:off x="68" y="1389"/>
              <a:ext cx="1543" cy="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0" y="3284538"/>
            <a:ext cx="2449513" cy="1152525"/>
            <a:chOff x="158" y="2205"/>
            <a:chExt cx="1543" cy="726"/>
          </a:xfrm>
        </p:grpSpPr>
        <p:sp>
          <p:nvSpPr>
            <p:cNvPr id="32808" name="Text Box 21"/>
            <p:cNvSpPr txBox="1">
              <a:spLocks noChangeArrowheads="1"/>
            </p:cNvSpPr>
            <p:nvPr/>
          </p:nvSpPr>
          <p:spPr bwMode="auto">
            <a:xfrm>
              <a:off x="294" y="2296"/>
              <a:ext cx="1258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Kognitiivinen </a:t>
              </a:r>
            </a:p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oppipoikamalli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(Cognitive apprenticeship)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Collins, Brown &amp; Newman 1989;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Järvelä 1996</a:t>
              </a:r>
              <a:endParaRPr lang="en-US" sz="100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32809" name="Oval 22"/>
            <p:cNvSpPr>
              <a:spLocks noChangeArrowheads="1"/>
            </p:cNvSpPr>
            <p:nvPr/>
          </p:nvSpPr>
          <p:spPr bwMode="auto">
            <a:xfrm>
              <a:off x="158" y="2205"/>
              <a:ext cx="1543" cy="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1185863" y="4724400"/>
            <a:ext cx="2449512" cy="1152525"/>
            <a:chOff x="657" y="2795"/>
            <a:chExt cx="1543" cy="726"/>
          </a:xfrm>
        </p:grpSpPr>
        <p:sp>
          <p:nvSpPr>
            <p:cNvPr id="32806" name="Text Box 24"/>
            <p:cNvSpPr txBox="1">
              <a:spLocks noChangeArrowheads="1"/>
            </p:cNvSpPr>
            <p:nvPr/>
          </p:nvSpPr>
          <p:spPr bwMode="auto">
            <a:xfrm>
              <a:off x="981" y="2931"/>
              <a:ext cx="87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Suggestiopohjainen</a:t>
              </a:r>
            </a:p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oppiminen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(mielikuvaoppiminen)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Lindh 1998</a:t>
              </a:r>
              <a:endParaRPr lang="en-US" sz="100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32807" name="Oval 25"/>
            <p:cNvSpPr>
              <a:spLocks noChangeArrowheads="1"/>
            </p:cNvSpPr>
            <p:nvPr/>
          </p:nvSpPr>
          <p:spPr bwMode="auto">
            <a:xfrm>
              <a:off x="657" y="2795"/>
              <a:ext cx="1543" cy="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3995738" y="5013325"/>
            <a:ext cx="2449512" cy="1152525"/>
            <a:chOff x="2608" y="2886"/>
            <a:chExt cx="1543" cy="726"/>
          </a:xfrm>
        </p:grpSpPr>
        <p:sp>
          <p:nvSpPr>
            <p:cNvPr id="32804" name="Text Box 27"/>
            <p:cNvSpPr txBox="1">
              <a:spLocks noChangeArrowheads="1"/>
            </p:cNvSpPr>
            <p:nvPr/>
          </p:nvSpPr>
          <p:spPr bwMode="auto">
            <a:xfrm>
              <a:off x="2829" y="3022"/>
              <a:ext cx="108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Tutkimus- ja </a:t>
              </a:r>
            </a:p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seikkailumatka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Alamäki &amp; Luukkonen 2002</a:t>
              </a:r>
            </a:p>
          </p:txBody>
        </p:sp>
        <p:sp>
          <p:nvSpPr>
            <p:cNvPr id="32805" name="Oval 28"/>
            <p:cNvSpPr>
              <a:spLocks noChangeArrowheads="1"/>
            </p:cNvSpPr>
            <p:nvPr/>
          </p:nvSpPr>
          <p:spPr bwMode="auto">
            <a:xfrm>
              <a:off x="2608" y="2886"/>
              <a:ext cx="1543" cy="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5651500" y="3789363"/>
            <a:ext cx="2449513" cy="1152525"/>
            <a:chOff x="3470" y="2251"/>
            <a:chExt cx="1543" cy="726"/>
          </a:xfrm>
        </p:grpSpPr>
        <p:sp>
          <p:nvSpPr>
            <p:cNvPr id="32802" name="Text Box 30"/>
            <p:cNvSpPr txBox="1">
              <a:spLocks noChangeArrowheads="1"/>
            </p:cNvSpPr>
            <p:nvPr/>
          </p:nvSpPr>
          <p:spPr bwMode="auto">
            <a:xfrm>
              <a:off x="3647" y="2387"/>
              <a:ext cx="1083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Case-oppiminen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(Case-based learning)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Silander 2002; 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Alamäki &amp; Luukkonen 2002</a:t>
              </a:r>
              <a:endParaRPr lang="en-US" sz="100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32803" name="Oval 31"/>
            <p:cNvSpPr>
              <a:spLocks noChangeArrowheads="1"/>
            </p:cNvSpPr>
            <p:nvPr/>
          </p:nvSpPr>
          <p:spPr bwMode="auto">
            <a:xfrm>
              <a:off x="3470" y="2251"/>
              <a:ext cx="1543" cy="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6084888" y="2636838"/>
            <a:ext cx="2449512" cy="1152525"/>
            <a:chOff x="3470" y="1389"/>
            <a:chExt cx="1543" cy="726"/>
          </a:xfrm>
        </p:grpSpPr>
        <p:sp>
          <p:nvSpPr>
            <p:cNvPr id="32800" name="Text Box 33"/>
            <p:cNvSpPr txBox="1">
              <a:spLocks noChangeArrowheads="1"/>
            </p:cNvSpPr>
            <p:nvPr/>
          </p:nvSpPr>
          <p:spPr bwMode="auto">
            <a:xfrm>
              <a:off x="3667" y="1480"/>
              <a:ext cx="1133" cy="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Tutkiva oppiminen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(Discovery learning)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Hakkarainen, Lonka &amp;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Lipponen 1999, 2004;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Scardamalia &amp; Bereiter 1994</a:t>
              </a:r>
              <a:endParaRPr lang="en-US" sz="100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32801" name="Oval 34"/>
            <p:cNvSpPr>
              <a:spLocks noChangeArrowheads="1"/>
            </p:cNvSpPr>
            <p:nvPr/>
          </p:nvSpPr>
          <p:spPr bwMode="auto">
            <a:xfrm>
              <a:off x="3470" y="1389"/>
              <a:ext cx="1543" cy="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5795963" y="1628775"/>
            <a:ext cx="2449512" cy="1152525"/>
            <a:chOff x="3107" y="506"/>
            <a:chExt cx="1543" cy="726"/>
          </a:xfrm>
        </p:grpSpPr>
        <p:sp>
          <p:nvSpPr>
            <p:cNvPr id="32798" name="Text Box 36"/>
            <p:cNvSpPr txBox="1">
              <a:spLocks noChangeArrowheads="1"/>
            </p:cNvSpPr>
            <p:nvPr/>
          </p:nvSpPr>
          <p:spPr bwMode="auto">
            <a:xfrm>
              <a:off x="3312" y="663"/>
              <a:ext cx="111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Projektioppiminen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(Project-based learning)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Lifländer 2003; Tynjälä 1999</a:t>
              </a:r>
              <a:endParaRPr lang="en-US" sz="100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32799" name="Oval 37"/>
            <p:cNvSpPr>
              <a:spLocks noChangeArrowheads="1"/>
            </p:cNvSpPr>
            <p:nvPr/>
          </p:nvSpPr>
          <p:spPr bwMode="auto">
            <a:xfrm>
              <a:off x="3107" y="506"/>
              <a:ext cx="1543" cy="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787" name="Text Box 38"/>
          <p:cNvSpPr txBox="1">
            <a:spLocks noChangeArrowheads="1"/>
          </p:cNvSpPr>
          <p:nvPr/>
        </p:nvSpPr>
        <p:spPr bwMode="auto">
          <a:xfrm>
            <a:off x="2987675" y="2997200"/>
            <a:ext cx="271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fi-FI" sz="1800">
                <a:solidFill>
                  <a:schemeClr val="bg1"/>
                </a:solidFill>
                <a:ea typeface="Arial" charset="0"/>
                <a:cs typeface="Arial" charset="0"/>
              </a:rPr>
              <a:t>Pedagogiset menetelmät</a:t>
            </a:r>
            <a:endParaRPr lang="en-US" sz="1800">
              <a:solidFill>
                <a:schemeClr val="bg1"/>
              </a:solidFill>
              <a:ea typeface="Arial" charset="0"/>
              <a:cs typeface="Arial" charset="0"/>
            </a:endParaRPr>
          </a:p>
        </p:txBody>
      </p:sp>
      <p:sp>
        <p:nvSpPr>
          <p:cNvPr id="32788" name="Text Box 39"/>
          <p:cNvSpPr txBox="1">
            <a:spLocks noChangeArrowheads="1"/>
          </p:cNvSpPr>
          <p:nvPr/>
        </p:nvSpPr>
        <p:spPr bwMode="auto">
          <a:xfrm>
            <a:off x="539750" y="188913"/>
            <a:ext cx="2203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ea typeface="Arial" charset="0"/>
                <a:cs typeface="Arial" charset="0"/>
              </a:rPr>
              <a:t>Verkko-opetuksen</a:t>
            </a:r>
          </a:p>
          <a:p>
            <a:pPr algn="l"/>
            <a:r>
              <a:rPr lang="fi-FI" sz="1800">
                <a:solidFill>
                  <a:schemeClr val="tx1"/>
                </a:solidFill>
                <a:ea typeface="Arial" charset="0"/>
                <a:cs typeface="Arial" charset="0"/>
              </a:rPr>
              <a:t>pedagogisia malleja</a:t>
            </a:r>
            <a:endParaRPr lang="en-US" sz="180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  <p:sp>
        <p:nvSpPr>
          <p:cNvPr id="32789" name="Text Box 40"/>
          <p:cNvSpPr txBox="1">
            <a:spLocks noChangeArrowheads="1"/>
          </p:cNvSpPr>
          <p:nvPr/>
        </p:nvSpPr>
        <p:spPr bwMode="auto">
          <a:xfrm>
            <a:off x="107950" y="5805488"/>
            <a:ext cx="14462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fi-FI" sz="1000">
                <a:solidFill>
                  <a:schemeClr val="tx1"/>
                </a:solidFill>
                <a:ea typeface="Arial" charset="0"/>
                <a:cs typeface="Arial" charset="0"/>
              </a:rPr>
              <a:t>Mukaellen Vaara 2005</a:t>
            </a:r>
            <a:endParaRPr lang="en-US" sz="1000">
              <a:solidFill>
                <a:schemeClr val="tx1"/>
              </a:solidFill>
              <a:ea typeface="Arial" charset="0"/>
              <a:cs typeface="Arial" charset="0"/>
            </a:endParaRPr>
          </a:p>
        </p:txBody>
      </p:sp>
      <p:sp>
        <p:nvSpPr>
          <p:cNvPr id="32790" name="Text Box 41"/>
          <p:cNvSpPr txBox="1">
            <a:spLocks noChangeArrowheads="1"/>
          </p:cNvSpPr>
          <p:nvPr/>
        </p:nvSpPr>
        <p:spPr bwMode="auto">
          <a:xfrm>
            <a:off x="5580063" y="4724400"/>
            <a:ext cx="2390398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fi-FI" sz="1000">
                <a:ea typeface="Arial" charset="0"/>
                <a:cs typeface="Arial" charset="0"/>
              </a:rPr>
              <a:t>noviisista asiantuntijaksi kehittyminen </a:t>
            </a:r>
          </a:p>
          <a:p>
            <a:pPr algn="l"/>
            <a:r>
              <a:rPr lang="fi-FI" sz="1000">
                <a:ea typeface="Arial" charset="0"/>
                <a:cs typeface="Arial" charset="0"/>
              </a:rPr>
              <a:t>osana asiantuntijayhteisöä</a:t>
            </a:r>
            <a:endParaRPr lang="en-US" sz="1000">
              <a:ea typeface="Arial" charset="0"/>
              <a:cs typeface="Arial" charset="0"/>
            </a:endParaRPr>
          </a:p>
        </p:txBody>
      </p:sp>
      <p:sp>
        <p:nvSpPr>
          <p:cNvPr id="32791" name="Text Box 42"/>
          <p:cNvSpPr txBox="1">
            <a:spLocks noChangeArrowheads="1"/>
          </p:cNvSpPr>
          <p:nvPr/>
        </p:nvSpPr>
        <p:spPr bwMode="auto">
          <a:xfrm>
            <a:off x="98425" y="4319588"/>
            <a:ext cx="2457450" cy="549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fi-FI" sz="1000">
                <a:ea typeface="Arial" charset="0"/>
                <a:cs typeface="Arial" charset="0"/>
              </a:rPr>
              <a:t>oppijat mukana opetuksen suunnittelussa, kysymysten asettalussa ja yhteenvetojen laadinnassa</a:t>
            </a:r>
            <a:endParaRPr lang="en-US" sz="1000">
              <a:ea typeface="Arial" charset="0"/>
              <a:cs typeface="Arial" charset="0"/>
            </a:endParaRPr>
          </a:p>
        </p:txBody>
      </p:sp>
      <p:sp>
        <p:nvSpPr>
          <p:cNvPr id="32792" name="Text Box 43"/>
          <p:cNvSpPr txBox="1">
            <a:spLocks noChangeArrowheads="1"/>
          </p:cNvSpPr>
          <p:nvPr/>
        </p:nvSpPr>
        <p:spPr bwMode="auto">
          <a:xfrm>
            <a:off x="900113" y="1773238"/>
            <a:ext cx="1955108" cy="40011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fi-FI" sz="1000">
                <a:ea typeface="Arial" charset="0"/>
                <a:cs typeface="Arial" charset="0"/>
              </a:rPr>
              <a:t>oppijakeskeinen oppiminen</a:t>
            </a:r>
          </a:p>
          <a:p>
            <a:pPr algn="l"/>
            <a:r>
              <a:rPr lang="fi-FI" sz="1000">
                <a:ea typeface="Arial" charset="0"/>
                <a:cs typeface="Arial" charset="0"/>
              </a:rPr>
              <a:t>aktivoivien menetelmien avulla</a:t>
            </a:r>
            <a:endParaRPr lang="en-US" sz="1000">
              <a:ea typeface="Arial" charset="0"/>
              <a:cs typeface="Arial" charset="0"/>
            </a:endParaRPr>
          </a:p>
        </p:txBody>
      </p:sp>
      <p:sp>
        <p:nvSpPr>
          <p:cNvPr id="32793" name="Text Box 44"/>
          <p:cNvSpPr txBox="1">
            <a:spLocks noChangeArrowheads="1"/>
          </p:cNvSpPr>
          <p:nvPr/>
        </p:nvSpPr>
        <p:spPr bwMode="auto">
          <a:xfrm>
            <a:off x="4356100" y="188913"/>
            <a:ext cx="1408646" cy="246221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fi-FI" sz="1000" dirty="0">
                <a:ea typeface="Arial" charset="0"/>
                <a:cs typeface="Arial" charset="0"/>
              </a:rPr>
              <a:t>yhteistoiminnallisuus</a:t>
            </a:r>
            <a:endParaRPr lang="en-US" sz="1000" dirty="0">
              <a:ea typeface="Arial" charset="0"/>
              <a:cs typeface="Arial" charset="0"/>
            </a:endParaRPr>
          </a:p>
        </p:txBody>
      </p:sp>
      <p:grpSp>
        <p:nvGrpSpPr>
          <p:cNvPr id="11" name="Group 45"/>
          <p:cNvGrpSpPr>
            <a:grpSpLocks/>
          </p:cNvGrpSpPr>
          <p:nvPr/>
        </p:nvGrpSpPr>
        <p:grpSpPr bwMode="auto">
          <a:xfrm>
            <a:off x="5003800" y="692150"/>
            <a:ext cx="2449513" cy="1152525"/>
            <a:chOff x="657" y="2795"/>
            <a:chExt cx="1543" cy="726"/>
          </a:xfrm>
        </p:grpSpPr>
        <p:sp>
          <p:nvSpPr>
            <p:cNvPr id="32796" name="Text Box 46"/>
            <p:cNvSpPr txBox="1">
              <a:spLocks noChangeArrowheads="1"/>
            </p:cNvSpPr>
            <p:nvPr/>
          </p:nvSpPr>
          <p:spPr bwMode="auto">
            <a:xfrm>
              <a:off x="790" y="2931"/>
              <a:ext cx="126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Designin kautta</a:t>
              </a:r>
            </a:p>
            <a:p>
              <a:r>
                <a:rPr lang="fi-FI" sz="1000" b="1">
                  <a:solidFill>
                    <a:schemeClr val="tx1"/>
                  </a:solidFill>
                  <a:ea typeface="Arial" charset="0"/>
                  <a:cs typeface="Arial" charset="0"/>
                </a:rPr>
                <a:t>oppiminen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(Design-based learning)</a:t>
              </a:r>
            </a:p>
            <a:p>
              <a:r>
                <a:rPr lang="fi-FI" sz="1000">
                  <a:solidFill>
                    <a:schemeClr val="tx1"/>
                  </a:solidFill>
                  <a:ea typeface="Arial" charset="0"/>
                  <a:cs typeface="Arial" charset="0"/>
                </a:rPr>
                <a:t>Lehrer, Erickson &amp; Connell 1994</a:t>
              </a:r>
              <a:endParaRPr lang="en-US" sz="1000">
                <a:solidFill>
                  <a:schemeClr val="tx1"/>
                </a:solidFill>
                <a:ea typeface="Arial" charset="0"/>
                <a:cs typeface="Arial" charset="0"/>
              </a:endParaRPr>
            </a:p>
          </p:txBody>
        </p:sp>
        <p:sp>
          <p:nvSpPr>
            <p:cNvPr id="32797" name="Oval 47"/>
            <p:cNvSpPr>
              <a:spLocks noChangeArrowheads="1"/>
            </p:cNvSpPr>
            <p:nvPr/>
          </p:nvSpPr>
          <p:spPr bwMode="auto">
            <a:xfrm>
              <a:off x="657" y="2795"/>
              <a:ext cx="1543" cy="72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2795" name="Text Box 48"/>
          <p:cNvSpPr txBox="1">
            <a:spLocks noChangeArrowheads="1"/>
          </p:cNvSpPr>
          <p:nvPr/>
        </p:nvSpPr>
        <p:spPr bwMode="auto">
          <a:xfrm>
            <a:off x="8064500" y="1557338"/>
            <a:ext cx="1079500" cy="7016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i-FI" sz="1000" dirty="0">
                <a:ea typeface="Arial" charset="0"/>
                <a:cs typeface="Arial" charset="0"/>
              </a:rPr>
              <a:t>aktiviteetit </a:t>
            </a:r>
          </a:p>
          <a:p>
            <a:r>
              <a:rPr lang="fi-FI" sz="1000" dirty="0">
                <a:ea typeface="Arial" charset="0"/>
                <a:cs typeface="Arial" charset="0"/>
              </a:rPr>
              <a:t>sidottu </a:t>
            </a:r>
          </a:p>
          <a:p>
            <a:r>
              <a:rPr lang="fi-FI" sz="1000" dirty="0">
                <a:ea typeface="Arial" charset="0"/>
                <a:cs typeface="Arial" charset="0"/>
              </a:rPr>
              <a:t>reaalimaailman </a:t>
            </a:r>
          </a:p>
          <a:p>
            <a:r>
              <a:rPr lang="fi-FI" sz="1000" dirty="0">
                <a:ea typeface="Arial" charset="0"/>
                <a:cs typeface="Arial" charset="0"/>
              </a:rPr>
              <a:t>tilanteisiin</a:t>
            </a:r>
            <a:endParaRPr lang="en-US" sz="1000" dirty="0"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Pedagogisen mallin valinta (3)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Pedagogiset mallit voidaan jakaa kahteen ryhmään:</a:t>
            </a:r>
          </a:p>
          <a:p>
            <a:pPr lvl="1" eaLnBrk="1" hangingPunct="1"/>
            <a:r>
              <a:rPr lang="en-US"/>
              <a:t>tiedon omaksumiseen (acquisition) tähtäävät mallit</a:t>
            </a:r>
          </a:p>
          <a:p>
            <a:pPr lvl="1" eaLnBrk="1" hangingPunct="1"/>
            <a:r>
              <a:rPr lang="en-US"/>
              <a:t>osallistumiseen (participation and contribution) tähtäävät mallit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fi-FI" sz="3200" dirty="0"/>
              <a:t>Tiedon omaksumiseen</a:t>
            </a:r>
            <a:r>
              <a:rPr lang="fi-FI" sz="3200" dirty="0" smtClean="0"/>
              <a:t> tähtäävät </a:t>
            </a:r>
            <a:r>
              <a:rPr lang="fi-FI" sz="3200" dirty="0"/>
              <a:t>mallit (1)</a:t>
            </a:r>
            <a:endParaRPr lang="en-US" sz="3200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i-FI" smtClean="0"/>
              <a:t>Tiedon </a:t>
            </a:r>
            <a:r>
              <a:rPr lang="fi-FI" smtClean="0"/>
              <a:t>omaksumiseen</a:t>
            </a:r>
            <a:r>
              <a:rPr lang="fi-FI" smtClean="0"/>
              <a:t> </a:t>
            </a:r>
            <a:r>
              <a:rPr lang="fi-FI" smtClean="0"/>
              <a:t>tähtäävissä</a:t>
            </a:r>
            <a:r>
              <a:rPr lang="fi-FI" smtClean="0"/>
              <a:t> </a:t>
            </a:r>
            <a:r>
              <a:rPr lang="fi-FI" smtClean="0"/>
              <a:t>malleissa</a:t>
            </a:r>
            <a:r>
              <a:rPr lang="fi-FI" smtClean="0"/>
              <a:t> </a:t>
            </a:r>
            <a:r>
              <a:rPr lang="fi-FI" smtClean="0"/>
              <a:t>peruslähtökohtana</a:t>
            </a:r>
            <a:r>
              <a:rPr lang="fi-FI" smtClean="0"/>
              <a:t> </a:t>
            </a:r>
            <a:r>
              <a:rPr lang="fi-FI" smtClean="0"/>
              <a:t>voidaan</a:t>
            </a:r>
            <a:r>
              <a:rPr lang="fi-FI" smtClean="0"/>
              <a:t> </a:t>
            </a:r>
            <a:r>
              <a:rPr lang="fi-FI" smtClean="0"/>
              <a:t>käyttää</a:t>
            </a:r>
            <a:r>
              <a:rPr lang="fi-FI" smtClean="0"/>
              <a:t> mm</a:t>
            </a:r>
            <a:r>
              <a:rPr lang="fi-FI" smtClean="0"/>
              <a:t>.</a:t>
            </a:r>
            <a:r>
              <a:rPr lang="fi-FI" smtClean="0"/>
              <a:t> </a:t>
            </a:r>
            <a:r>
              <a:rPr lang="fi-FI" smtClean="0"/>
              <a:t>Bloomin</a:t>
            </a:r>
            <a:r>
              <a:rPr lang="fi-FI" smtClean="0"/>
              <a:t> </a:t>
            </a:r>
            <a:r>
              <a:rPr lang="fi-FI" smtClean="0"/>
              <a:t>taksonomiaa</a:t>
            </a:r>
            <a:r>
              <a:rPr lang="fi-FI" smtClean="0"/>
              <a:t> </a:t>
            </a:r>
          </a:p>
          <a:p>
            <a:pPr eaLnBrk="1" hangingPunct="1"/>
            <a:r>
              <a:rPr lang="fi-FI" smtClean="0"/>
              <a:t>Pääpaino</a:t>
            </a:r>
            <a:r>
              <a:rPr lang="fi-FI" smtClean="0"/>
              <a:t> </a:t>
            </a:r>
            <a:r>
              <a:rPr lang="fi-FI" smtClean="0"/>
              <a:t>omaksumismalleissa</a:t>
            </a:r>
            <a:r>
              <a:rPr lang="fi-FI" smtClean="0"/>
              <a:t> </a:t>
            </a:r>
            <a:r>
              <a:rPr lang="fi-FI" smtClean="0"/>
              <a:t>on</a:t>
            </a:r>
            <a:r>
              <a:rPr lang="fi-FI" smtClean="0"/>
              <a:t> </a:t>
            </a:r>
            <a:r>
              <a:rPr lang="fi-FI" smtClean="0"/>
              <a:t>ennalta</a:t>
            </a:r>
            <a:r>
              <a:rPr lang="fi-FI" smtClean="0"/>
              <a:t> </a:t>
            </a:r>
            <a:r>
              <a:rPr lang="fi-FI" smtClean="0"/>
              <a:t>määrätyn</a:t>
            </a:r>
            <a:r>
              <a:rPr lang="fi-FI" smtClean="0"/>
              <a:t> </a:t>
            </a:r>
            <a:r>
              <a:rPr lang="fi-FI" smtClean="0"/>
              <a:t>tiedon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tietämyksen</a:t>
            </a:r>
            <a:r>
              <a:rPr lang="fi-FI" smtClean="0"/>
              <a:t> </a:t>
            </a:r>
            <a:r>
              <a:rPr lang="fi-FI" smtClean="0"/>
              <a:t>omaksumisessa</a:t>
            </a:r>
            <a:r>
              <a:rPr lang="fi-FI" smtClean="0"/>
              <a:t> </a:t>
            </a:r>
            <a:r>
              <a:rPr lang="fi-FI" smtClean="0"/>
              <a:t>sekä</a:t>
            </a:r>
            <a:r>
              <a:rPr lang="fi-FI" smtClean="0"/>
              <a:t> </a:t>
            </a:r>
            <a:r>
              <a:rPr lang="fi-FI" smtClean="0"/>
              <a:t>yksilöllisessä</a:t>
            </a:r>
            <a:r>
              <a:rPr lang="fi-FI" smtClean="0"/>
              <a:t> oppimisessa</a:t>
            </a:r>
          </a:p>
          <a:p>
            <a:pPr lvl="1" eaLnBrk="1" hangingPunct="1"/>
            <a:r>
              <a:rPr lang="fi-FI" smtClean="0"/>
              <a:t>metakognitiivinen</a:t>
            </a:r>
            <a:r>
              <a:rPr lang="fi-FI" smtClean="0"/>
              <a:t> (</a:t>
            </a:r>
            <a:r>
              <a:rPr lang="fi-FI" smtClean="0"/>
              <a:t>ajattelu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oppimisen</a:t>
            </a:r>
            <a:r>
              <a:rPr lang="fi-FI" smtClean="0"/>
              <a:t> suunnittelu</a:t>
            </a:r>
            <a:r>
              <a:rPr lang="fi-FI" smtClean="0"/>
              <a:t>)</a:t>
            </a:r>
            <a:r>
              <a:rPr lang="fi-FI" smtClean="0"/>
              <a:t> </a:t>
            </a:r>
          </a:p>
          <a:p>
            <a:pPr lvl="1" eaLnBrk="1" hangingPunct="1"/>
            <a:r>
              <a:rPr lang="fi-FI" smtClean="0"/>
              <a:t>kognitiivinen</a:t>
            </a:r>
            <a:r>
              <a:rPr lang="fi-FI" smtClean="0"/>
              <a:t> (</a:t>
            </a:r>
            <a:r>
              <a:rPr lang="fi-FI" smtClean="0"/>
              <a:t>aktiivinen</a:t>
            </a:r>
            <a:r>
              <a:rPr lang="fi-FI" smtClean="0"/>
              <a:t> </a:t>
            </a:r>
            <a:r>
              <a:rPr lang="fi-FI" smtClean="0"/>
              <a:t>osallistuminen</a:t>
            </a:r>
            <a:r>
              <a:rPr lang="fi-FI" smtClean="0"/>
              <a:t> oppimisprosessiin</a:t>
            </a:r>
            <a:r>
              <a:rPr lang="fi-FI" smtClean="0"/>
              <a:t>)</a:t>
            </a:r>
            <a:r>
              <a:rPr lang="fi-FI" smtClean="0"/>
              <a:t> </a:t>
            </a:r>
          </a:p>
          <a:p>
            <a:pPr lvl="1" eaLnBrk="1" hangingPunct="1"/>
            <a:r>
              <a:rPr lang="fi-FI" smtClean="0"/>
              <a:t>sosiaalinen/</a:t>
            </a:r>
            <a:r>
              <a:rPr lang="fi-FI" smtClean="0"/>
              <a:t>tunnepitoinen</a:t>
            </a:r>
            <a:r>
              <a:rPr lang="fi-FI" smtClean="0"/>
              <a:t> (</a:t>
            </a:r>
            <a:r>
              <a:rPr lang="fi-FI" smtClean="0"/>
              <a:t>vuorovaikutusta</a:t>
            </a:r>
            <a:r>
              <a:rPr lang="fi-FI" smtClean="0"/>
              <a:t> </a:t>
            </a:r>
            <a:r>
              <a:rPr lang="fi-FI" smtClean="0"/>
              <a:t>muiden</a:t>
            </a:r>
            <a:r>
              <a:rPr lang="fi-FI" smtClean="0"/>
              <a:t> </a:t>
            </a:r>
            <a:r>
              <a:rPr lang="fi-FI" smtClean="0"/>
              <a:t>kanssa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tunteiden</a:t>
            </a:r>
            <a:r>
              <a:rPr lang="fi-FI" smtClean="0"/>
              <a:t> hallintaa)</a:t>
            </a:r>
            <a:endParaRPr lang="fi-FI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i-FI" sz="3600" dirty="0" smtClean="0"/>
              <a:t>Tiedon omaksumiseen tähtäävät mallit (2)</a:t>
            </a:r>
            <a:endParaRPr lang="en-US" sz="36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Omaksumiseen, opiskelijan ymmärryksen ja ongelmanratkaisukyvyn kehittymiseen tähtäävien oppimisen tavoitteiden saavuttamista tukemaan soveltuvat mm. seuraavat suuntaukset:</a:t>
            </a:r>
          </a:p>
          <a:p>
            <a:pPr lvl="1" eaLnBrk="1" hangingPunct="1"/>
            <a:r>
              <a:rPr lang="en-US"/>
              <a:t>tutkiva ja ongelmakeskeinen oppiminen </a:t>
            </a:r>
          </a:p>
          <a:p>
            <a:pPr lvl="1" eaLnBrk="1" hangingPunct="1"/>
            <a:r>
              <a:rPr lang="en-US"/>
              <a:t>oppimisprosessiperustainen opetus (oppimistilanteiden suunnittelu) </a:t>
            </a:r>
          </a:p>
          <a:p>
            <a:pPr lvl="1" eaLnBrk="1" hangingPunct="1"/>
            <a:r>
              <a:rPr lang="en-US"/>
              <a:t>kokemuksellinen, elämyksellinen ja toiminnallinen lähestymistapa</a:t>
            </a:r>
          </a:p>
          <a:p>
            <a:pPr lvl="1" eaLnBrk="1" hangingPunct="1"/>
            <a:r>
              <a:rPr lang="en-US"/>
              <a:t>havainnollistava opetus ja oppimateriaali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Osallistumiseen tähtäävät mallit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Osallistumiseen tähtäävissä malleissa keskeisessä roolissa on dialogi ja vuorovaikutus. Tavoitteena on tulla osaksi oppivaa yhteisöä, oppia osallistumalla ja antaa oma panostuksensa yhteiseksi hyväksi. Osallistuvaa lähestymistapaa tukevia suuntauksia ovat mm.</a:t>
            </a:r>
          </a:p>
          <a:p>
            <a:pPr lvl="1" eaLnBrk="1" hangingPunct="1"/>
            <a:r>
              <a:rPr lang="en-US"/>
              <a:t>dialoginen oppiminen: DIANA-malli</a:t>
            </a:r>
          </a:p>
          <a:p>
            <a:pPr lvl="1" eaLnBrk="1" hangingPunct="1"/>
            <a:r>
              <a:rPr lang="en-US"/>
              <a:t>yhteistoiminnallinen oppiminen</a:t>
            </a:r>
          </a:p>
          <a:p>
            <a:pPr lvl="1" eaLnBrk="1" hangingPunct="1"/>
            <a:r>
              <a:rPr lang="en-US"/>
              <a:t>verkkoperustainen yhteisöllinen oppiminen (CSCL)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Pedagogisen mallin valinta (4)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Pedagogisen mallin valinnassa kannattaa muistaa myös</a:t>
            </a:r>
          </a:p>
          <a:p>
            <a:pPr lvl="1" eaLnBrk="1" hangingPunct="1"/>
            <a:r>
              <a:rPr lang="en-US"/>
              <a:t>oppimista edistävät ja estävät tekijät</a:t>
            </a:r>
          </a:p>
          <a:p>
            <a:pPr lvl="1" eaLnBrk="1" hangingPunct="1"/>
            <a:r>
              <a:rPr lang="en-US"/>
              <a:t>mielekkään oppimisen periaatteet</a:t>
            </a:r>
          </a:p>
          <a:p>
            <a:pPr lvl="1" eaLnBrk="1" hangingPunct="1"/>
            <a:r>
              <a:rPr lang="en-US"/>
              <a:t>antoisien oppimiskokemusten määrittely</a:t>
            </a:r>
          </a:p>
          <a:p>
            <a:pPr lvl="1" eaLnBrk="1" hangingPunct="1"/>
            <a:r>
              <a:rPr lang="en-US"/>
              <a:t>eri oppimistyylien tukeminen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Pedagogisen mallin valinta (5)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Huomaa, että samaan aiheeseen voidaan liittää useampiakin pedagogisia ratkaisuja, jolloin oppijalle tarjotaan vaihtoehtoisia tapoja tutustua käsiteltävään aiheeseen</a:t>
            </a:r>
          </a:p>
          <a:p>
            <a:pPr eaLnBrk="1" hangingPunct="1"/>
            <a:r>
              <a:rPr lang="en-US"/>
              <a:t>Pedagogiset ratkaisut voivat sisältää myös perinteisiä luokkahuoneessä käytettäviä menetelmiä (monimuoto-opiskelu)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3. Vuorovaikutuksen suunnittelu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/>
              <a:t>Vuorovaikutus ja kommunikointityökalut (1)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/>
              <a:t>Vuorovaikutuksen siirtyessä kasvokkaiskontaktista verkkoon, sen suunnitteluun tulisi kiinnittää erityistä huomiota. Toisaalta verkko tuo mukanaan myös uusia mahdollisuuksia lisätä vuorovaikutusta esim. massaopetukseen. </a:t>
            </a:r>
          </a:p>
          <a:p>
            <a:pPr eaLnBrk="1" hangingPunct="1"/>
            <a:r>
              <a:rPr lang="en-US" sz="2000"/>
              <a:t>Kommunikointityökaluilla tarkoitetaan kaikkia niitä työkaluja, jotka mahdollistavat oppimisympäristöä käyttävien henkilöiden keskinäisen kommunikaation ja yhteistoiminnallisuuden</a:t>
            </a:r>
          </a:p>
          <a:p>
            <a:pPr lvl="1" eaLnBrk="1" hangingPunct="1"/>
            <a:r>
              <a:rPr lang="en-US" sz="1800"/>
              <a:t>Esimerkkeinä mainittakoon sähköposti- ja keskustelutyökalut sekä tehtävien palautusfoorumit. Keskustelupalsta voidaan tosin tulkita myös kognitiiviseksi työkaluksi.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/>
              <a:t>Vuorovaikutus ja kommunikointityökalut (2)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Tavallisimpia vuorovaikutuksen tai keskustelun ongelmakohtia verkossa ovat</a:t>
            </a:r>
          </a:p>
          <a:p>
            <a:pPr lvl="1" eaLnBrk="1" hangingPunct="1"/>
            <a:r>
              <a:rPr lang="en-US"/>
              <a:t>tavoitteettomuus</a:t>
            </a:r>
          </a:p>
          <a:p>
            <a:pPr lvl="1" eaLnBrk="1" hangingPunct="1"/>
            <a:r>
              <a:rPr lang="en-US"/>
              <a:t>suunnittelemattomuus</a:t>
            </a:r>
          </a:p>
          <a:p>
            <a:pPr lvl="1" eaLnBrk="1" hangingPunct="1"/>
            <a:r>
              <a:rPr lang="en-US"/>
              <a:t>hyödyttömyys</a:t>
            </a:r>
          </a:p>
          <a:p>
            <a:pPr lvl="1" eaLnBrk="1" hangingPunct="1"/>
            <a:r>
              <a:rPr lang="en-US"/>
              <a:t>jäsentymättömyys</a:t>
            </a:r>
          </a:p>
          <a:p>
            <a:pPr lvl="1" eaLnBrk="1" hangingPunct="1"/>
            <a:r>
              <a:rPr lang="en-US"/>
              <a:t>kanssaihmisten huomioimattomuus</a:t>
            </a:r>
          </a:p>
          <a:p>
            <a:pPr lvl="1" eaLnBrk="1" hangingPunct="1"/>
            <a:r>
              <a:rPr lang="en-US"/>
              <a:t>puutteellinen viestien otsikointi</a:t>
            </a:r>
          </a:p>
          <a:p>
            <a:pPr lvl="1" eaLnBrk="1" hangingPunct="1"/>
            <a:r>
              <a:rPr lang="en-US"/>
              <a:t>holhoavat vastaukset</a:t>
            </a:r>
          </a:p>
          <a:p>
            <a:pPr lvl="1" eaLnBrk="1" hangingPunct="1"/>
            <a:r>
              <a:rPr lang="en-US"/>
              <a:t>viestit väärässä paikassa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Pedagoginen suunnittelu (1)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Perinteisesti verkkokurssien toteuttamisessa tavoitteena on ollut tuottaa kokonaan verkossa toteutettavia kursseja. Kokemusten myötä on havahduttu myöntämään, että</a:t>
            </a:r>
          </a:p>
          <a:p>
            <a:pPr lvl="1" eaLnBrk="1" hangingPunct="1"/>
            <a:r>
              <a:rPr lang="fi-FI"/>
              <a:t>kaikki pedagogiset mallit ja lähestymistavat eivät sovi kaikille sisällöille</a:t>
            </a:r>
          </a:p>
          <a:p>
            <a:pPr lvl="1" eaLnBrk="1" hangingPunct="1"/>
            <a:r>
              <a:rPr lang="fi-FI"/>
              <a:t>kaikki sisällöt eivät sovellu verkko-opetukseen yhtä hyvin</a:t>
            </a:r>
          </a:p>
          <a:p>
            <a:pPr lvl="1" eaLnBrk="1" hangingPunct="1"/>
            <a:r>
              <a:rPr lang="fi-FI"/>
              <a:t>kaikki pedagogiset mallit eivät sovellu verkko-opetukseen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4. Kognitiivisten prosessien tukeminen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Kognitiiviset työkalut (1)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Kognitiivisilla työkaluilla tarkoitetaan oppimisympäristön tarjoamia välineitä, jotka tukevat, ohjaavat ja laajentavat oppimisprosessia</a:t>
            </a:r>
          </a:p>
          <a:p>
            <a:pPr eaLnBrk="1" hangingPunct="1"/>
            <a:r>
              <a:rPr lang="en-US"/>
              <a:t>Kognitiiviseksi työkaluksi voidaan määritellä lähes mitä tahansa tekstinkäsittely- ja piirtotyökalusta ongelmanratkaisu- ja hypoteesien testaustyökaluihin saakka. Myös käsitekartta toimii kognitiivisena työkaluna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Kognitiiviset työkalut (2)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fi-FI" smtClean="0"/>
              <a:t>Kognitiivisia </a:t>
            </a:r>
            <a:r>
              <a:rPr lang="fi-FI" smtClean="0"/>
              <a:t>työkaluja</a:t>
            </a:r>
            <a:r>
              <a:rPr lang="fi-FI" smtClean="0"/>
              <a:t> </a:t>
            </a:r>
            <a:r>
              <a:rPr lang="fi-FI" smtClean="0"/>
              <a:t>käytetään</a:t>
            </a:r>
            <a:r>
              <a:rPr lang="fi-FI" smtClean="0"/>
              <a:t> </a:t>
            </a:r>
            <a:r>
              <a:rPr lang="fi-FI" smtClean="0"/>
              <a:t>usein</a:t>
            </a:r>
            <a:r>
              <a:rPr lang="fi-FI" smtClean="0"/>
              <a:t> </a:t>
            </a:r>
            <a:r>
              <a:rPr lang="fi-FI" smtClean="0"/>
              <a:t>oppimisprosessin</a:t>
            </a:r>
            <a:r>
              <a:rPr lang="fi-FI" smtClean="0"/>
              <a:t> solmukohdissa</a:t>
            </a:r>
            <a:r>
              <a:rPr lang="fi-FI" smtClean="0"/>
              <a:t>,</a:t>
            </a:r>
            <a:r>
              <a:rPr lang="fi-FI" smtClean="0"/>
              <a:t> </a:t>
            </a:r>
            <a:r>
              <a:rPr lang="fi-FI" smtClean="0"/>
              <a:t>joissa</a:t>
            </a:r>
            <a:r>
              <a:rPr lang="fi-FI" smtClean="0"/>
              <a:t> </a:t>
            </a:r>
            <a:r>
              <a:rPr lang="fi-FI" smtClean="0"/>
              <a:t>opiskelija</a:t>
            </a:r>
            <a:r>
              <a:rPr lang="fi-FI" smtClean="0"/>
              <a:t> </a:t>
            </a:r>
            <a:r>
              <a:rPr lang="fi-FI" smtClean="0"/>
              <a:t>rakentaa</a:t>
            </a:r>
            <a:r>
              <a:rPr lang="fi-FI" smtClean="0"/>
              <a:t> </a:t>
            </a:r>
            <a:r>
              <a:rPr lang="fi-FI" smtClean="0"/>
              <a:t>eri</a:t>
            </a:r>
            <a:r>
              <a:rPr lang="fi-FI" smtClean="0"/>
              <a:t> </a:t>
            </a:r>
            <a:r>
              <a:rPr lang="fi-FI" smtClean="0"/>
              <a:t>lähteistä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sovelluksista</a:t>
            </a:r>
            <a:r>
              <a:rPr lang="fi-FI" smtClean="0"/>
              <a:t> </a:t>
            </a:r>
            <a:r>
              <a:rPr lang="fi-FI" smtClean="0"/>
              <a:t>koostuvaa</a:t>
            </a:r>
            <a:r>
              <a:rPr lang="fi-FI" smtClean="0"/>
              <a:t> </a:t>
            </a:r>
            <a:r>
              <a:rPr lang="fi-FI" smtClean="0"/>
              <a:t>aineistoa</a:t>
            </a:r>
            <a:r>
              <a:rPr lang="fi-FI" smtClean="0"/>
              <a:t> </a:t>
            </a:r>
            <a:r>
              <a:rPr lang="fi-FI" smtClean="0"/>
              <a:t>omalle</a:t>
            </a:r>
            <a:r>
              <a:rPr lang="fi-FI" smtClean="0"/>
              <a:t> </a:t>
            </a:r>
            <a:r>
              <a:rPr lang="fi-FI" smtClean="0"/>
              <a:t>ajattelulle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oppimisvaiheelle</a:t>
            </a:r>
            <a:r>
              <a:rPr lang="fi-FI" smtClean="0"/>
              <a:t> </a:t>
            </a:r>
            <a:r>
              <a:rPr lang="fi-FI" smtClean="0"/>
              <a:t>sopivaan</a:t>
            </a:r>
            <a:r>
              <a:rPr lang="fi-FI" smtClean="0"/>
              <a:t> muotoon</a:t>
            </a:r>
            <a:r>
              <a:rPr lang="fi-FI" smtClean="0"/>
              <a:t>.</a:t>
            </a:r>
            <a:r>
              <a:rPr lang="fi-FI" smtClean="0"/>
              <a:t> </a:t>
            </a:r>
          </a:p>
          <a:p>
            <a:pPr eaLnBrk="1" hangingPunct="1"/>
            <a:r>
              <a:rPr lang="fi-FI" smtClean="0"/>
              <a:t>Kognitiiviset</a:t>
            </a:r>
            <a:r>
              <a:rPr lang="fi-FI" smtClean="0"/>
              <a:t> </a:t>
            </a:r>
            <a:r>
              <a:rPr lang="fi-FI" smtClean="0"/>
              <a:t>työkalut</a:t>
            </a:r>
            <a:r>
              <a:rPr lang="fi-FI" smtClean="0"/>
              <a:t> </a:t>
            </a:r>
            <a:r>
              <a:rPr lang="fi-FI" smtClean="0"/>
              <a:t>auttavat</a:t>
            </a:r>
            <a:r>
              <a:rPr lang="fi-FI" smtClean="0"/>
              <a:t> </a:t>
            </a:r>
            <a:r>
              <a:rPr lang="fi-FI" smtClean="0"/>
              <a:t>opiskelijaa</a:t>
            </a:r>
            <a:r>
              <a:rPr lang="fi-FI" smtClean="0"/>
              <a:t> valitsemaan</a:t>
            </a:r>
            <a:r>
              <a:rPr lang="fi-FI" smtClean="0"/>
              <a:t>,</a:t>
            </a:r>
            <a:r>
              <a:rPr lang="fi-FI" smtClean="0"/>
              <a:t> </a:t>
            </a:r>
            <a:r>
              <a:rPr lang="fi-FI" smtClean="0"/>
              <a:t>tulkitsemaan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muokkaamaan</a:t>
            </a:r>
            <a:r>
              <a:rPr lang="fi-FI" smtClean="0"/>
              <a:t> </a:t>
            </a:r>
            <a:r>
              <a:rPr lang="fi-FI" smtClean="0"/>
              <a:t>saamaansa</a:t>
            </a:r>
            <a:r>
              <a:rPr lang="fi-FI" smtClean="0"/>
              <a:t> tietoa</a:t>
            </a:r>
            <a:r>
              <a:rPr lang="fi-FI" smtClean="0"/>
              <a:t>,</a:t>
            </a:r>
            <a:r>
              <a:rPr lang="fi-FI" smtClean="0"/>
              <a:t> </a:t>
            </a:r>
            <a:r>
              <a:rPr lang="fi-FI" smtClean="0"/>
              <a:t>vieläpä</a:t>
            </a:r>
            <a:r>
              <a:rPr lang="fi-FI" smtClean="0"/>
              <a:t> </a:t>
            </a:r>
            <a:r>
              <a:rPr lang="fi-FI" smtClean="0"/>
              <a:t>avoimesti</a:t>
            </a:r>
            <a:r>
              <a:rPr lang="fi-FI" smtClean="0"/>
              <a:t> niin</a:t>
            </a:r>
            <a:r>
              <a:rPr lang="fi-FI" smtClean="0"/>
              <a:t>,</a:t>
            </a:r>
            <a:r>
              <a:rPr lang="fi-FI" smtClean="0"/>
              <a:t> </a:t>
            </a:r>
            <a:r>
              <a:rPr lang="fi-FI" smtClean="0"/>
              <a:t>että</a:t>
            </a:r>
            <a:r>
              <a:rPr lang="fi-FI" smtClean="0"/>
              <a:t> </a:t>
            </a:r>
            <a:r>
              <a:rPr lang="fi-FI" smtClean="0"/>
              <a:t>hän</a:t>
            </a:r>
            <a:r>
              <a:rPr lang="fi-FI" smtClean="0"/>
              <a:t> </a:t>
            </a:r>
            <a:r>
              <a:rPr lang="fi-FI" smtClean="0"/>
              <a:t>voi</a:t>
            </a:r>
            <a:r>
              <a:rPr lang="fi-FI" smtClean="0"/>
              <a:t> </a:t>
            </a:r>
            <a:r>
              <a:rPr lang="fi-FI" smtClean="0"/>
              <a:t>arvioida</a:t>
            </a:r>
            <a:r>
              <a:rPr lang="fi-FI" smtClean="0"/>
              <a:t> </a:t>
            </a:r>
            <a:r>
              <a:rPr lang="fi-FI" smtClean="0"/>
              <a:t>omaa</a:t>
            </a:r>
            <a:r>
              <a:rPr lang="fi-FI" smtClean="0"/>
              <a:t> </a:t>
            </a:r>
            <a:r>
              <a:rPr lang="fi-FI" smtClean="0"/>
              <a:t>työskentelyään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oppimisprosessiaan</a:t>
            </a:r>
            <a:r>
              <a:rPr lang="fi-FI" smtClean="0"/>
              <a:t>.</a:t>
            </a:r>
            <a:r>
              <a:rPr lang="fi-FI" smtClean="0"/>
              <a:t> </a:t>
            </a:r>
          </a:p>
          <a:p>
            <a:pPr eaLnBrk="1" hangingPunct="1"/>
            <a:r>
              <a:rPr lang="fi-FI" smtClean="0"/>
              <a:t>Kognitiivisia</a:t>
            </a:r>
            <a:r>
              <a:rPr lang="fi-FI" smtClean="0"/>
              <a:t> </a:t>
            </a:r>
            <a:r>
              <a:rPr lang="fi-FI" smtClean="0"/>
              <a:t>työkaluja</a:t>
            </a:r>
            <a:r>
              <a:rPr lang="fi-FI" smtClean="0"/>
              <a:t> </a:t>
            </a:r>
            <a:r>
              <a:rPr lang="fi-FI" smtClean="0"/>
              <a:t>voidaan</a:t>
            </a:r>
            <a:r>
              <a:rPr lang="fi-FI" smtClean="0"/>
              <a:t> </a:t>
            </a:r>
            <a:r>
              <a:rPr lang="fi-FI" smtClean="0"/>
              <a:t>käyttää</a:t>
            </a:r>
            <a:r>
              <a:rPr lang="fi-FI" smtClean="0"/>
              <a:t> </a:t>
            </a:r>
            <a:r>
              <a:rPr lang="fi-FI" smtClean="0"/>
              <a:t>myös</a:t>
            </a:r>
            <a:r>
              <a:rPr lang="fi-FI" smtClean="0"/>
              <a:t> yhteisöllisesti.</a:t>
            </a:r>
            <a:endParaRPr lang="fi-FI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5. Muut metodit ja tekniikat</a:t>
            </a:r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fi-FI" sz="2400" dirty="0" smtClean="0"/>
              <a:t>Oppimista edistävät pedagogiset metodit ja</a:t>
            </a:r>
            <a:r>
              <a:rPr lang="fi-FI" sz="2400" dirty="0" smtClean="0"/>
              <a:t> </a:t>
            </a:r>
            <a:r>
              <a:rPr lang="fi-FI" sz="2400" dirty="0" smtClean="0"/>
              <a:t>tekniikat (1)</a:t>
            </a:r>
            <a:endParaRPr lang="fi-FI" sz="24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i-FI" smtClean="0"/>
              <a:t>Oppimista </a:t>
            </a:r>
            <a:r>
              <a:rPr lang="fi-FI" smtClean="0"/>
              <a:t>voidaan</a:t>
            </a:r>
            <a:r>
              <a:rPr lang="fi-FI" smtClean="0"/>
              <a:t> </a:t>
            </a:r>
            <a:r>
              <a:rPr lang="fi-FI" smtClean="0"/>
              <a:t>tukea</a:t>
            </a:r>
            <a:r>
              <a:rPr lang="fi-FI" smtClean="0"/>
              <a:t> </a:t>
            </a:r>
            <a:r>
              <a:rPr lang="fi-FI" smtClean="0"/>
              <a:t>erilaisilla</a:t>
            </a:r>
            <a:r>
              <a:rPr lang="fi-FI" smtClean="0"/>
              <a:t> tekniikoilla:</a:t>
            </a:r>
          </a:p>
          <a:p>
            <a:pPr lvl="1" eaLnBrk="1" hangingPunct="1">
              <a:lnSpc>
                <a:spcPct val="90000"/>
              </a:lnSpc>
            </a:pPr>
            <a:r>
              <a:rPr lang="fi-FI" smtClean="0"/>
              <a:t>One-</a:t>
            </a:r>
            <a:r>
              <a:rPr lang="fi-FI" smtClean="0"/>
              <a:t>alone</a:t>
            </a:r>
            <a:r>
              <a:rPr lang="fi-FI" smtClean="0"/>
              <a:t> -tekniikat</a:t>
            </a:r>
            <a:r>
              <a:rPr lang="fi-FI" smtClean="0"/>
              <a:t>:</a:t>
            </a:r>
            <a:r>
              <a:rPr lang="fi-FI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fi-FI" smtClean="0"/>
              <a:t>verkkotietokannat</a:t>
            </a:r>
            <a:r>
              <a:rPr lang="fi-FI" smtClean="0"/>
              <a:t>,</a:t>
            </a:r>
            <a:r>
              <a:rPr lang="fi-FI" smtClean="0"/>
              <a:t> verkkolehdet</a:t>
            </a:r>
            <a:r>
              <a:rPr lang="fi-FI" smtClean="0"/>
              <a:t>,</a:t>
            </a:r>
            <a:r>
              <a:rPr lang="fi-FI" smtClean="0"/>
              <a:t> verkkosovellukset</a:t>
            </a:r>
            <a:r>
              <a:rPr lang="fi-FI" smtClean="0"/>
              <a:t>,</a:t>
            </a:r>
            <a:r>
              <a:rPr lang="fi-FI" smtClean="0"/>
              <a:t> ohjelmistokirjastot</a:t>
            </a:r>
            <a:r>
              <a:rPr lang="fi-FI" smtClean="0"/>
              <a:t>,</a:t>
            </a:r>
            <a:r>
              <a:rPr lang="fi-FI" smtClean="0"/>
              <a:t> harrastusryhmät</a:t>
            </a:r>
            <a:r>
              <a:rPr lang="fi-FI" smtClean="0"/>
              <a:t>,</a:t>
            </a:r>
            <a:r>
              <a:rPr lang="fi-FI" smtClean="0"/>
              <a:t> haastattelut </a:t>
            </a:r>
          </a:p>
          <a:p>
            <a:pPr lvl="1" eaLnBrk="1" hangingPunct="1">
              <a:lnSpc>
                <a:spcPct val="90000"/>
              </a:lnSpc>
            </a:pPr>
            <a:r>
              <a:rPr lang="fi-FI" smtClean="0"/>
              <a:t>One-to-</a:t>
            </a:r>
            <a:r>
              <a:rPr lang="fi-FI" smtClean="0"/>
              <a:t>one</a:t>
            </a:r>
            <a:r>
              <a:rPr lang="fi-FI" smtClean="0"/>
              <a:t> -tekniikat</a:t>
            </a:r>
            <a:r>
              <a:rPr lang="fi-FI" smtClean="0"/>
              <a:t>:</a:t>
            </a:r>
            <a:r>
              <a:rPr lang="fi-FI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fi-FI" smtClean="0"/>
              <a:t>oppimisurakat</a:t>
            </a:r>
            <a:r>
              <a:rPr lang="fi-FI" smtClean="0"/>
              <a:t>,</a:t>
            </a:r>
            <a:r>
              <a:rPr lang="fi-FI" smtClean="0"/>
              <a:t> oppisopimus</a:t>
            </a:r>
            <a:r>
              <a:rPr lang="fi-FI" smtClean="0"/>
              <a:t>,</a:t>
            </a:r>
            <a:r>
              <a:rPr lang="fi-FI" smtClean="0"/>
              <a:t> harjoittelu</a:t>
            </a:r>
            <a:r>
              <a:rPr lang="fi-FI" smtClean="0"/>
              <a:t>,</a:t>
            </a:r>
            <a:r>
              <a:rPr lang="fi-FI" smtClean="0"/>
              <a:t> "kirjekurssit"</a:t>
            </a:r>
          </a:p>
          <a:p>
            <a:pPr lvl="1" eaLnBrk="1" hangingPunct="1">
              <a:lnSpc>
                <a:spcPct val="90000"/>
              </a:lnSpc>
            </a:pPr>
            <a:r>
              <a:rPr lang="fi-FI" smtClean="0"/>
              <a:t>One-to-</a:t>
            </a:r>
            <a:r>
              <a:rPr lang="fi-FI" smtClean="0"/>
              <a:t>many</a:t>
            </a:r>
            <a:r>
              <a:rPr lang="fi-FI" smtClean="0"/>
              <a:t> -tekniikat</a:t>
            </a:r>
            <a:r>
              <a:rPr lang="fi-FI" smtClean="0"/>
              <a:t>:</a:t>
            </a:r>
            <a:r>
              <a:rPr lang="fi-FI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fi-FI" smtClean="0"/>
              <a:t>luennot</a:t>
            </a:r>
            <a:r>
              <a:rPr lang="fi-FI" smtClean="0"/>
              <a:t>,</a:t>
            </a:r>
            <a:r>
              <a:rPr lang="fi-FI" smtClean="0"/>
              <a:t> symposiumit</a:t>
            </a:r>
            <a:r>
              <a:rPr lang="fi-FI" smtClean="0"/>
              <a:t>,</a:t>
            </a:r>
            <a:r>
              <a:rPr lang="fi-FI" smtClean="0"/>
              <a:t> </a:t>
            </a:r>
            <a:r>
              <a:rPr lang="fi-FI" smtClean="0"/>
              <a:t>roolipelit</a:t>
            </a:r>
            <a:r>
              <a:rPr lang="fi-FI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fi-FI" smtClean="0"/>
              <a:t>Many-to-</a:t>
            </a:r>
            <a:r>
              <a:rPr lang="fi-FI" smtClean="0"/>
              <a:t>many</a:t>
            </a:r>
            <a:r>
              <a:rPr lang="fi-FI" smtClean="0"/>
              <a:t> -tekniikat</a:t>
            </a:r>
            <a:r>
              <a:rPr lang="fi-FI" smtClean="0"/>
              <a:t>:</a:t>
            </a:r>
            <a:r>
              <a:rPr lang="fi-FI" smtClean="0"/>
              <a:t> </a:t>
            </a:r>
          </a:p>
          <a:p>
            <a:pPr lvl="2" eaLnBrk="1" hangingPunct="1">
              <a:lnSpc>
                <a:spcPct val="90000"/>
              </a:lnSpc>
            </a:pPr>
            <a:r>
              <a:rPr lang="fi-FI" smtClean="0"/>
              <a:t>keskustelut</a:t>
            </a:r>
            <a:r>
              <a:rPr lang="fi-FI" smtClean="0"/>
              <a:t>,</a:t>
            </a:r>
            <a:r>
              <a:rPr lang="fi-FI" smtClean="0"/>
              <a:t> simulaatiot</a:t>
            </a:r>
            <a:r>
              <a:rPr lang="fi-FI" smtClean="0"/>
              <a:t>,</a:t>
            </a:r>
            <a:r>
              <a:rPr lang="fi-FI" smtClean="0"/>
              <a:t> pelit</a:t>
            </a:r>
            <a:r>
              <a:rPr lang="fi-FI" smtClean="0"/>
              <a:t>,</a:t>
            </a:r>
            <a:r>
              <a:rPr lang="fi-FI" smtClean="0"/>
              <a:t> roolipelit</a:t>
            </a:r>
            <a:r>
              <a:rPr lang="fi-FI" smtClean="0"/>
              <a:t>,</a:t>
            </a:r>
            <a:r>
              <a:rPr lang="fi-FI" smtClean="0"/>
              <a:t> tapaustutkimus</a:t>
            </a:r>
            <a:r>
              <a:rPr lang="fi-FI" smtClean="0"/>
              <a:t>,</a:t>
            </a:r>
            <a:r>
              <a:rPr lang="fi-FI" smtClean="0"/>
              <a:t> keskusteluryhmät</a:t>
            </a:r>
            <a:r>
              <a:rPr lang="fi-FI" smtClean="0"/>
              <a:t>,</a:t>
            </a:r>
            <a:r>
              <a:rPr lang="fi-FI" smtClean="0"/>
              <a:t> lukupiirit</a:t>
            </a:r>
            <a:r>
              <a:rPr lang="fi-FI" smtClean="0"/>
              <a:t>,</a:t>
            </a:r>
            <a:r>
              <a:rPr lang="fi-FI" smtClean="0"/>
              <a:t> ideariihet</a:t>
            </a:r>
            <a:r>
              <a:rPr lang="fi-FI" smtClean="0"/>
              <a:t>,</a:t>
            </a:r>
            <a:r>
              <a:rPr lang="fi-FI" smtClean="0"/>
              <a:t> delphi-</a:t>
            </a:r>
            <a:r>
              <a:rPr lang="fi-FI" smtClean="0"/>
              <a:t>tekniikka</a:t>
            </a:r>
            <a:r>
              <a:rPr lang="fi-FI" smtClean="0"/>
              <a:t> (kyselytekniikka)</a:t>
            </a:r>
            <a:r>
              <a:rPr lang="fi-FI" smtClean="0"/>
              <a:t>,</a:t>
            </a:r>
            <a:r>
              <a:rPr lang="fi-FI" smtClean="0"/>
              <a:t> ryhmätyöt</a:t>
            </a:r>
            <a:r>
              <a:rPr lang="fi-FI" smtClean="0"/>
              <a:t>,</a:t>
            </a:r>
            <a:r>
              <a:rPr lang="fi-FI" smtClean="0"/>
              <a:t> foorumit</a:t>
            </a:r>
            <a:r>
              <a:rPr lang="fi-FI" smtClean="0"/>
              <a:t>,</a:t>
            </a:r>
            <a:r>
              <a:rPr lang="fi-FI" smtClean="0"/>
              <a:t> projektit</a:t>
            </a:r>
            <a:endParaRPr lang="fi-FI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400" smtClean="0"/>
              <a:t>Oppimista </a:t>
            </a:r>
            <a:r>
              <a:rPr lang="fi-FI" sz="2400" smtClean="0"/>
              <a:t>edistävät</a:t>
            </a:r>
            <a:r>
              <a:rPr lang="fi-FI" sz="2400" smtClean="0"/>
              <a:t> </a:t>
            </a:r>
            <a:r>
              <a:rPr lang="fi-FI" sz="2400" smtClean="0"/>
              <a:t>pedagogiset</a:t>
            </a:r>
            <a:r>
              <a:rPr lang="fi-FI" sz="2400" smtClean="0"/>
              <a:t> </a:t>
            </a:r>
            <a:r>
              <a:rPr lang="fi-FI" sz="2400" smtClean="0"/>
              <a:t>metodit</a:t>
            </a:r>
            <a:r>
              <a:rPr lang="fi-FI" sz="2400" smtClean="0"/>
              <a:t> </a:t>
            </a:r>
            <a:r>
              <a:rPr lang="fi-FI" sz="2400" smtClean="0"/>
              <a:t>ja</a:t>
            </a:r>
            <a:r>
              <a:rPr lang="fi-FI" sz="2400" smtClean="0"/>
              <a:t> </a:t>
            </a:r>
            <a:r>
              <a:rPr lang="fi-FI" sz="2400" smtClean="0"/>
              <a:t>tekniikat</a:t>
            </a:r>
            <a:r>
              <a:rPr lang="fi-FI" sz="2400" smtClean="0"/>
              <a:t> (1)</a:t>
            </a:r>
            <a:endParaRPr lang="fi-FI" sz="24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fi-FI" smtClean="0"/>
              <a:t>Oppimista </a:t>
            </a:r>
            <a:r>
              <a:rPr lang="fi-FI" smtClean="0"/>
              <a:t>voidaan</a:t>
            </a:r>
            <a:r>
              <a:rPr lang="fi-FI" smtClean="0"/>
              <a:t> </a:t>
            </a:r>
            <a:r>
              <a:rPr lang="fi-FI" smtClean="0"/>
              <a:t>vaiheistaa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ohjata</a:t>
            </a:r>
            <a:r>
              <a:rPr lang="fi-FI" smtClean="0"/>
              <a:t> </a:t>
            </a:r>
            <a:r>
              <a:rPr lang="fi-FI" smtClean="0"/>
              <a:t>erilaisilla</a:t>
            </a:r>
            <a:r>
              <a:rPr lang="fi-FI" smtClean="0"/>
              <a:t> </a:t>
            </a:r>
            <a:r>
              <a:rPr lang="fi-FI" smtClean="0"/>
              <a:t>pedagogisilla</a:t>
            </a:r>
            <a:r>
              <a:rPr lang="fi-FI" smtClean="0"/>
              <a:t> skripteillä</a:t>
            </a:r>
            <a:r>
              <a:rPr lang="fi-FI" smtClean="0"/>
              <a:t>.</a:t>
            </a:r>
            <a:r>
              <a:rPr lang="fi-FI" smtClean="0"/>
              <a:t> </a:t>
            </a:r>
            <a:r>
              <a:rPr lang="fi-FI" smtClean="0"/>
              <a:t>Vuorovaikutuksen</a:t>
            </a:r>
            <a:r>
              <a:rPr lang="fi-FI" smtClean="0"/>
              <a:t> </a:t>
            </a:r>
            <a:r>
              <a:rPr lang="fi-FI" smtClean="0"/>
              <a:t>aktivoinnissa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</a:t>
            </a:r>
            <a:r>
              <a:rPr lang="fi-FI" smtClean="0"/>
              <a:t>edistämisessä</a:t>
            </a:r>
            <a:r>
              <a:rPr lang="fi-FI" smtClean="0"/>
              <a:t> </a:t>
            </a:r>
            <a:r>
              <a:rPr lang="fi-FI" smtClean="0"/>
              <a:t>voidaan</a:t>
            </a:r>
            <a:r>
              <a:rPr lang="fi-FI" smtClean="0"/>
              <a:t> </a:t>
            </a:r>
            <a:r>
              <a:rPr lang="fi-FI" smtClean="0"/>
              <a:t>käyttää</a:t>
            </a:r>
            <a:r>
              <a:rPr lang="fi-FI" smtClean="0"/>
              <a:t> mm.</a:t>
            </a:r>
          </a:p>
          <a:p>
            <a:pPr lvl="1" eaLnBrk="1" hangingPunct="1"/>
            <a:r>
              <a:rPr lang="fi-FI" smtClean="0"/>
              <a:t>Ideariihiä</a:t>
            </a:r>
          </a:p>
          <a:p>
            <a:pPr lvl="1" eaLnBrk="1" hangingPunct="1"/>
            <a:r>
              <a:rPr lang="fi-FI" smtClean="0"/>
              <a:t>Ryhmätutkimuksia</a:t>
            </a:r>
            <a:r>
              <a:rPr lang="fi-FI" smtClean="0"/>
              <a:t> </a:t>
            </a:r>
          </a:p>
          <a:p>
            <a:pPr lvl="1" eaLnBrk="1" hangingPunct="1"/>
            <a:r>
              <a:rPr lang="fi-FI" smtClean="0"/>
              <a:t>Väittelyitä</a:t>
            </a:r>
          </a:p>
          <a:p>
            <a:pPr lvl="1" eaLnBrk="1" hangingPunct="1"/>
            <a:r>
              <a:rPr lang="fi-FI" smtClean="0"/>
              <a:t>Teemakeskusteluja</a:t>
            </a:r>
            <a:r>
              <a:rPr lang="fi-FI" smtClean="0"/>
              <a:t> </a:t>
            </a:r>
          </a:p>
          <a:p>
            <a:pPr lvl="1" eaLnBrk="1" hangingPunct="1"/>
            <a:r>
              <a:rPr lang="fi-FI" smtClean="0"/>
              <a:t>Käsitekarttoja</a:t>
            </a:r>
          </a:p>
          <a:p>
            <a:pPr lvl="1" eaLnBrk="1" hangingPunct="1"/>
            <a:r>
              <a:rPr lang="fi-FI" smtClean="0"/>
              <a:t>Roolileikkejä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-pelejä</a:t>
            </a:r>
          </a:p>
          <a:p>
            <a:pPr lvl="1" eaLnBrk="1" hangingPunct="1"/>
            <a:r>
              <a:rPr lang="fi-FI" smtClean="0"/>
              <a:t>Case-työskentelyä</a:t>
            </a:r>
          </a:p>
          <a:p>
            <a:pPr lvl="1" eaLnBrk="1" hangingPunct="1"/>
            <a:r>
              <a:rPr lang="fi-FI" smtClean="0"/>
              <a:t>Projektityöskentelyä</a:t>
            </a:r>
            <a:endParaRPr lang="fi-FI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400" smtClean="0"/>
              <a:t>Oppimista </a:t>
            </a:r>
            <a:r>
              <a:rPr lang="fi-FI" sz="2400" smtClean="0"/>
              <a:t>edistävät</a:t>
            </a:r>
            <a:r>
              <a:rPr lang="fi-FI" sz="2400" smtClean="0"/>
              <a:t> </a:t>
            </a:r>
            <a:r>
              <a:rPr lang="fi-FI" sz="2400" smtClean="0"/>
              <a:t>pedagogiset</a:t>
            </a:r>
            <a:r>
              <a:rPr lang="fi-FI" sz="2400" smtClean="0"/>
              <a:t> </a:t>
            </a:r>
            <a:r>
              <a:rPr lang="fi-FI" sz="2400" smtClean="0"/>
              <a:t>metodit</a:t>
            </a:r>
            <a:r>
              <a:rPr lang="fi-FI" sz="2400" smtClean="0"/>
              <a:t> </a:t>
            </a:r>
            <a:r>
              <a:rPr lang="fi-FI" sz="2400" smtClean="0"/>
              <a:t>ja</a:t>
            </a:r>
            <a:r>
              <a:rPr lang="fi-FI" sz="2400" smtClean="0"/>
              <a:t> </a:t>
            </a:r>
            <a:r>
              <a:rPr lang="fi-FI" sz="2400" smtClean="0"/>
              <a:t>tekniikat</a:t>
            </a:r>
            <a:r>
              <a:rPr lang="fi-FI" sz="2400" smtClean="0"/>
              <a:t> (2)</a:t>
            </a:r>
            <a:endParaRPr lang="fi-FI" sz="240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fi-FI"/>
              <a:t>Oman ja toisten oppimisen reflektoinnissa ja arvioinnissa voidaan käyttää mm.</a:t>
            </a:r>
            <a:endParaRPr lang="en-US"/>
          </a:p>
          <a:p>
            <a:pPr lvl="1" eaLnBrk="1" hangingPunct="1"/>
            <a:r>
              <a:rPr lang="en-US"/>
              <a:t>Oppimispäiväkirjoja </a:t>
            </a:r>
          </a:p>
          <a:p>
            <a:pPr lvl="1" eaLnBrk="1" hangingPunct="1"/>
            <a:r>
              <a:rPr lang="en-US"/>
              <a:t>Portfolioita</a:t>
            </a:r>
          </a:p>
          <a:p>
            <a:pPr lvl="1" eaLnBrk="1" hangingPunct="1"/>
            <a:r>
              <a:rPr lang="en-US"/>
              <a:t>Vertaisarviointia</a:t>
            </a:r>
          </a:p>
          <a:p>
            <a:pPr eaLnBrk="1" hangingPunct="1"/>
            <a:r>
              <a:rPr lang="en-US"/>
              <a:t>Oppimisprosessia voidaan herätellä sen eri vaiheissa erilaisilla aktivointimenetelmillä, kuten</a:t>
            </a:r>
          </a:p>
          <a:p>
            <a:pPr lvl="1" eaLnBrk="1" hangingPunct="1"/>
            <a:r>
              <a:rPr lang="fi-FI"/>
              <a:t>Aputoimisto: opiskelijan oma tukiryhmä</a:t>
            </a:r>
          </a:p>
          <a:p>
            <a:pPr lvl="1" eaLnBrk="1" hangingPunct="1"/>
            <a:r>
              <a:rPr lang="fi-FI"/>
              <a:t>Etsintäkuulutus: tutustuminen kurssin alussa</a:t>
            </a:r>
          </a:p>
          <a:p>
            <a:pPr lvl="1" eaLnBrk="1" hangingPunct="1"/>
            <a:r>
              <a:rPr lang="fi-FI"/>
              <a:t>Jatkokertomus: keskustelun elävöittäminen</a:t>
            </a:r>
          </a:p>
          <a:p>
            <a:pPr lvl="1" eaLnBrk="1" hangingPunct="1"/>
            <a:r>
              <a:rPr lang="fi-FI"/>
              <a:t>Opintopiiri: vuorovaikutteinen työskentely ryhmässä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400" smtClean="0"/>
              <a:t>Oppimista </a:t>
            </a:r>
            <a:r>
              <a:rPr lang="fi-FI" sz="2400" smtClean="0"/>
              <a:t>edistävät</a:t>
            </a:r>
            <a:r>
              <a:rPr lang="fi-FI" sz="2400" smtClean="0"/>
              <a:t> </a:t>
            </a:r>
            <a:r>
              <a:rPr lang="fi-FI" sz="2400" smtClean="0"/>
              <a:t>pedagogiset</a:t>
            </a:r>
            <a:r>
              <a:rPr lang="fi-FI" sz="2400" smtClean="0"/>
              <a:t> </a:t>
            </a:r>
            <a:r>
              <a:rPr lang="fi-FI" sz="2400" smtClean="0"/>
              <a:t>metodit</a:t>
            </a:r>
            <a:r>
              <a:rPr lang="fi-FI" sz="2400" smtClean="0"/>
              <a:t> </a:t>
            </a:r>
            <a:r>
              <a:rPr lang="fi-FI" sz="2400" smtClean="0"/>
              <a:t>ja</a:t>
            </a:r>
            <a:r>
              <a:rPr lang="fi-FI" sz="2400" smtClean="0"/>
              <a:t> </a:t>
            </a:r>
            <a:r>
              <a:rPr lang="fi-FI" sz="2400" smtClean="0"/>
              <a:t>tekniikat</a:t>
            </a:r>
            <a:r>
              <a:rPr lang="fi-FI" sz="2400" smtClean="0"/>
              <a:t> (3)</a:t>
            </a:r>
            <a:endParaRPr lang="fi-FI" sz="24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Lisäksi voidaan käyttää erilaisia yksilön ja ryhmän toimintaa ohjaavia tekniikoita, kuten</a:t>
            </a:r>
          </a:p>
          <a:p>
            <a:pPr lvl="1" eaLnBrk="1" hangingPunct="1"/>
            <a:r>
              <a:rPr lang="en-US"/>
              <a:t>Early bird: tärkeimmät asiat opiskellaan ensin</a:t>
            </a:r>
          </a:p>
          <a:p>
            <a:pPr lvl="1" eaLnBrk="1" hangingPunct="1"/>
            <a:r>
              <a:rPr lang="en-US"/>
              <a:t>Tool box: oman työkalupakin kokoaminen</a:t>
            </a:r>
          </a:p>
          <a:p>
            <a:pPr lvl="1" eaLnBrk="1" hangingPunct="1"/>
            <a:r>
              <a:rPr lang="en-US"/>
              <a:t>Cold star: palkitseminen hyvästä suorituksesta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6. Oppimistehtävät</a:t>
            </a: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Hyvä oppimistehtävä (1)</a:t>
            </a: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i-FI"/>
              <a:t>Hyvä oppimistehtävä ohjaa oppijan oppimista, tiedon prosessointia, omaa havainnointia, tulkintaa ja jäsentämistä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Edellyttää eri lähteistä löytyvän tiedon soveltamista, vastaus ei saa olla suora kopio lähteestä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Edellyttää vastauksessa tiedon ja kokemuksen kriittistä arviointia eli oppijan omaa ajattelua ja näkemystä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Aktivoi oppijaa pohtimaan ja soveltamaan tietoa toisessa kontekstissa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Kattaa avainkäsitteet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On mahdollisimman autenttinen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Ohjaa arvioimaan oppijan omaa oppimista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Pedagoginen suunnittelu (2)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/>
            <a:r>
              <a:rPr lang="fi-FI"/>
              <a:t>Missä määrin verkkoa hyödynnetään? </a:t>
            </a:r>
          </a:p>
          <a:p>
            <a:pPr marL="838200" lvl="1" indent="-381000" eaLnBrk="1" hangingPunct="1"/>
            <a:r>
              <a:rPr lang="fi-FI"/>
              <a:t>Verkon rooli ja hyödyntäminen esillä jo tausta-analyysissä</a:t>
            </a:r>
          </a:p>
          <a:p>
            <a:pPr marL="838200" lvl="1" indent="-381000" eaLnBrk="1" hangingPunct="1"/>
            <a:r>
              <a:rPr lang="fi-FI"/>
              <a:t>Mikä osa sisällöstä tulee verkkoon, mikä lähiopetuksena?</a:t>
            </a:r>
          </a:p>
          <a:p>
            <a:pPr marL="457200" indent="-457200" eaLnBrk="1" hangingPunct="1"/>
            <a:r>
              <a:rPr lang="fi-FI"/>
              <a:t>Millaisia tavoitteita kurssille asetettiin?</a:t>
            </a:r>
          </a:p>
          <a:p>
            <a:pPr marL="838200" lvl="1" indent="-381000" eaLnBrk="1" hangingPunct="1"/>
            <a:r>
              <a:rPr lang="fi-FI"/>
              <a:t>Osaamistavoitteet määriteltiin jo tausta-analyysissä</a:t>
            </a:r>
          </a:p>
          <a:p>
            <a:pPr marL="838200" lvl="1" indent="-381000" eaLnBrk="1" hangingPunct="1"/>
            <a:r>
              <a:rPr lang="fi-FI"/>
              <a:t>Onko tarvetta jakaa ne osatavoitteiksi?</a:t>
            </a:r>
          </a:p>
          <a:p>
            <a:pPr marL="457200" indent="-457200" eaLnBrk="1" hangingPunct="1"/>
            <a:r>
              <a:rPr lang="fi-FI"/>
              <a:t>Miten nuo tavoitteet saavutetaan?</a:t>
            </a:r>
          </a:p>
          <a:p>
            <a:pPr marL="838200" lvl="1" indent="-381000" eaLnBrk="1" hangingPunct="1"/>
            <a:r>
              <a:rPr lang="fi-FI"/>
              <a:t>Mitä opettaja/ohjaaja ja oppijat tekevät käytännössä?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Hyvä oppimistehtävä (2)</a:t>
            </a: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i-FI"/>
              <a:t>luo lähtökohdan ja tavoitteellisuuden oppijan toiminnalle</a:t>
            </a:r>
          </a:p>
          <a:p>
            <a:pPr eaLnBrk="1" hangingPunct="1">
              <a:lnSpc>
                <a:spcPct val="90000"/>
              </a:lnSpc>
            </a:pPr>
            <a:r>
              <a:rPr lang="fi-FI"/>
              <a:t>pedagoginen työkalu, jolla oppimista viedään eteenpäin</a:t>
            </a:r>
          </a:p>
          <a:p>
            <a:pPr eaLnBrk="1" hangingPunct="1">
              <a:lnSpc>
                <a:spcPct val="90000"/>
              </a:lnSpc>
            </a:pPr>
            <a:endParaRPr lang="fi-FI"/>
          </a:p>
          <a:p>
            <a:pPr eaLnBrk="1" hangingPunct="1">
              <a:lnSpc>
                <a:spcPct val="90000"/>
              </a:lnSpc>
            </a:pPr>
            <a:r>
              <a:rPr lang="fi-FI"/>
              <a:t>Valmiita työkaluja: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Hot Potatoes (</a:t>
            </a:r>
            <a:r>
              <a:rPr lang="fi-FI">
                <a:hlinkClick r:id="rId2"/>
              </a:rPr>
              <a:t>http://hotpot.uvic.ca/</a:t>
            </a:r>
            <a:r>
              <a:rPr lang="fi-FI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>
                <a:hlinkClick r:id="rId3"/>
              </a:rPr>
              <a:t>EclipseCrossword.com</a:t>
            </a:r>
            <a:r>
              <a:rPr lang="en-US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Quandary (</a:t>
            </a:r>
            <a:r>
              <a:rPr lang="fi-FI">
                <a:hlinkClick r:id="rId4"/>
              </a:rPr>
              <a:t>http://www.halfbakedsoftware.com/quandary.php</a:t>
            </a:r>
            <a:r>
              <a:rPr lang="fi-FI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Moodlen tehtävätyökalut</a:t>
            </a:r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4" descr="moodle_japani_hotpot_hiraganot_040409"/>
          <p:cNvPicPr>
            <a:picLocks noChangeAspect="1" noChangeArrowheads="1"/>
          </p:cNvPicPr>
          <p:nvPr/>
        </p:nvPicPr>
        <p:blipFill>
          <a:blip r:embed="rId2"/>
          <a:srcRect t="12242"/>
          <a:stretch>
            <a:fillRect/>
          </a:stretch>
        </p:blipFill>
        <p:spPr bwMode="auto">
          <a:xfrm>
            <a:off x="827088" y="260350"/>
            <a:ext cx="4379912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6" descr="moodle_hotpot_monivalinta_japani_040409"/>
          <p:cNvPicPr>
            <a:picLocks noChangeAspect="1" noChangeArrowheads="1"/>
          </p:cNvPicPr>
          <p:nvPr/>
        </p:nvPicPr>
        <p:blipFill>
          <a:blip r:embed="rId3"/>
          <a:srcRect r="32834"/>
          <a:stretch>
            <a:fillRect/>
          </a:stretch>
        </p:blipFill>
        <p:spPr bwMode="auto">
          <a:xfrm>
            <a:off x="5003800" y="836613"/>
            <a:ext cx="3792538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6" name="Picture 5" descr="hotpot_isoaitta_hormoniparit_04040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3500438"/>
            <a:ext cx="3794125" cy="304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7" name="Text Box 7"/>
          <p:cNvSpPr txBox="1">
            <a:spLocks noChangeArrowheads="1"/>
          </p:cNvSpPr>
          <p:nvPr/>
        </p:nvSpPr>
        <p:spPr bwMode="auto">
          <a:xfrm rot="-3097950">
            <a:off x="1580356" y="3036094"/>
            <a:ext cx="2530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>
                <a:solidFill>
                  <a:srgbClr val="D14414"/>
                </a:solidFill>
              </a:rPr>
              <a:t>Hot Potatoes</a:t>
            </a:r>
            <a:endParaRPr lang="en-US">
              <a:solidFill>
                <a:srgbClr val="D14414"/>
              </a:solidFill>
            </a:endParaRPr>
          </a:p>
        </p:txBody>
      </p:sp>
      <p:sp>
        <p:nvSpPr>
          <p:cNvPr id="54278" name="Text Box 8"/>
          <p:cNvSpPr txBox="1">
            <a:spLocks noChangeArrowheads="1"/>
          </p:cNvSpPr>
          <p:nvPr/>
        </p:nvSpPr>
        <p:spPr bwMode="auto">
          <a:xfrm rot="-3097950">
            <a:off x="6625431" y="2966244"/>
            <a:ext cx="15144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>
                <a:solidFill>
                  <a:srgbClr val="D14414"/>
                </a:solidFill>
              </a:rPr>
              <a:t>Moodle</a:t>
            </a:r>
            <a:endParaRPr lang="en-US">
              <a:solidFill>
                <a:srgbClr val="D14414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333375"/>
            <a:ext cx="7494587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Picture 5"/>
          <p:cNvPicPr>
            <a:picLocks noChangeAspect="1" noChangeArrowheads="1"/>
          </p:cNvPicPr>
          <p:nvPr/>
        </p:nvPicPr>
        <p:blipFill>
          <a:blip r:embed="rId3"/>
          <a:srcRect l="5864" t="23048" r="5864" b="51860"/>
          <a:stretch>
            <a:fillRect/>
          </a:stretch>
        </p:blipFill>
        <p:spPr bwMode="auto">
          <a:xfrm>
            <a:off x="3851275" y="4149725"/>
            <a:ext cx="4876800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0" name="Text Box 6"/>
          <p:cNvSpPr txBox="1">
            <a:spLocks noChangeArrowheads="1"/>
          </p:cNvSpPr>
          <p:nvPr/>
        </p:nvSpPr>
        <p:spPr bwMode="auto">
          <a:xfrm rot="-3097950">
            <a:off x="1130301" y="3032125"/>
            <a:ext cx="34337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>
                <a:solidFill>
                  <a:srgbClr val="D14414"/>
                </a:solidFill>
              </a:rPr>
              <a:t>EclipseCrossword</a:t>
            </a:r>
            <a:endParaRPr lang="en-US">
              <a:solidFill>
                <a:srgbClr val="D14414"/>
              </a:solidFill>
            </a:endParaRPr>
          </a:p>
        </p:txBody>
      </p:sp>
      <p:sp>
        <p:nvSpPr>
          <p:cNvPr id="55301" name="Text Box 7"/>
          <p:cNvSpPr txBox="1">
            <a:spLocks noChangeArrowheads="1"/>
          </p:cNvSpPr>
          <p:nvPr/>
        </p:nvSpPr>
        <p:spPr bwMode="auto">
          <a:xfrm rot="-3097950">
            <a:off x="5176044" y="5050632"/>
            <a:ext cx="1965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>
                <a:solidFill>
                  <a:srgbClr val="D14414"/>
                </a:solidFill>
              </a:rPr>
              <a:t>Quandary</a:t>
            </a:r>
            <a:endParaRPr lang="en-US">
              <a:solidFill>
                <a:srgbClr val="D14414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Oppimisprosessin ohjaaminen</a:t>
            </a:r>
            <a:endParaRPr lang="en-US"/>
          </a:p>
        </p:txBody>
      </p:sp>
      <p:sp>
        <p:nvSpPr>
          <p:cNvPr id="56323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/>
              <a:t>Miten oppimisprosessia tuetaan?</a:t>
            </a:r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/>
              <a:t>Oppimisprosessin ohjaaminen (1)</a:t>
            </a:r>
            <a:endParaRPr lang="en-US" sz="360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Ohjaus nähdään usein perinteisen opettamisen synonyymina toimittaessa verkossa. </a:t>
            </a:r>
          </a:p>
          <a:p>
            <a:pPr lvl="1" eaLnBrk="1" hangingPunct="1"/>
            <a:r>
              <a:rPr lang="en-US" i="1"/>
              <a:t>"Opettajalle jäljelle jäävät opetusmenetelmät muuttavat muotoaan niin paljon, että on luontevampaa puhua ohjauksesta kuin opettamisesta perinteisessä mielessä.”</a:t>
            </a:r>
            <a:endParaRPr lang="en-US"/>
          </a:p>
          <a:p>
            <a:pPr lvl="1" eaLnBrk="1" hangingPunct="1"/>
            <a:r>
              <a:rPr lang="en-US"/>
              <a:t>Ohjauksella tarkoitetaan kaikkia niitä keinoja, joilla voidaan edistää oppijan oppimista oppimisprosessissa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/>
              <a:t>Oppimisprosessin ohjaaminen (2)</a:t>
            </a:r>
            <a:endParaRPr lang="en-US" sz="360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Ohjauksesta puhuttaessa tulisi muistaa erottaa </a:t>
            </a:r>
            <a:r>
              <a:rPr lang="en-US" b="1"/>
              <a:t>opiskelun ohjaus</a:t>
            </a:r>
            <a:r>
              <a:rPr lang="en-US"/>
              <a:t> ja </a:t>
            </a:r>
            <a:r>
              <a:rPr lang="en-US" b="1"/>
              <a:t>oppimisen ohjaus</a:t>
            </a:r>
            <a:r>
              <a:rPr lang="en-US"/>
              <a:t> toisistaan</a:t>
            </a:r>
          </a:p>
          <a:p>
            <a:pPr lvl="1" eaLnBrk="1" hangingPunct="1"/>
            <a:r>
              <a:rPr lang="fi-FI"/>
              <a:t>Opiskelun ohjaus pitää sisällään </a:t>
            </a:r>
          </a:p>
          <a:p>
            <a:pPr lvl="2" eaLnBrk="1" hangingPunct="1"/>
            <a:r>
              <a:rPr lang="en-US"/>
              <a:t>oppilaitoksen tai opettajan asettamia opiskelun sääntöjä </a:t>
            </a:r>
          </a:p>
          <a:p>
            <a:pPr lvl="2" eaLnBrk="1" hangingPunct="1"/>
            <a:r>
              <a:rPr lang="en-US"/>
              <a:t>sisältöjä ja muotoja koskevia asioita, kuten opiskelun muoto (yksin, ryhmässä, luennolla, jne.), aikataulua (palautuspäivät) sekä kaikkea sisältöä (mitä opiskellaan ja missä järjestyksessä) koskevat periaatteet, joiden mukaan opiskeluprosessi etenee</a:t>
            </a:r>
          </a:p>
          <a:p>
            <a:pPr lvl="1" eaLnBrk="1" hangingPunct="1"/>
            <a:r>
              <a:rPr lang="en-US"/>
              <a:t>Nämä opiskelua rytmittävät ja ohjaavat seikat eivät vielä kuitenkaan ohjaa varsinaista oppimista eli tiedon sisäistämistä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/>
              <a:t>Oppimisprosessin ohjaaminen (3)</a:t>
            </a:r>
            <a:endParaRPr lang="en-US" sz="360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i-FI" smtClean="0"/>
              <a:t>Oppimisen </a:t>
            </a:r>
            <a:r>
              <a:rPr lang="fi-FI" smtClean="0"/>
              <a:t>ohjaamista</a:t>
            </a:r>
            <a:r>
              <a:rPr lang="fi-FI" smtClean="0"/>
              <a:t> </a:t>
            </a:r>
            <a:r>
              <a:rPr lang="fi-FI" smtClean="0"/>
              <a:t>voidaan</a:t>
            </a:r>
            <a:r>
              <a:rPr lang="fi-FI" smtClean="0"/>
              <a:t> </a:t>
            </a:r>
            <a:r>
              <a:rPr lang="fi-FI" smtClean="0"/>
              <a:t>tehdä</a:t>
            </a:r>
            <a:r>
              <a:rPr lang="fi-FI" smtClean="0"/>
              <a:t> mm.</a:t>
            </a:r>
          </a:p>
          <a:p>
            <a:pPr lvl="1" eaLnBrk="1" hangingPunct="1"/>
            <a:r>
              <a:rPr lang="fi-FI" smtClean="0"/>
              <a:t>jäsentämällä</a:t>
            </a:r>
            <a:r>
              <a:rPr lang="fi-FI" smtClean="0"/>
              <a:t> </a:t>
            </a:r>
            <a:r>
              <a:rPr lang="fi-FI" smtClean="0"/>
              <a:t>opittava</a:t>
            </a:r>
            <a:r>
              <a:rPr lang="fi-FI" smtClean="0"/>
              <a:t> </a:t>
            </a:r>
            <a:r>
              <a:rPr lang="fi-FI" smtClean="0"/>
              <a:t>asia</a:t>
            </a:r>
            <a:r>
              <a:rPr lang="fi-FI" smtClean="0"/>
              <a:t> </a:t>
            </a:r>
            <a:r>
              <a:rPr lang="fi-FI" smtClean="0"/>
              <a:t>oppimisteoreettisesti</a:t>
            </a:r>
            <a:r>
              <a:rPr lang="fi-FI" smtClean="0"/>
              <a:t> </a:t>
            </a:r>
            <a:r>
              <a:rPr lang="fi-FI" smtClean="0"/>
              <a:t>toimivalla</a:t>
            </a:r>
            <a:r>
              <a:rPr lang="fi-FI" smtClean="0"/>
              <a:t> </a:t>
            </a:r>
            <a:r>
              <a:rPr lang="fi-FI" smtClean="0"/>
              <a:t>tavalla</a:t>
            </a:r>
            <a:r>
              <a:rPr lang="fi-FI" smtClean="0"/>
              <a:t> </a:t>
            </a:r>
          </a:p>
          <a:p>
            <a:pPr lvl="1" eaLnBrk="1" hangingPunct="1"/>
            <a:r>
              <a:rPr lang="fi-FI" smtClean="0"/>
              <a:t>tekemällä</a:t>
            </a:r>
            <a:r>
              <a:rPr lang="fi-FI" smtClean="0"/>
              <a:t> </a:t>
            </a:r>
            <a:r>
              <a:rPr lang="fi-FI" smtClean="0"/>
              <a:t>oppimista</a:t>
            </a:r>
            <a:r>
              <a:rPr lang="fi-FI" smtClean="0"/>
              <a:t> </a:t>
            </a:r>
            <a:r>
              <a:rPr lang="fi-FI" smtClean="0"/>
              <a:t>edistäviä</a:t>
            </a:r>
            <a:r>
              <a:rPr lang="fi-FI" smtClean="0"/>
              <a:t> </a:t>
            </a:r>
            <a:r>
              <a:rPr lang="fi-FI" smtClean="0"/>
              <a:t>kysymyksiä</a:t>
            </a:r>
            <a:r>
              <a:rPr lang="fi-FI" smtClean="0"/>
              <a:t> </a:t>
            </a:r>
            <a:r>
              <a:rPr lang="fi-FI" smtClean="0"/>
              <a:t>opiskeluprosessin</a:t>
            </a:r>
            <a:r>
              <a:rPr lang="fi-FI" smtClean="0"/>
              <a:t> </a:t>
            </a:r>
            <a:r>
              <a:rPr lang="fi-FI" smtClean="0"/>
              <a:t>eri</a:t>
            </a:r>
            <a:r>
              <a:rPr lang="fi-FI" smtClean="0"/>
              <a:t> </a:t>
            </a:r>
            <a:r>
              <a:rPr lang="fi-FI" smtClean="0"/>
              <a:t>vaiheissa</a:t>
            </a:r>
            <a:r>
              <a:rPr lang="fi-FI" smtClean="0"/>
              <a:t> </a:t>
            </a:r>
          </a:p>
          <a:p>
            <a:pPr lvl="1" eaLnBrk="1" hangingPunct="1"/>
            <a:r>
              <a:rPr lang="fi-FI" smtClean="0"/>
              <a:t>varmistamalla</a:t>
            </a:r>
            <a:r>
              <a:rPr lang="fi-FI" smtClean="0"/>
              <a:t> </a:t>
            </a:r>
            <a:r>
              <a:rPr lang="fi-FI" smtClean="0"/>
              <a:t>ymmärtäminen</a:t>
            </a:r>
            <a:r>
              <a:rPr lang="fi-FI" smtClean="0"/>
              <a:t> </a:t>
            </a:r>
            <a:r>
              <a:rPr lang="fi-FI" smtClean="0"/>
              <a:t>sopivin</a:t>
            </a:r>
            <a:r>
              <a:rPr lang="fi-FI" smtClean="0"/>
              <a:t> </a:t>
            </a:r>
            <a:r>
              <a:rPr lang="fi-FI" smtClean="0"/>
              <a:t>väliajoin</a:t>
            </a:r>
            <a:r>
              <a:rPr lang="fi-FI" smtClean="0"/>
              <a:t> </a:t>
            </a:r>
            <a:r>
              <a:rPr lang="fi-FI" smtClean="0"/>
              <a:t>ennen</a:t>
            </a:r>
            <a:r>
              <a:rPr lang="fi-FI" smtClean="0"/>
              <a:t> </a:t>
            </a:r>
            <a:r>
              <a:rPr lang="fi-FI" smtClean="0"/>
              <a:t>seuraavaan</a:t>
            </a:r>
            <a:r>
              <a:rPr lang="fi-FI" smtClean="0"/>
              <a:t> </a:t>
            </a:r>
            <a:r>
              <a:rPr lang="fi-FI" smtClean="0"/>
              <a:t>kokonaisuuteen</a:t>
            </a:r>
            <a:r>
              <a:rPr lang="fi-FI" smtClean="0"/>
              <a:t> </a:t>
            </a:r>
            <a:r>
              <a:rPr lang="fi-FI" smtClean="0"/>
              <a:t>siirtymistä</a:t>
            </a:r>
            <a:r>
              <a:rPr lang="fi-FI" smtClean="0"/>
              <a:t> </a:t>
            </a:r>
          </a:p>
          <a:p>
            <a:pPr eaLnBrk="1" hangingPunct="1"/>
            <a:r>
              <a:rPr lang="fi-FI" smtClean="0"/>
              <a:t>Tällaiset</a:t>
            </a:r>
            <a:r>
              <a:rPr lang="fi-FI" smtClean="0"/>
              <a:t> </a:t>
            </a:r>
            <a:r>
              <a:rPr lang="fi-FI" smtClean="0"/>
              <a:t>oppimista</a:t>
            </a:r>
            <a:r>
              <a:rPr lang="fi-FI" smtClean="0"/>
              <a:t> </a:t>
            </a:r>
            <a:r>
              <a:rPr lang="fi-FI" smtClean="0"/>
              <a:t>ohjaavat</a:t>
            </a:r>
            <a:r>
              <a:rPr lang="fi-FI" smtClean="0"/>
              <a:t> </a:t>
            </a:r>
            <a:r>
              <a:rPr lang="fi-FI" smtClean="0"/>
              <a:t>elementit</a:t>
            </a:r>
            <a:r>
              <a:rPr lang="fi-FI" smtClean="0"/>
              <a:t> </a:t>
            </a:r>
            <a:r>
              <a:rPr lang="fi-FI" smtClean="0"/>
              <a:t>voivat</a:t>
            </a:r>
            <a:r>
              <a:rPr lang="fi-FI" smtClean="0"/>
              <a:t> </a:t>
            </a:r>
            <a:r>
              <a:rPr lang="fi-FI" smtClean="0"/>
              <a:t>olla</a:t>
            </a:r>
            <a:r>
              <a:rPr lang="fi-FI" smtClean="0"/>
              <a:t> </a:t>
            </a:r>
            <a:r>
              <a:rPr lang="fi-FI" smtClean="0"/>
              <a:t>osa</a:t>
            </a:r>
            <a:r>
              <a:rPr lang="fi-FI" smtClean="0"/>
              <a:t> </a:t>
            </a:r>
            <a:r>
              <a:rPr lang="fi-FI" smtClean="0"/>
              <a:t>oppimateriaalia</a:t>
            </a:r>
            <a:r>
              <a:rPr lang="fi-FI" smtClean="0"/>
              <a:t> (kirja</a:t>
            </a:r>
            <a:r>
              <a:rPr lang="fi-FI" smtClean="0"/>
              <a:t>,</a:t>
            </a:r>
            <a:r>
              <a:rPr lang="fi-FI" smtClean="0"/>
              <a:t> itseopiskelumateriaali</a:t>
            </a:r>
            <a:r>
              <a:rPr lang="fi-FI" smtClean="0"/>
              <a:t>,</a:t>
            </a:r>
            <a:r>
              <a:rPr lang="fi-FI" smtClean="0"/>
              <a:t> hyperteksti</a:t>
            </a:r>
            <a:r>
              <a:rPr lang="fi-FI" smtClean="0"/>
              <a:t>)</a:t>
            </a:r>
            <a:r>
              <a:rPr lang="fi-FI" smtClean="0"/>
              <a:t> </a:t>
            </a:r>
            <a:r>
              <a:rPr lang="fi-FI" smtClean="0"/>
              <a:t>tai</a:t>
            </a:r>
            <a:r>
              <a:rPr lang="fi-FI" smtClean="0"/>
              <a:t> </a:t>
            </a:r>
            <a:r>
              <a:rPr lang="fi-FI" smtClean="0"/>
              <a:t>opettajan</a:t>
            </a:r>
            <a:r>
              <a:rPr lang="fi-FI" smtClean="0"/>
              <a:t> </a:t>
            </a:r>
            <a:r>
              <a:rPr lang="fi-FI" smtClean="0"/>
              <a:t>toimintaa</a:t>
            </a:r>
            <a:r>
              <a:rPr lang="fi-FI" smtClean="0"/>
              <a:t> (</a:t>
            </a:r>
            <a:r>
              <a:rPr lang="fi-FI" smtClean="0"/>
              <a:t>esitystapa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-muoto</a:t>
            </a:r>
            <a:r>
              <a:rPr lang="fi-FI" smtClean="0"/>
              <a:t>,</a:t>
            </a:r>
            <a:r>
              <a:rPr lang="fi-FI" smtClean="0"/>
              <a:t> kysymykset)</a:t>
            </a:r>
            <a:endParaRPr lang="fi-FI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Opiskelun ja ohjauksen välineet</a:t>
            </a:r>
            <a:endParaRPr lang="en-US"/>
          </a:p>
        </p:txBody>
      </p:sp>
      <p:sp>
        <p:nvSpPr>
          <p:cNvPr id="60419" name="Oval 5"/>
          <p:cNvSpPr>
            <a:spLocks noChangeArrowheads="1"/>
          </p:cNvSpPr>
          <p:nvPr/>
        </p:nvSpPr>
        <p:spPr bwMode="auto">
          <a:xfrm>
            <a:off x="971550" y="1916113"/>
            <a:ext cx="7056438" cy="36004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0" name="Oval 6"/>
          <p:cNvSpPr>
            <a:spLocks noChangeArrowheads="1"/>
          </p:cNvSpPr>
          <p:nvPr/>
        </p:nvSpPr>
        <p:spPr bwMode="auto">
          <a:xfrm>
            <a:off x="2484438" y="2636838"/>
            <a:ext cx="3959225" cy="23764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1" name="Line 7"/>
          <p:cNvSpPr>
            <a:spLocks noChangeShapeType="1"/>
          </p:cNvSpPr>
          <p:nvPr/>
        </p:nvSpPr>
        <p:spPr bwMode="auto">
          <a:xfrm>
            <a:off x="2555875" y="2205038"/>
            <a:ext cx="3600450" cy="3095625"/>
          </a:xfrm>
          <a:prstGeom prst="line">
            <a:avLst/>
          </a:prstGeom>
          <a:noFill/>
          <a:ln w="28575">
            <a:solidFill>
              <a:srgbClr val="D14414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2" name="Line 8"/>
          <p:cNvSpPr>
            <a:spLocks noChangeShapeType="1"/>
          </p:cNvSpPr>
          <p:nvPr/>
        </p:nvSpPr>
        <p:spPr bwMode="auto">
          <a:xfrm flipH="1">
            <a:off x="2771775" y="2133600"/>
            <a:ext cx="3384550" cy="3167063"/>
          </a:xfrm>
          <a:prstGeom prst="line">
            <a:avLst/>
          </a:prstGeom>
          <a:noFill/>
          <a:ln w="28575">
            <a:solidFill>
              <a:srgbClr val="D14414"/>
            </a:solidFill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3" name="Text Box 9"/>
          <p:cNvSpPr txBox="1">
            <a:spLocks noChangeArrowheads="1"/>
          </p:cNvSpPr>
          <p:nvPr/>
        </p:nvSpPr>
        <p:spPr bwMode="auto">
          <a:xfrm>
            <a:off x="3995738" y="1557338"/>
            <a:ext cx="915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600">
                <a:solidFill>
                  <a:schemeClr val="tx1"/>
                </a:solidFill>
              </a:rPr>
              <a:t>RYHMÄ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0424" name="Text Box 10"/>
          <p:cNvSpPr txBox="1">
            <a:spLocks noChangeArrowheads="1"/>
          </p:cNvSpPr>
          <p:nvPr/>
        </p:nvSpPr>
        <p:spPr bwMode="auto">
          <a:xfrm>
            <a:off x="827088" y="1700213"/>
            <a:ext cx="13906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600">
                <a:solidFill>
                  <a:schemeClr val="tx1"/>
                </a:solidFill>
              </a:rPr>
              <a:t>OPS +</a:t>
            </a:r>
          </a:p>
          <a:p>
            <a:r>
              <a:rPr lang="fi-FI" sz="1600">
                <a:solidFill>
                  <a:schemeClr val="tx1"/>
                </a:solidFill>
              </a:rPr>
              <a:t>MATERIAALI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0425" name="Text Box 11"/>
          <p:cNvSpPr txBox="1">
            <a:spLocks noChangeArrowheads="1"/>
          </p:cNvSpPr>
          <p:nvPr/>
        </p:nvSpPr>
        <p:spPr bwMode="auto">
          <a:xfrm>
            <a:off x="6588125" y="1700213"/>
            <a:ext cx="1546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600">
                <a:solidFill>
                  <a:schemeClr val="tx1"/>
                </a:solidFill>
              </a:rPr>
              <a:t>TEKNOLOGI +</a:t>
            </a:r>
          </a:p>
          <a:p>
            <a:r>
              <a:rPr lang="fi-FI" sz="1600">
                <a:solidFill>
                  <a:schemeClr val="tx1"/>
                </a:solidFill>
              </a:rPr>
              <a:t>KONTEKSTI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0426" name="Text Box 12"/>
          <p:cNvSpPr txBox="1">
            <a:spLocks noChangeArrowheads="1"/>
          </p:cNvSpPr>
          <p:nvPr/>
        </p:nvSpPr>
        <p:spPr bwMode="auto">
          <a:xfrm>
            <a:off x="3348038" y="5589588"/>
            <a:ext cx="2201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600">
                <a:solidFill>
                  <a:schemeClr val="tx1"/>
                </a:solidFill>
              </a:rPr>
              <a:t>OPETTAJA/OHJAAJA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60427" name="Text Box 13"/>
          <p:cNvSpPr txBox="1">
            <a:spLocks noChangeArrowheads="1"/>
          </p:cNvSpPr>
          <p:nvPr/>
        </p:nvSpPr>
        <p:spPr bwMode="auto">
          <a:xfrm>
            <a:off x="1979613" y="2565400"/>
            <a:ext cx="942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aikataulut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28" name="Text Box 14"/>
          <p:cNvSpPr txBox="1">
            <a:spLocks noChangeArrowheads="1"/>
          </p:cNvSpPr>
          <p:nvPr/>
        </p:nvSpPr>
        <p:spPr bwMode="auto">
          <a:xfrm>
            <a:off x="1331913" y="3068638"/>
            <a:ext cx="11604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lukujärjestys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29" name="Text Box 15"/>
          <p:cNvSpPr txBox="1">
            <a:spLocks noChangeArrowheads="1"/>
          </p:cNvSpPr>
          <p:nvPr/>
        </p:nvSpPr>
        <p:spPr bwMode="auto">
          <a:xfrm>
            <a:off x="1258888" y="3789363"/>
            <a:ext cx="727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sisällöt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30" name="Text Box 16"/>
          <p:cNvSpPr txBox="1">
            <a:spLocks noChangeArrowheads="1"/>
          </p:cNvSpPr>
          <p:nvPr/>
        </p:nvSpPr>
        <p:spPr bwMode="auto">
          <a:xfrm>
            <a:off x="1476375" y="4508500"/>
            <a:ext cx="1376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oheismateriaali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31" name="Text Box 17"/>
          <p:cNvSpPr txBox="1">
            <a:spLocks noChangeArrowheads="1"/>
          </p:cNvSpPr>
          <p:nvPr/>
        </p:nvSpPr>
        <p:spPr bwMode="auto">
          <a:xfrm>
            <a:off x="3132138" y="5013325"/>
            <a:ext cx="962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tuutorointi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32" name="Text Box 18"/>
          <p:cNvSpPr txBox="1">
            <a:spLocks noChangeArrowheads="1"/>
          </p:cNvSpPr>
          <p:nvPr/>
        </p:nvSpPr>
        <p:spPr bwMode="auto">
          <a:xfrm>
            <a:off x="4572000" y="5084763"/>
            <a:ext cx="12477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opinto-ohjaus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33" name="Text Box 19"/>
          <p:cNvSpPr txBox="1">
            <a:spLocks noChangeArrowheads="1"/>
          </p:cNvSpPr>
          <p:nvPr/>
        </p:nvSpPr>
        <p:spPr bwMode="auto">
          <a:xfrm>
            <a:off x="3897313" y="2087563"/>
            <a:ext cx="962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ryhmätyöt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34" name="Text Box 20"/>
          <p:cNvSpPr txBox="1">
            <a:spLocks noChangeArrowheads="1"/>
          </p:cNvSpPr>
          <p:nvPr/>
        </p:nvSpPr>
        <p:spPr bwMode="auto">
          <a:xfrm>
            <a:off x="3843338" y="2879725"/>
            <a:ext cx="1071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keskustelut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35" name="Text Box 21"/>
          <p:cNvSpPr txBox="1">
            <a:spLocks noChangeArrowheads="1"/>
          </p:cNvSpPr>
          <p:nvPr/>
        </p:nvSpPr>
        <p:spPr bwMode="auto">
          <a:xfrm rot="-2488693">
            <a:off x="3276600" y="4060825"/>
            <a:ext cx="10017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rgbClr val="D14414"/>
                </a:solidFill>
              </a:rPr>
              <a:t>oppiminen</a:t>
            </a:r>
            <a:endParaRPr lang="en-US" sz="1400">
              <a:solidFill>
                <a:srgbClr val="D14414"/>
              </a:solidFill>
            </a:endParaRPr>
          </a:p>
        </p:txBody>
      </p:sp>
      <p:sp>
        <p:nvSpPr>
          <p:cNvPr id="60436" name="Text Box 22"/>
          <p:cNvSpPr txBox="1">
            <a:spLocks noChangeArrowheads="1"/>
          </p:cNvSpPr>
          <p:nvPr/>
        </p:nvSpPr>
        <p:spPr bwMode="auto">
          <a:xfrm>
            <a:off x="6084888" y="2781300"/>
            <a:ext cx="1296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muut resurssit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37" name="Text Box 23"/>
          <p:cNvSpPr txBox="1">
            <a:spLocks noChangeArrowheads="1"/>
          </p:cNvSpPr>
          <p:nvPr/>
        </p:nvSpPr>
        <p:spPr bwMode="auto">
          <a:xfrm>
            <a:off x="6877050" y="3789363"/>
            <a:ext cx="755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väineet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38" name="Text Box 24"/>
          <p:cNvSpPr txBox="1">
            <a:spLocks noChangeArrowheads="1"/>
          </p:cNvSpPr>
          <p:nvPr/>
        </p:nvSpPr>
        <p:spPr bwMode="auto">
          <a:xfrm>
            <a:off x="5795963" y="3429000"/>
            <a:ext cx="104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multimedia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39" name="Text Box 25"/>
          <p:cNvSpPr txBox="1">
            <a:spLocks noChangeArrowheads="1"/>
          </p:cNvSpPr>
          <p:nvPr/>
        </p:nvSpPr>
        <p:spPr bwMode="auto">
          <a:xfrm>
            <a:off x="5651500" y="4076700"/>
            <a:ext cx="1041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hyperteksti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40" name="Text Box 26"/>
          <p:cNvSpPr txBox="1">
            <a:spLocks noChangeArrowheads="1"/>
          </p:cNvSpPr>
          <p:nvPr/>
        </p:nvSpPr>
        <p:spPr bwMode="auto">
          <a:xfrm>
            <a:off x="6138863" y="4608513"/>
            <a:ext cx="657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paikat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41" name="Text Box 27"/>
          <p:cNvSpPr txBox="1">
            <a:spLocks noChangeArrowheads="1"/>
          </p:cNvSpPr>
          <p:nvPr/>
        </p:nvSpPr>
        <p:spPr bwMode="auto">
          <a:xfrm>
            <a:off x="4932363" y="3716338"/>
            <a:ext cx="67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demot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42" name="Text Box 28"/>
          <p:cNvSpPr txBox="1">
            <a:spLocks noChangeArrowheads="1"/>
          </p:cNvSpPr>
          <p:nvPr/>
        </p:nvSpPr>
        <p:spPr bwMode="auto">
          <a:xfrm>
            <a:off x="5003800" y="3213100"/>
            <a:ext cx="1031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simulaatiot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43" name="Text Box 29"/>
          <p:cNvSpPr txBox="1">
            <a:spLocks noChangeArrowheads="1"/>
          </p:cNvSpPr>
          <p:nvPr/>
        </p:nvSpPr>
        <p:spPr bwMode="auto">
          <a:xfrm>
            <a:off x="2890838" y="3311525"/>
            <a:ext cx="814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tehtävät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44" name="Text Box 30"/>
          <p:cNvSpPr txBox="1">
            <a:spLocks noChangeArrowheads="1"/>
          </p:cNvSpPr>
          <p:nvPr/>
        </p:nvSpPr>
        <p:spPr bwMode="auto">
          <a:xfrm>
            <a:off x="2700338" y="3860800"/>
            <a:ext cx="823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rakenne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45" name="Text Box 31"/>
          <p:cNvSpPr txBox="1">
            <a:spLocks noChangeArrowheads="1"/>
          </p:cNvSpPr>
          <p:nvPr/>
        </p:nvSpPr>
        <p:spPr bwMode="auto">
          <a:xfrm>
            <a:off x="4022725" y="3987800"/>
            <a:ext cx="765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luennot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46" name="Text Box 32"/>
          <p:cNvSpPr txBox="1">
            <a:spLocks noChangeArrowheads="1"/>
          </p:cNvSpPr>
          <p:nvPr/>
        </p:nvSpPr>
        <p:spPr bwMode="auto">
          <a:xfrm>
            <a:off x="3779838" y="4276725"/>
            <a:ext cx="1101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kysymykset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47" name="Text Box 33"/>
          <p:cNvSpPr txBox="1">
            <a:spLocks noChangeArrowheads="1"/>
          </p:cNvSpPr>
          <p:nvPr/>
        </p:nvSpPr>
        <p:spPr bwMode="auto">
          <a:xfrm>
            <a:off x="4030663" y="3168650"/>
            <a:ext cx="696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dialogi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48" name="Text Box 34"/>
          <p:cNvSpPr txBox="1">
            <a:spLocks noChangeArrowheads="1"/>
          </p:cNvSpPr>
          <p:nvPr/>
        </p:nvSpPr>
        <p:spPr bwMode="auto">
          <a:xfrm>
            <a:off x="3844925" y="4708525"/>
            <a:ext cx="1158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opettaminen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49" name="Text Box 35"/>
          <p:cNvSpPr txBox="1">
            <a:spLocks noChangeArrowheads="1"/>
          </p:cNvSpPr>
          <p:nvPr/>
        </p:nvSpPr>
        <p:spPr bwMode="auto">
          <a:xfrm>
            <a:off x="4284663" y="4492625"/>
            <a:ext cx="1031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chemeClr val="tx1"/>
                </a:solidFill>
              </a:rPr>
              <a:t>vastaukset</a:t>
            </a:r>
            <a:endParaRPr lang="en-US" sz="1400">
              <a:solidFill>
                <a:schemeClr val="tx1"/>
              </a:solidFill>
            </a:endParaRPr>
          </a:p>
        </p:txBody>
      </p:sp>
      <p:sp>
        <p:nvSpPr>
          <p:cNvPr id="60450" name="Text Box 36"/>
          <p:cNvSpPr txBox="1">
            <a:spLocks noChangeArrowheads="1"/>
          </p:cNvSpPr>
          <p:nvPr/>
        </p:nvSpPr>
        <p:spPr bwMode="auto">
          <a:xfrm rot="-2649448">
            <a:off x="2513013" y="4852988"/>
            <a:ext cx="835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>
                <a:solidFill>
                  <a:srgbClr val="D14414"/>
                </a:solidFill>
              </a:rPr>
              <a:t>opiskelu</a:t>
            </a:r>
            <a:endParaRPr lang="en-US" sz="1400">
              <a:solidFill>
                <a:srgbClr val="D14414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dirty="0" smtClean="0"/>
              <a:t>Oppimista ja opiskelua ohjaavat materiaalit (1)</a:t>
            </a:r>
            <a:endParaRPr lang="fi-FI" sz="2800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Ohjaavilla materiaaleilla tarkoitetaan verkko-oppimisessa useimmiten opettajan verkkokurssille laatimaa ja kokoamaa materiaalia, joka voi sisältää myös verkosta tai verkon tietokannoista löytyvää opiskeluaiheeseen liittyviä aineistoja</a:t>
            </a:r>
          </a:p>
          <a:p>
            <a:pPr eaLnBrk="1" hangingPunct="1"/>
            <a:r>
              <a:rPr lang="en-US"/>
              <a:t>Perusperiaatteena ohjaavissa materiaaleissa on se, että </a:t>
            </a:r>
          </a:p>
          <a:p>
            <a:pPr lvl="1" eaLnBrk="1" hangingPunct="1"/>
            <a:r>
              <a:rPr lang="en-US"/>
              <a:t>mitä enemmän opiskelu edellyttää itsenäistä työskentelyä, sitä enemmän ohjausta tulee sisältyä myös materiaaleihin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Oppimista </a:t>
            </a:r>
            <a:r>
              <a:rPr lang="fi-FI" sz="2800" smtClean="0"/>
              <a:t>ja</a:t>
            </a:r>
            <a:r>
              <a:rPr lang="fi-FI" sz="2800" smtClean="0"/>
              <a:t> </a:t>
            </a:r>
            <a:r>
              <a:rPr lang="fi-FI" sz="2800" smtClean="0"/>
              <a:t>opiskelua</a:t>
            </a:r>
            <a:r>
              <a:rPr lang="fi-FI" sz="2800" smtClean="0"/>
              <a:t> </a:t>
            </a:r>
            <a:r>
              <a:rPr lang="fi-FI" sz="2800" smtClean="0"/>
              <a:t>ohjaavat</a:t>
            </a:r>
            <a:r>
              <a:rPr lang="fi-FI" sz="2800" smtClean="0"/>
              <a:t> </a:t>
            </a:r>
            <a:r>
              <a:rPr lang="fi-FI" sz="2800" smtClean="0"/>
              <a:t>materiaalit</a:t>
            </a:r>
            <a:r>
              <a:rPr lang="fi-FI" sz="2800" smtClean="0"/>
              <a:t> (2)</a:t>
            </a:r>
            <a:endParaRPr lang="fi-FI" sz="280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/>
              <a:t>Ohjaavia materiaaleja suunnitellessa kannattaa miettiä,</a:t>
            </a:r>
          </a:p>
          <a:p>
            <a:pPr lvl="1" eaLnBrk="1" hangingPunct="1"/>
            <a:r>
              <a:rPr lang="en-US" sz="1800"/>
              <a:t>mitkä asiat ja tapahtumat, ajankohdat ja toiminnat ovat oppijalle keskeisiä, sekä </a:t>
            </a:r>
          </a:p>
          <a:p>
            <a:pPr lvl="1" eaLnBrk="1" hangingPunct="1"/>
            <a:r>
              <a:rPr lang="en-US" sz="1800"/>
              <a:t>miten nämä eri osat liittyvät toisiinsa</a:t>
            </a:r>
          </a:p>
          <a:p>
            <a:pPr eaLnBrk="1" hangingPunct="1"/>
            <a:r>
              <a:rPr lang="en-US" sz="2000"/>
              <a:t>Näistä huolellisesti analysoimalla muodostuu kartta, joka toimii opiskelun kokonaisuuden kuvauksena, punaisena lankana. </a:t>
            </a:r>
          </a:p>
          <a:p>
            <a:pPr eaLnBrk="1" hangingPunct="1"/>
            <a:r>
              <a:rPr lang="en-US" sz="2000"/>
              <a:t>Tärkeintä ohjaavassa materiaalissa on se, että se kertoo oppijalle heti miten hänen odotetaan verkossa toimivan. </a:t>
            </a:r>
          </a:p>
          <a:p>
            <a:pPr eaLnBrk="1" hangingPunct="1"/>
            <a:r>
              <a:rPr lang="en-US" sz="2000"/>
              <a:t>Ohjeistuksen täytyy olla sellainen, että verkkoympäristössä on mahdotonta toimia väärin.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Pedagoginen suunnittelu (3)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i-FI"/>
              <a:t>Millaisia pedagogisia valintoja käytetään?</a:t>
            </a:r>
          </a:p>
          <a:p>
            <a:pPr lvl="1" eaLnBrk="1" hangingPunct="1"/>
            <a:r>
              <a:rPr lang="en-US"/>
              <a:t>Miten tiettyä sisältöä kannattaa opettaa?</a:t>
            </a:r>
          </a:p>
          <a:p>
            <a:pPr lvl="1" eaLnBrk="1" hangingPunct="1"/>
            <a:r>
              <a:rPr lang="en-US"/>
              <a:t>Mitä lisäarvoa TVT tuo juuri ko. oppimis- tai opetustilanteeseen?</a:t>
            </a:r>
          </a:p>
          <a:p>
            <a:pPr lvl="1" eaLnBrk="1" hangingPunct="1"/>
            <a:r>
              <a:rPr lang="en-US"/>
              <a:t>Miten oppijat toimivat yhteisönä?</a:t>
            </a:r>
          </a:p>
          <a:p>
            <a:pPr lvl="1" eaLnBrk="1" hangingPunct="1"/>
            <a:r>
              <a:rPr lang="en-US"/>
              <a:t>Miten ryhmän saa työskentelemään yhteistyössä annettujen tai esiin tulleiden ongelmien ratkaisemiseksi?</a:t>
            </a:r>
          </a:p>
          <a:p>
            <a:pPr lvl="1" eaLnBrk="1" hangingPunct="1"/>
            <a:r>
              <a:rPr lang="en-US"/>
              <a:t>Tuetaanko TVT:llä ryhmän vai yksilön työskentelyä?</a:t>
            </a:r>
          </a:p>
          <a:p>
            <a:pPr lvl="1" eaLnBrk="1" hangingPunct="1"/>
            <a:r>
              <a:rPr lang="en-US"/>
              <a:t>Miten tuetaan ns. älykästä aktiivisuutta; ts. ryhmän voimavarojen hyödyntämistä ja jaettua asiantuntijuutta?</a:t>
            </a:r>
          </a:p>
          <a:p>
            <a:pPr eaLnBrk="1" hangingPunct="1"/>
            <a:r>
              <a:rPr lang="fi-FI"/>
              <a:t>Miten pedagogiset valinnat toteutuvat verkossa?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Oppimista </a:t>
            </a:r>
            <a:r>
              <a:rPr lang="fi-FI" sz="2800" smtClean="0"/>
              <a:t>ja</a:t>
            </a:r>
            <a:r>
              <a:rPr lang="fi-FI" sz="2800" smtClean="0"/>
              <a:t> </a:t>
            </a:r>
            <a:r>
              <a:rPr lang="fi-FI" sz="2800" smtClean="0"/>
              <a:t>opiskelua</a:t>
            </a:r>
            <a:r>
              <a:rPr lang="fi-FI" sz="2800" smtClean="0"/>
              <a:t> </a:t>
            </a:r>
            <a:r>
              <a:rPr lang="fi-FI" sz="2800" smtClean="0"/>
              <a:t>ohjaavat</a:t>
            </a:r>
            <a:r>
              <a:rPr lang="fi-FI" sz="2800" smtClean="0"/>
              <a:t> </a:t>
            </a:r>
            <a:r>
              <a:rPr lang="fi-FI" sz="2800" smtClean="0"/>
              <a:t>materiaalit</a:t>
            </a:r>
            <a:r>
              <a:rPr lang="fi-FI" sz="2800" smtClean="0"/>
              <a:t> (3)</a:t>
            </a:r>
            <a:endParaRPr lang="fi-FI" sz="280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sz="2000"/>
              <a:t>Verkkoympäristöön tutustuminen:</a:t>
            </a:r>
          </a:p>
          <a:p>
            <a:pPr lvl="1" eaLnBrk="1" hangingPunct="1"/>
            <a:r>
              <a:rPr lang="en-US" sz="1800"/>
              <a:t>lyhyt orientaatiojakso, jonka aikana oppijan tukena voidaan käyttää </a:t>
            </a:r>
          </a:p>
          <a:p>
            <a:pPr lvl="2" eaLnBrk="1" hangingPunct="1"/>
            <a:r>
              <a:rPr lang="en-US" sz="1600"/>
              <a:t>erilaisia opiskeluoppaita, rakennekuvauksia, oppimisalustan työkalujen käyttöohjeita, arviointitehtäviä ja esittelytehtäviä</a:t>
            </a:r>
          </a:p>
          <a:p>
            <a:pPr lvl="1" eaLnBrk="1" hangingPunct="1"/>
            <a:r>
              <a:rPr lang="en-US" sz="1800"/>
              <a:t>arviointitehtävä, jossa oppija tarkastelee oppimisympäristöään: </a:t>
            </a:r>
          </a:p>
          <a:p>
            <a:pPr lvl="2" eaLnBrk="1" hangingPunct="1"/>
            <a:r>
              <a:rPr lang="en-US" sz="1600"/>
              <a:t>miten se ohjaa, tukee, aktivoi ja kannustaa juuri häntä toimimaan verkossa</a:t>
            </a:r>
          </a:p>
          <a:p>
            <a:pPr lvl="2" eaLnBrk="1" hangingPunct="1"/>
            <a:r>
              <a:rPr lang="en-US" sz="1600"/>
              <a:t>tavoitteena on ohjata oppijaa tarkastelemaan kriittisesti verkkoon tuotettuja materiaaleja, tehtäviä ja muita toimintoja</a:t>
            </a:r>
          </a:p>
          <a:p>
            <a:pPr lvl="1" eaLnBrk="1" hangingPunct="1"/>
            <a:r>
              <a:rPr lang="en-US" sz="1800"/>
              <a:t>esittelytehtävä, jonka avulla oppijat ja ohjaajat tutustuvat toisiinsa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Oppimista </a:t>
            </a:r>
            <a:r>
              <a:rPr lang="fi-FI" sz="2800" smtClean="0"/>
              <a:t>ja</a:t>
            </a:r>
            <a:r>
              <a:rPr lang="fi-FI" sz="2800" smtClean="0"/>
              <a:t> </a:t>
            </a:r>
            <a:r>
              <a:rPr lang="fi-FI" sz="2800" smtClean="0"/>
              <a:t>opiskelua</a:t>
            </a:r>
            <a:r>
              <a:rPr lang="fi-FI" sz="2800" smtClean="0"/>
              <a:t> </a:t>
            </a:r>
            <a:r>
              <a:rPr lang="fi-FI" sz="2800" smtClean="0"/>
              <a:t>ohjaavat</a:t>
            </a:r>
            <a:r>
              <a:rPr lang="fi-FI" sz="2800" smtClean="0"/>
              <a:t> </a:t>
            </a:r>
            <a:r>
              <a:rPr lang="fi-FI" sz="2800" smtClean="0"/>
              <a:t>materiaalit</a:t>
            </a:r>
            <a:r>
              <a:rPr lang="fi-FI" sz="2800" smtClean="0"/>
              <a:t> (4)</a:t>
            </a:r>
            <a:endParaRPr lang="fi-FI" sz="280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Verkko-opetuksen materiaaleilla sekä niihin liittyvillä toiminnallisuuksilla pyritään ohjaamaan sekä oppijan oppimisprosessiaan että hänen opiskeluaan</a:t>
            </a:r>
          </a:p>
          <a:p>
            <a:pPr lvl="1" eaLnBrk="1" hangingPunct="1"/>
            <a:r>
              <a:rPr lang="en-US"/>
              <a:t>miten materiaalit ja niihin liityvä toiminnallisuus ohjaavat oppijaa itsearvioivaan ja kriittiseen, koulutuksen tavoitteiden suuntaiseen oppimisprosessiin, sekä</a:t>
            </a:r>
          </a:p>
          <a:p>
            <a:pPr lvl="1" eaLnBrk="1" hangingPunct="1"/>
            <a:r>
              <a:rPr lang="en-US"/>
              <a:t>miten oppijan mahdollisia ongelmia voitaisiin ennakoida erilaisilla toteutustavoilla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Oppimista </a:t>
            </a:r>
            <a:r>
              <a:rPr lang="fi-FI" sz="2800" smtClean="0"/>
              <a:t>ja</a:t>
            </a:r>
            <a:r>
              <a:rPr lang="fi-FI" sz="2800" smtClean="0"/>
              <a:t> </a:t>
            </a:r>
            <a:r>
              <a:rPr lang="fi-FI" sz="2800" smtClean="0"/>
              <a:t>opiskelua</a:t>
            </a:r>
            <a:r>
              <a:rPr lang="fi-FI" sz="2800" smtClean="0"/>
              <a:t> </a:t>
            </a:r>
            <a:r>
              <a:rPr lang="fi-FI" sz="2800" smtClean="0"/>
              <a:t>ohjaavat</a:t>
            </a:r>
            <a:r>
              <a:rPr lang="fi-FI" sz="2800" smtClean="0"/>
              <a:t> </a:t>
            </a:r>
            <a:r>
              <a:rPr lang="fi-FI" sz="2800" smtClean="0"/>
              <a:t>materiaalit</a:t>
            </a:r>
            <a:r>
              <a:rPr lang="fi-FI" sz="2800" smtClean="0"/>
              <a:t> (5)</a:t>
            </a:r>
            <a:endParaRPr lang="fi-FI" sz="280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Tehtävien ohjaus</a:t>
            </a:r>
          </a:p>
          <a:p>
            <a:pPr lvl="1" eaLnBrk="1" hangingPunct="1"/>
            <a:r>
              <a:rPr lang="en-US"/>
              <a:t>ohje, jossa selkeästi ja yksiselitteisesti kuvataan se, mitä oppijalta odotetaan</a:t>
            </a:r>
          </a:p>
          <a:p>
            <a:pPr lvl="1" eaLnBrk="1" hangingPunct="1"/>
            <a:r>
              <a:rPr lang="en-US"/>
              <a:t>keino saada oppija oppimaan uusia asioita</a:t>
            </a:r>
          </a:p>
          <a:p>
            <a:pPr lvl="1" eaLnBrk="1" hangingPunct="1"/>
            <a:r>
              <a:rPr lang="en-US"/>
              <a:t>ohjataan esim. oppijan havaintoja, tiedonprosessointia ja työskentelyä</a:t>
            </a:r>
          </a:p>
          <a:p>
            <a:pPr lvl="1" eaLnBrk="1" hangingPunct="1"/>
            <a:r>
              <a:rPr lang="en-US"/>
              <a:t>edistetää mm. metakognitiivisten ja ongelmanratkaisutaitojen kehittymistä</a:t>
            </a:r>
            <a:endParaRPr lang="en-US" b="1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Oppimista </a:t>
            </a:r>
            <a:r>
              <a:rPr lang="fi-FI" sz="2800" smtClean="0"/>
              <a:t>ja</a:t>
            </a:r>
            <a:r>
              <a:rPr lang="fi-FI" sz="2800" smtClean="0"/>
              <a:t> </a:t>
            </a:r>
            <a:r>
              <a:rPr lang="fi-FI" sz="2800" smtClean="0"/>
              <a:t>opiskelua</a:t>
            </a:r>
            <a:r>
              <a:rPr lang="fi-FI" sz="2800" smtClean="0"/>
              <a:t> </a:t>
            </a:r>
            <a:r>
              <a:rPr lang="fi-FI" sz="2800" smtClean="0"/>
              <a:t>ohjaavat</a:t>
            </a:r>
            <a:r>
              <a:rPr lang="fi-FI" sz="2800" smtClean="0"/>
              <a:t> </a:t>
            </a:r>
            <a:r>
              <a:rPr lang="fi-FI" sz="2800" smtClean="0"/>
              <a:t>materiaalit</a:t>
            </a:r>
            <a:r>
              <a:rPr lang="fi-FI" sz="2800" smtClean="0"/>
              <a:t> (6)</a:t>
            </a:r>
            <a:endParaRPr lang="fi-FI" sz="280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Reflektioon ohjaava materiaali</a:t>
            </a:r>
          </a:p>
          <a:p>
            <a:pPr lvl="1" eaLnBrk="1" hangingPunct="1"/>
            <a:r>
              <a:rPr lang="en-US"/>
              <a:t>sopii hyvin oppimisprosesseihin, joissa oppiminen toteutuu yksilöllisinä, henkilökohtaisina projekteina, oman toiminnan arviointina sekä erilaisina kehittämishankkeina</a:t>
            </a:r>
          </a:p>
          <a:p>
            <a:pPr lvl="1" eaLnBrk="1" hangingPunct="1"/>
            <a:r>
              <a:rPr lang="en-US"/>
              <a:t>ohjataan alkutilan kartoitukseen, taustateorioiden tunnistukseen sekä uusien teorioiden tarkasteluun ja testaukseen</a:t>
            </a:r>
          </a:p>
          <a:p>
            <a:pPr lvl="1" eaLnBrk="1" hangingPunct="1"/>
            <a:r>
              <a:rPr lang="en-US"/>
              <a:t>lisäksi tarvitaan henkilökohtaista ohjausta oppimisprosessin aikana.</a:t>
            </a:r>
            <a:endParaRPr lang="en-US" b="1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Oppimista </a:t>
            </a:r>
            <a:r>
              <a:rPr lang="fi-FI" sz="2800" smtClean="0"/>
              <a:t>ja</a:t>
            </a:r>
            <a:r>
              <a:rPr lang="fi-FI" sz="2800" smtClean="0"/>
              <a:t> </a:t>
            </a:r>
            <a:r>
              <a:rPr lang="fi-FI" sz="2800" smtClean="0"/>
              <a:t>opiskelua</a:t>
            </a:r>
            <a:r>
              <a:rPr lang="fi-FI" sz="2800" smtClean="0"/>
              <a:t> </a:t>
            </a:r>
            <a:r>
              <a:rPr lang="fi-FI" sz="2800" smtClean="0"/>
              <a:t>ohjaavat</a:t>
            </a:r>
            <a:r>
              <a:rPr lang="fi-FI" sz="2800" smtClean="0"/>
              <a:t> </a:t>
            </a:r>
            <a:r>
              <a:rPr lang="fi-FI" sz="2800" smtClean="0"/>
              <a:t>materiaalit</a:t>
            </a:r>
            <a:r>
              <a:rPr lang="fi-FI" sz="2800" smtClean="0"/>
              <a:t> (7)</a:t>
            </a:r>
            <a:endParaRPr lang="fi-FI" sz="280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Materiaalin käytön ohjaaminen</a:t>
            </a:r>
          </a:p>
          <a:p>
            <a:pPr lvl="1" eaLnBrk="1" hangingPunct="1"/>
            <a:r>
              <a:rPr lang="en-US"/>
              <a:t>sisältömateriaalin työstämiseen ohjaava materiaali aktivoi pohdintakysymyksin, tietoiskuin ja ohjein tarjoten täten mahdollisuuden oppijan omalle tiedon käsittelylle ja soveltamiselle</a:t>
            </a:r>
          </a:p>
          <a:p>
            <a:pPr lvl="1" eaLnBrk="1" hangingPunct="1"/>
            <a:r>
              <a:rPr lang="en-US"/>
              <a:t>oheiskirjallisuus toimii verkko-opiskelussa usein aihetta syventävänä ja laajentavana materiaalina</a:t>
            </a:r>
          </a:p>
          <a:p>
            <a:pPr lvl="1" eaLnBrk="1" hangingPunct="1"/>
            <a:r>
              <a:rPr lang="en-US"/>
              <a:t>tiedonhaussa oppijaa tulee ohjata asianmukaisille lähteille sekä niiden soveltamiseen mm. tehtävien, kysymysten ja pohdintojen muodossa</a:t>
            </a:r>
            <a:endParaRPr lang="en-US" b="1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Oppimista </a:t>
            </a:r>
            <a:r>
              <a:rPr lang="fi-FI" sz="2800" smtClean="0"/>
              <a:t>ja</a:t>
            </a:r>
            <a:r>
              <a:rPr lang="fi-FI" sz="2800" smtClean="0"/>
              <a:t> </a:t>
            </a:r>
            <a:r>
              <a:rPr lang="fi-FI" sz="2800" smtClean="0"/>
              <a:t>opiskelua</a:t>
            </a:r>
            <a:r>
              <a:rPr lang="fi-FI" sz="2800" smtClean="0"/>
              <a:t> </a:t>
            </a:r>
            <a:r>
              <a:rPr lang="fi-FI" sz="2800" smtClean="0"/>
              <a:t>ohjaavat</a:t>
            </a:r>
            <a:r>
              <a:rPr lang="fi-FI" sz="2800" smtClean="0"/>
              <a:t> </a:t>
            </a:r>
            <a:r>
              <a:rPr lang="fi-FI" sz="2800" smtClean="0"/>
              <a:t>materiaalit</a:t>
            </a:r>
            <a:r>
              <a:rPr lang="fi-FI" sz="2800" smtClean="0"/>
              <a:t> (8)</a:t>
            </a:r>
            <a:endParaRPr lang="fi-FI" sz="28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Aktivointitehtävät ohjauksessa</a:t>
            </a:r>
          </a:p>
          <a:p>
            <a:pPr lvl="1" eaLnBrk="1" hangingPunct="1"/>
            <a:r>
              <a:rPr lang="en-US"/>
              <a:t>opiskelun alussa usein erilaisia alkutehtäviä, joiden avulla oppijaa pyydetään kirjaamaan yleiset tavoitteet hänen oman oppimistarpeensa mukaan</a:t>
            </a:r>
          </a:p>
          <a:p>
            <a:pPr lvl="1" eaLnBrk="1" hangingPunct="1"/>
            <a:r>
              <a:rPr lang="en-US"/>
              <a:t>"Mitä enemmän oppijalla on todellista valinnan mahdollisuutta oppimisprosessin aikana, sitä tärkeämmäksi nousevat tavoitteisiin, odotuksiin ja valintoihin aktivoivat tehtävät."</a:t>
            </a:r>
            <a:r>
              <a:rPr lang="en-US" i="1"/>
              <a:t> </a:t>
            </a:r>
            <a:endParaRPr lang="en-US" b="1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Oppimista </a:t>
            </a:r>
            <a:r>
              <a:rPr lang="fi-FI" sz="2800" smtClean="0"/>
              <a:t>ja</a:t>
            </a:r>
            <a:r>
              <a:rPr lang="fi-FI" sz="2800" smtClean="0"/>
              <a:t> </a:t>
            </a:r>
            <a:r>
              <a:rPr lang="fi-FI" sz="2800" smtClean="0"/>
              <a:t>opiskelua</a:t>
            </a:r>
            <a:r>
              <a:rPr lang="fi-FI" sz="2800" smtClean="0"/>
              <a:t> </a:t>
            </a:r>
            <a:r>
              <a:rPr lang="fi-FI" sz="2800" smtClean="0"/>
              <a:t>ohjaavat</a:t>
            </a:r>
            <a:r>
              <a:rPr lang="fi-FI" sz="2800" smtClean="0"/>
              <a:t> </a:t>
            </a:r>
            <a:r>
              <a:rPr lang="fi-FI" sz="2800" smtClean="0"/>
              <a:t>materiaalit</a:t>
            </a:r>
            <a:r>
              <a:rPr lang="fi-FI" sz="2800" smtClean="0"/>
              <a:t> (9)</a:t>
            </a:r>
            <a:endParaRPr lang="fi-FI" sz="280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Motivoiva materiaali</a:t>
            </a:r>
            <a:endParaRPr lang="en-US" b="1"/>
          </a:p>
          <a:p>
            <a:pPr lvl="1" eaLnBrk="1" hangingPunct="1"/>
            <a:r>
              <a:rPr lang="en-US"/>
              <a:t>oppimisprosessin etemisen kannalta oppijan motivaatio on keskeisessä asemassa.</a:t>
            </a:r>
          </a:p>
          <a:p>
            <a:pPr lvl="1" eaLnBrk="1" hangingPunct="1"/>
            <a:r>
              <a:rPr lang="en-US"/>
              <a:t>alussa mielenkiintoa voidaan herättää mm. avoimilla kysymyksillä tai itsetarkastettavilla testeillä</a:t>
            </a:r>
          </a:p>
          <a:p>
            <a:pPr lvl="1" eaLnBrk="1" hangingPunct="1"/>
            <a:r>
              <a:rPr lang="en-US"/>
              <a:t>kysymysten yhteyteen voidaan liittää maininta materiaalin kohdasta tai lisämateriaalista, jossa asiaa käsitellään syvemmin ja laajemmin</a:t>
            </a:r>
          </a:p>
          <a:p>
            <a:pPr lvl="1" eaLnBrk="1" hangingPunct="1"/>
            <a:r>
              <a:rPr lang="en-US"/>
              <a:t>testit toimivat kurssin alussa myös osana oman osaamisen tunnistamista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Oppimista </a:t>
            </a:r>
            <a:r>
              <a:rPr lang="fi-FI" sz="2800" smtClean="0"/>
              <a:t>ja</a:t>
            </a:r>
            <a:r>
              <a:rPr lang="fi-FI" sz="2800" smtClean="0"/>
              <a:t> </a:t>
            </a:r>
            <a:r>
              <a:rPr lang="fi-FI" sz="2800" smtClean="0"/>
              <a:t>opiskelua</a:t>
            </a:r>
            <a:r>
              <a:rPr lang="fi-FI" sz="2800" smtClean="0"/>
              <a:t> </a:t>
            </a:r>
            <a:r>
              <a:rPr lang="fi-FI" sz="2800" smtClean="0"/>
              <a:t>ohjaavat</a:t>
            </a:r>
            <a:r>
              <a:rPr lang="fi-FI" sz="2800" smtClean="0"/>
              <a:t> </a:t>
            </a:r>
            <a:r>
              <a:rPr lang="fi-FI" sz="2800" smtClean="0"/>
              <a:t>materiaalit</a:t>
            </a:r>
            <a:r>
              <a:rPr lang="fi-FI" sz="2800" smtClean="0"/>
              <a:t> (10)</a:t>
            </a:r>
            <a:endParaRPr lang="fi-FI" sz="280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/>
              <a:t>motivoivan materiaalin tulisi pystyä ennakoimaan opiskelijan tulevia kysymyksiä, ongelmia ja vaikeita hetkiä teemoissa ja tehtävissä, jotta oppijan motivaatio ei pääsisi oppimisprosessin aikana hiipumaan</a:t>
            </a:r>
          </a:p>
          <a:p>
            <a:pPr lvl="1" eaLnBrk="1" hangingPunct="1"/>
            <a:r>
              <a:rPr lang="en-US"/>
              <a:t>aiempien tietojen hyödyntäminen uutta asiaa opittaessa on keskeistä</a:t>
            </a:r>
          </a:p>
          <a:p>
            <a:pPr lvl="1" eaLnBrk="1" hangingPunct="1"/>
            <a:r>
              <a:rPr lang="en-US"/>
              <a:t>aktivoi oppijaa käsittelemään aiempaa tietoa ja osaamista sekä ottamaan se uuden tiedon pohjaksi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fi-FI" sz="3600" dirty="0"/>
              <a:t>Vihjeitä ohjaavan</a:t>
            </a:r>
            <a:r>
              <a:rPr lang="fi-FI" sz="3600" dirty="0" smtClean="0"/>
              <a:t> materiaalin </a:t>
            </a:r>
            <a:r>
              <a:rPr lang="fi-FI" sz="3600" dirty="0"/>
              <a:t>tuottamiseen (1)</a:t>
            </a:r>
            <a:endParaRPr lang="en-US" sz="36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teksti käsittelee tietoa, aktivoi tiedon työstämiseen kysymysten, väitteiden ja pohdintojen avulla</a:t>
            </a:r>
          </a:p>
          <a:p>
            <a:pPr eaLnBrk="1" hangingPunct="1"/>
            <a:r>
              <a:rPr lang="en-US"/>
              <a:t>kysymykset avoimia ja jättää oppijalle mahdollisuusden tarvittavan tiedon hakuun ja oman tiedon tuottamiseen</a:t>
            </a:r>
          </a:p>
          <a:p>
            <a:pPr eaLnBrk="1" hangingPunct="1"/>
            <a:r>
              <a:rPr lang="en-US"/>
              <a:t>tehtävissä oppijan ajattelu verkossa tulee näkyväksi </a:t>
            </a:r>
          </a:p>
          <a:p>
            <a:pPr lvl="1" eaLnBrk="1" hangingPunct="1"/>
            <a:r>
              <a:rPr lang="en-US"/>
              <a:t>yksilötehtävät, paritehtävät, ryhmätehtävät, opponoinnit, keskustelut</a:t>
            </a:r>
          </a:p>
          <a:p>
            <a:pPr eaLnBrk="1" hangingPunct="1"/>
            <a:r>
              <a:rPr lang="en-US"/>
              <a:t>asioiden kyseenalaistaminen, tiedolliset ristiriidat - jopa provosointi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dirty="0"/>
              <a:t>Vihjeitä ohjaavan</a:t>
            </a:r>
            <a:r>
              <a:rPr lang="fi-FI" sz="2800" dirty="0" smtClean="0"/>
              <a:t> materiaalin </a:t>
            </a:r>
            <a:r>
              <a:rPr lang="fi-FI" sz="2800" dirty="0"/>
              <a:t>tuottamiseen (2)</a:t>
            </a:r>
            <a:endParaRPr lang="en-US" sz="2800" dirty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houkutteleva ja puhutteleva kirjoitustapa; käytä kiinnostavia otsikoita, kevyttä jaksotusta, persoonallista esitystapaa</a:t>
            </a:r>
          </a:p>
          <a:p>
            <a:pPr eaLnBrk="1" hangingPunct="1"/>
            <a:r>
              <a:rPr lang="en-US"/>
              <a:t>johdannot, erilaiset jäsentelyt sekä yhteenvedot ja tiivistelmät oppimista ennakoivana tai yhteenvedon muodossa, esimerkiksi tehtävien tarkastuksessa ja palautteissa</a:t>
            </a:r>
          </a:p>
          <a:p>
            <a:pPr eaLnBrk="1" hangingPunct="1"/>
            <a:r>
              <a:rPr lang="en-US"/>
              <a:t>viittauksia kirjallisuuteen (lähdeluettelo), lähijaksojen luentoihin sekä omien tehtävien työstöön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Pedagoginen suunnittelu (4)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Miten oppimista ohjataan?</a:t>
            </a:r>
          </a:p>
          <a:p>
            <a:pPr lvl="1" eaLnBrk="1" hangingPunct="1"/>
            <a:r>
              <a:rPr lang="fi-FI"/>
              <a:t>ohjaava materiaali</a:t>
            </a:r>
          </a:p>
          <a:p>
            <a:pPr lvl="1" eaLnBrk="1" hangingPunct="1"/>
            <a:r>
              <a:rPr lang="fi-FI"/>
              <a:t>ohjaajan toiminta</a:t>
            </a:r>
          </a:p>
          <a:p>
            <a:pPr eaLnBrk="1" hangingPunct="1"/>
            <a:r>
              <a:rPr lang="fi-FI"/>
              <a:t>Miten oppimista arvioidaan?</a:t>
            </a:r>
          </a:p>
          <a:p>
            <a:pPr lvl="1" eaLnBrk="1" hangingPunct="1"/>
            <a:r>
              <a:rPr lang="fi-FI"/>
              <a:t>perinteinen tentti vai jotain muuta</a:t>
            </a:r>
          </a:p>
          <a:p>
            <a:pPr eaLnBrk="1" hangingPunct="1"/>
            <a:endParaRPr lang="en-US"/>
          </a:p>
          <a:p>
            <a:pPr lvl="1" eaLnBrk="1" hangingPunct="1"/>
            <a:endParaRPr lang="fi-FI"/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dirty="0"/>
              <a:t>Vihjeitä ohjaavan</a:t>
            </a:r>
            <a:r>
              <a:rPr lang="fi-FI" sz="2800" dirty="0" smtClean="0"/>
              <a:t> materiaalin </a:t>
            </a:r>
            <a:r>
              <a:rPr lang="fi-FI" sz="2800" dirty="0"/>
              <a:t>tuottamiseen (3)</a:t>
            </a:r>
            <a:endParaRPr lang="en-US" sz="2800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ohjeistukset</a:t>
            </a:r>
          </a:p>
          <a:p>
            <a:pPr lvl="1" eaLnBrk="1" hangingPunct="1"/>
            <a:r>
              <a:rPr lang="en-US"/>
              <a:t>verkon käytön oppaat, opiskeluohjeet, tehtävien teon ja palautuksen ohjeistus sekä tiedot käytettävistä materiaaleista, suoritustavoista ja -kriteereistä sekä tukipalveluista</a:t>
            </a:r>
          </a:p>
          <a:p>
            <a:pPr eaLnBrk="1" hangingPunct="1"/>
            <a:r>
              <a:rPr lang="en-US"/>
              <a:t>monimuoto-opetuksessa osa ohjauksesta hoidetaan lähijaksojen aikana</a:t>
            </a:r>
          </a:p>
          <a:p>
            <a:pPr lvl="1" eaLnBrk="1" hangingPunct="1"/>
            <a:r>
              <a:rPr lang="en-US"/>
              <a:t>teemojen käsittely, tiedon hankinta sekä pohdintojen ja kysymysten muodossa tapahtuva aktivointi</a:t>
            </a:r>
          </a:p>
          <a:p>
            <a:pPr eaLnBrk="1" hangingPunct="1"/>
            <a:r>
              <a:rPr lang="en-US"/>
              <a:t>esimerkit</a:t>
            </a:r>
          </a:p>
          <a:p>
            <a:pPr lvl="1" eaLnBrk="1" hangingPunct="1"/>
            <a:r>
              <a:rPr lang="en-US"/>
              <a:t>toteutustavoiltaan erilaisia ja oppimisen kannalta eri teorioita valottavia toteutuksia, mikäli mahdollista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Esimerkkejä </a:t>
            </a:r>
            <a:r>
              <a:rPr lang="fi-FI" sz="2800" smtClean="0"/>
              <a:t>ohjaavan</a:t>
            </a:r>
            <a:r>
              <a:rPr lang="fi-FI" sz="2800" smtClean="0"/>
              <a:t> </a:t>
            </a:r>
            <a:r>
              <a:rPr lang="fi-FI" sz="2800" smtClean="0"/>
              <a:t>materiaalin</a:t>
            </a:r>
            <a:r>
              <a:rPr lang="fi-FI" sz="2800" smtClean="0"/>
              <a:t> </a:t>
            </a:r>
            <a:r>
              <a:rPr lang="fi-FI" sz="2800" smtClean="0"/>
              <a:t>välineistä</a:t>
            </a:r>
            <a:r>
              <a:rPr lang="fi-FI" sz="2800" smtClean="0"/>
              <a:t> (1)</a:t>
            </a:r>
            <a:endParaRPr lang="fi-FI" sz="2800" b="1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/>
              <a:t>Oppimistehtävät</a:t>
            </a:r>
            <a:endParaRPr lang="en-US" sz="2000" b="1"/>
          </a:p>
          <a:p>
            <a:pPr lvl="1" eaLnBrk="1" hangingPunct="1"/>
            <a:r>
              <a:rPr lang="en-US" sz="1800"/>
              <a:t>edistää opittavien asioiden keskinäistä suhteuttamista ja opitun asian suhteuttamistä oppijan omiin tietorakenteisiin</a:t>
            </a:r>
          </a:p>
          <a:p>
            <a:pPr lvl="1" eaLnBrk="1" hangingPunct="1"/>
            <a:r>
              <a:rPr lang="en-US" sz="1800"/>
              <a:t>auttaa oppijaa löytämään yhteyksiä uuden tiedon, kokemusten ja ajatusten välille</a:t>
            </a:r>
          </a:p>
          <a:p>
            <a:pPr lvl="1" eaLnBrk="1" hangingPunct="1"/>
            <a:r>
              <a:rPr lang="en-US" sz="1800"/>
              <a:t>yksilö- tai ryhmätehtäviä, projektityyppisiä, esseitä, tehtäviä, harjoituksia, puheenvuoroja, kommentteja, tiedon etsimistä ja arviointia, testejä, haastatteluja ja referaatteja</a:t>
            </a:r>
          </a:p>
          <a:p>
            <a:pPr lvl="1" eaLnBrk="1" hangingPunct="1"/>
            <a:r>
              <a:rPr lang="en-US" sz="1800"/>
              <a:t>palautetta, koska se on merkittävää oppijan oppimiselle edistäen oppijaa hänen itsearvioinnissa</a:t>
            </a:r>
          </a:p>
          <a:p>
            <a:pPr lvl="1" eaLnBrk="1" hangingPunct="1"/>
            <a:r>
              <a:rPr lang="en-US" sz="1800"/>
              <a:t>portfolion ja oppimispäiväkirjan käyttö oppimistehtävien yhteydessä tehostaa oppijan reflektiivistä itsearviointia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Esimerkkejä </a:t>
            </a:r>
            <a:r>
              <a:rPr lang="fi-FI" sz="2800" smtClean="0"/>
              <a:t>ohjaavan</a:t>
            </a:r>
            <a:r>
              <a:rPr lang="fi-FI" sz="2800" smtClean="0"/>
              <a:t> </a:t>
            </a:r>
            <a:r>
              <a:rPr lang="fi-FI" sz="2800" smtClean="0"/>
              <a:t>materiaalin</a:t>
            </a:r>
            <a:r>
              <a:rPr lang="fi-FI" sz="2800" smtClean="0"/>
              <a:t> </a:t>
            </a:r>
            <a:r>
              <a:rPr lang="fi-FI" sz="2800" smtClean="0"/>
              <a:t>välineistä</a:t>
            </a:r>
            <a:r>
              <a:rPr lang="fi-FI" sz="2800" smtClean="0"/>
              <a:t> (2)</a:t>
            </a:r>
            <a:endParaRPr lang="fi-FI" sz="280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Oppimispäiväkirjat</a:t>
            </a:r>
            <a:endParaRPr lang="en-US" b="1"/>
          </a:p>
          <a:p>
            <a:pPr lvl="1" eaLnBrk="1" hangingPunct="1"/>
            <a:r>
              <a:rPr lang="en-US"/>
              <a:t>omia pohdintoja ja ajatuksia oppimistehtävistä, oppimateriaaleista ja muista koulutuksen aihealueista</a:t>
            </a:r>
          </a:p>
          <a:p>
            <a:pPr lvl="1" eaLnBrk="1" hangingPunct="1"/>
            <a:r>
              <a:rPr lang="en-US"/>
              <a:t>toimii oppimiskokemusten reflektiovälineenä</a:t>
            </a:r>
          </a:p>
          <a:p>
            <a:pPr lvl="1" eaLnBrk="1" hangingPunct="1"/>
            <a:r>
              <a:rPr lang="en-US"/>
              <a:t>voidaan käyttää myös itselle merkityksellisen tiedon tallentamiseen</a:t>
            </a:r>
          </a:p>
          <a:p>
            <a:pPr eaLnBrk="1" hangingPunct="1"/>
            <a:r>
              <a:rPr lang="en-US"/>
              <a:t>Opintopäiväkirjat</a:t>
            </a:r>
          </a:p>
          <a:p>
            <a:pPr lvl="1" eaLnBrk="1" hangingPunct="1"/>
            <a:r>
              <a:rPr lang="en-US"/>
              <a:t>koulutuksen aikana suoritetut opinnot</a:t>
            </a:r>
          </a:p>
          <a:p>
            <a:pPr lvl="1" eaLnBrk="1" hangingPunct="1"/>
            <a:r>
              <a:rPr lang="en-US"/>
              <a:t>oppija voi seurata ja arvioidan omaa edistymistään ja oppimistuloksiaan sekä opiskelutyöskentelyään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Esimerkkejä </a:t>
            </a:r>
            <a:r>
              <a:rPr lang="fi-FI" sz="2800" smtClean="0"/>
              <a:t>ohjaavan</a:t>
            </a:r>
            <a:r>
              <a:rPr lang="fi-FI" sz="2800" smtClean="0"/>
              <a:t> </a:t>
            </a:r>
            <a:r>
              <a:rPr lang="fi-FI" sz="2800" smtClean="0"/>
              <a:t>materiaalin</a:t>
            </a:r>
            <a:r>
              <a:rPr lang="fi-FI" sz="2800" smtClean="0"/>
              <a:t> </a:t>
            </a:r>
            <a:r>
              <a:rPr lang="fi-FI" sz="2800" smtClean="0"/>
              <a:t>välineistä</a:t>
            </a:r>
            <a:r>
              <a:rPr lang="fi-FI" sz="2800" smtClean="0"/>
              <a:t> (3)</a:t>
            </a:r>
            <a:endParaRPr lang="fi-FI" sz="280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Portfolio</a:t>
            </a:r>
            <a:endParaRPr lang="en-US" b="1"/>
          </a:p>
          <a:p>
            <a:pPr lvl="1" eaLnBrk="1" hangingPunct="1"/>
            <a:r>
              <a:rPr lang="en-US"/>
              <a:t>oppijan oma kansio, jossa hän säilyttää itselle arvokasta opiskelu- ja työtehtävien sekä tulosten kokoelmaa</a:t>
            </a:r>
          </a:p>
          <a:p>
            <a:pPr lvl="1" eaLnBrk="1" hangingPunct="1"/>
            <a:r>
              <a:rPr lang="en-US"/>
              <a:t>helppo luoda linkitysten avulla yhdistelemällä laajaksi kokonaisuudeksi</a:t>
            </a:r>
          </a:p>
          <a:p>
            <a:pPr lvl="1" eaLnBrk="1" hangingPunct="1"/>
            <a:r>
              <a:rPr lang="en-US"/>
              <a:t>mm. oppimistehtävien yhteenvetoja ja niihin liittyviä pohdintoja sekä oppimispäiväkirjoja</a:t>
            </a:r>
          </a:p>
          <a:p>
            <a:pPr lvl="1" eaLnBrk="1" hangingPunct="1"/>
            <a:r>
              <a:rPr lang="en-US"/>
              <a:t>voidaan käyttää myös arvioinnin apuvälineenä</a:t>
            </a:r>
          </a:p>
          <a:p>
            <a:pPr lvl="2" eaLnBrk="1" hangingPunct="1"/>
            <a:r>
              <a:rPr lang="en-US"/>
              <a:t>arviointiportfolio</a:t>
            </a:r>
          </a:p>
          <a:p>
            <a:pPr lvl="1" eaLnBrk="1" hangingPunct="1"/>
            <a:r>
              <a:rPr lang="en-US"/>
              <a:t>myös oppimisen ja opiskelun ohjauksen väline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i-FI" sz="2800" smtClean="0"/>
              <a:t>Esimerkkejä </a:t>
            </a:r>
            <a:r>
              <a:rPr lang="fi-FI" sz="2800" smtClean="0"/>
              <a:t>ohjaavan</a:t>
            </a:r>
            <a:r>
              <a:rPr lang="fi-FI" sz="2800" smtClean="0"/>
              <a:t> </a:t>
            </a:r>
            <a:r>
              <a:rPr lang="fi-FI" sz="2800" smtClean="0"/>
              <a:t>materiaalin</a:t>
            </a:r>
            <a:r>
              <a:rPr lang="fi-FI" sz="2800" smtClean="0"/>
              <a:t> </a:t>
            </a:r>
            <a:r>
              <a:rPr lang="fi-FI" sz="2800" smtClean="0"/>
              <a:t>välineistä</a:t>
            </a:r>
            <a:r>
              <a:rPr lang="fi-FI" sz="2800" smtClean="0"/>
              <a:t> (4)</a:t>
            </a:r>
            <a:endParaRPr lang="fi-FI" sz="280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Opinto-opas, ohjelma ja opiskeluohjeet</a:t>
            </a:r>
          </a:p>
          <a:p>
            <a:pPr lvl="1" eaLnBrk="1" hangingPunct="1"/>
            <a:r>
              <a:rPr lang="en-US"/>
              <a:t>luovat oppijalle selkeän ja itsenäisen työskentelyn edellytykset tarjoten suuntaviivat ja ohjeistuksen työskentelylle</a:t>
            </a:r>
          </a:p>
          <a:p>
            <a:pPr eaLnBrk="1" hangingPunct="1"/>
            <a:r>
              <a:rPr lang="en-US"/>
              <a:t>Arviointikyselyt</a:t>
            </a:r>
          </a:p>
          <a:p>
            <a:pPr lvl="1" eaLnBrk="1" hangingPunct="1"/>
            <a:r>
              <a:rPr lang="en-US"/>
              <a:t>erilaisia ja eri vaiheissa käytettäviä oppimisen ja opiskelun arviointiin liittyviä kyselyjä</a:t>
            </a:r>
          </a:p>
          <a:p>
            <a:pPr lvl="1" eaLnBrk="1" hangingPunct="1"/>
            <a:r>
              <a:rPr lang="en-US"/>
              <a:t>voidaan toteuttaa joko yksilötasolla tai ryhmissä</a:t>
            </a:r>
          </a:p>
          <a:p>
            <a:pPr lvl="1" eaLnBrk="1" hangingPunct="1"/>
            <a:r>
              <a:rPr lang="en-US"/>
              <a:t>oppijat voivat arvioida omaa edistymistään ja oppimiskokemuksiaan sekä laatia tältä pohjalta jatkosuunnitelmia oppimiselleen ja opiskelulleen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Ohjauksen tehtävät</a:t>
            </a: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Ohjauksen tehtäviä ovat mm.</a:t>
            </a:r>
          </a:p>
          <a:p>
            <a:pPr lvl="1" eaLnBrk="1" hangingPunct="1"/>
            <a:r>
              <a:rPr lang="en-US"/>
              <a:t>oppimisympäristön rakentaminen</a:t>
            </a:r>
          </a:p>
          <a:p>
            <a:pPr lvl="1" eaLnBrk="1" hangingPunct="1"/>
            <a:r>
              <a:rPr lang="en-US"/>
              <a:t>vuorovaikutussuhteen rakentaminen</a:t>
            </a:r>
          </a:p>
          <a:p>
            <a:pPr lvl="1" eaLnBrk="1" hangingPunct="1"/>
            <a:r>
              <a:rPr lang="en-US"/>
              <a:t>oppimisprosessia edistävän ohjausdialogi synnyttäminen (oppijan ja ohjaajan välisen kommunikoinnin ulkoistaminen, jotta ohjaaja voi ohjata oppijaa ja siten edistää oppijan oppimista)</a:t>
            </a:r>
          </a:p>
          <a:p>
            <a:pPr lvl="1" eaLnBrk="1" hangingPunct="1"/>
            <a:r>
              <a:rPr lang="en-US"/>
              <a:t>oppimistapahtumaan vaikuttaminen</a:t>
            </a:r>
          </a:p>
          <a:p>
            <a:pPr lvl="1" eaLnBrk="1" hangingPunct="1"/>
            <a:r>
              <a:rPr lang="en-US"/>
              <a:t>palautteen anto ja arviointi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Ohjaajan tehtävät (1)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auttaa oppijaa itse löytämään vastaukset kysymyksiinsä ja saavuttamaan ne tavoitteet, jotka hän on oppimiselleen asettanut</a:t>
            </a:r>
          </a:p>
          <a:p>
            <a:pPr eaLnBrk="1" hangingPunct="1"/>
            <a:r>
              <a:rPr lang="en-US"/>
              <a:t>auttaa oppijaa löytämään myös omat vahvuutensa ja mahdollisuutensa</a:t>
            </a:r>
          </a:p>
          <a:p>
            <a:pPr lvl="1" eaLnBrk="1" hangingPunct="1"/>
            <a:r>
              <a:rPr lang="en-US"/>
              <a:t>verkko-opiskelu vaatii itseohjautuvuutta ja oppijan omaa aktiivsuutta, mutta </a:t>
            </a:r>
          </a:p>
          <a:p>
            <a:pPr lvl="1" eaLnBrk="1" hangingPunct="1"/>
            <a:r>
              <a:rPr lang="en-US"/>
              <a:t>oppijat kaipaavat tukea ja palautetta omasta oppimisestaan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Ohjaajan tehtävät (2)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Organisaattorin rooli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opetus- ja opiskelutapahtuman hallinnointi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miten, missä, milloin ja miksi oppivjat toimivat verkossa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huolellinen ennakkosuunnittelu ja aikataulutus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Pedagogis-sisällöllinen rooli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edellyttää vankkaa pedagogiikan tuntemusta, sisällöllistä asiantuntijuutta ja kykyä reflektoida omia toimintatapojaan ja tarvittaessa muuttaa omia käsityksiään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ohjaaja pyrkii ohjaamaan oppijat heidän tarvitsemansa tiedon lähteille, oppimaan yhteisöllisesti sekä suhtautumaan kriittisesti valtavaan tarjolla olevaan tietomassaan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oppimistehtävien laatiminen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apu- ja työvälineiden tarkoituksenmukaisuuden kartoittaminen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Ohjaajan tehtävät (3)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Sosiaalis-viestinnällisiin tehtäviin liittyvä rooli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oppijoiden, kollegoiden ym. huomioiminen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myönteisen, kannustavan ja tasa-arvoisen opiskelu- ja työskentelyilmapiirin luominen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oppijoiden motivoiminen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ohjauksellisen palautteen antaminen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hajautettuun asiantuntijuuteen kannustaminen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Tietoteknisiin tehtäviin liittyvä rooli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tietotekniikan ja sen mukanaan tuomien uusien toimintojen hallinta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verkkomateriaalin hyödyntäminen ja materiaalin tuottaminen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kohderyhmän osallistumisedellytysten huomioiminen (pääsy koneelle ja helppokäyttöisyys)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5"/>
          <p:cNvSpPr>
            <a:spLocks noChangeArrowheads="1"/>
          </p:cNvSpPr>
          <p:nvPr/>
        </p:nvSpPr>
        <p:spPr bwMode="auto">
          <a:xfrm>
            <a:off x="1763713" y="4725988"/>
            <a:ext cx="5545137" cy="647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i-FI" sz="2000" dirty="0">
                <a:solidFill>
                  <a:schemeClr val="bg1"/>
                </a:solidFill>
              </a:rPr>
              <a:t>Saatavuus ja motivaatio</a:t>
            </a:r>
          </a:p>
          <a:p>
            <a:r>
              <a:rPr lang="fi-FI" sz="1600" dirty="0">
                <a:solidFill>
                  <a:schemeClr val="bg1"/>
                </a:solidFill>
                <a:latin typeface="Times New Roman" charset="0"/>
              </a:rPr>
              <a:t>Ympäristöön pääsy		Tervetuloa</a:t>
            </a:r>
            <a:endParaRPr lang="en-US" sz="16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2947" name="Rectangle 6"/>
          <p:cNvSpPr>
            <a:spLocks noChangeArrowheads="1"/>
          </p:cNvSpPr>
          <p:nvPr/>
        </p:nvSpPr>
        <p:spPr bwMode="auto">
          <a:xfrm>
            <a:off x="2484438" y="4078288"/>
            <a:ext cx="4824412" cy="6477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i-FI" sz="2000" dirty="0">
                <a:solidFill>
                  <a:schemeClr val="bg1"/>
                </a:solidFill>
              </a:rPr>
              <a:t>Sosiaalistuminen</a:t>
            </a:r>
          </a:p>
          <a:p>
            <a:r>
              <a:rPr lang="fi-FI" sz="1600" dirty="0">
                <a:solidFill>
                  <a:schemeClr val="bg1"/>
                </a:solidFill>
                <a:latin typeface="Times New Roman" charset="0"/>
              </a:rPr>
              <a:t>Viestittäminen		Tutustuminen</a:t>
            </a:r>
            <a:endParaRPr lang="en-US" sz="16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2948" name="Rectangle 7"/>
          <p:cNvSpPr>
            <a:spLocks noChangeArrowheads="1"/>
          </p:cNvSpPr>
          <p:nvPr/>
        </p:nvSpPr>
        <p:spPr bwMode="auto">
          <a:xfrm>
            <a:off x="3276600" y="3430588"/>
            <a:ext cx="4032250" cy="647700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i-FI" sz="2000" dirty="0">
                <a:solidFill>
                  <a:schemeClr val="bg1"/>
                </a:solidFill>
              </a:rPr>
              <a:t>Tiedonvälitys</a:t>
            </a:r>
          </a:p>
          <a:p>
            <a:r>
              <a:rPr lang="fi-FI" sz="1600" dirty="0">
                <a:solidFill>
                  <a:schemeClr val="bg1"/>
                </a:solidFill>
                <a:latin typeface="Times New Roman" charset="0"/>
              </a:rPr>
              <a:t>Tiedon etsiminen, tehtäviä, materiaalia</a:t>
            </a:r>
            <a:endParaRPr lang="en-US" sz="1600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2949" name="Rectangle 8"/>
          <p:cNvSpPr>
            <a:spLocks noChangeArrowheads="1"/>
          </p:cNvSpPr>
          <p:nvPr/>
        </p:nvSpPr>
        <p:spPr bwMode="auto">
          <a:xfrm>
            <a:off x="4067175" y="2781300"/>
            <a:ext cx="3241675" cy="6477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i-FI" sz="2000">
                <a:solidFill>
                  <a:schemeClr val="bg1"/>
                </a:solidFill>
              </a:rPr>
              <a:t>Tiedon rakentaminen</a:t>
            </a:r>
          </a:p>
          <a:p>
            <a:r>
              <a:rPr lang="fi-FI" sz="1600">
                <a:solidFill>
                  <a:schemeClr val="bg1"/>
                </a:solidFill>
                <a:latin typeface="Times New Roman" charset="0"/>
              </a:rPr>
              <a:t>Osallistuminen</a:t>
            </a:r>
            <a:endParaRPr lang="en-US" sz="160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2950" name="Rectangle 9"/>
          <p:cNvSpPr>
            <a:spLocks noChangeArrowheads="1"/>
          </p:cNvSpPr>
          <p:nvPr/>
        </p:nvSpPr>
        <p:spPr bwMode="auto">
          <a:xfrm>
            <a:off x="4787900" y="2133600"/>
            <a:ext cx="2520950" cy="6477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i-FI" sz="2000">
                <a:solidFill>
                  <a:schemeClr val="bg1"/>
                </a:solidFill>
              </a:rPr>
              <a:t>Kehittyminen</a:t>
            </a:r>
          </a:p>
          <a:p>
            <a:r>
              <a:rPr lang="fi-FI" sz="1600">
                <a:solidFill>
                  <a:schemeClr val="bg1"/>
                </a:solidFill>
                <a:latin typeface="Times New Roman" charset="0"/>
              </a:rPr>
              <a:t>Yhteydet muualle</a:t>
            </a:r>
            <a:endParaRPr lang="en-US" sz="160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2951" name="Line 10"/>
          <p:cNvSpPr>
            <a:spLocks noChangeShapeType="1"/>
          </p:cNvSpPr>
          <p:nvPr/>
        </p:nvSpPr>
        <p:spPr bwMode="auto">
          <a:xfrm flipV="1">
            <a:off x="900113" y="2062163"/>
            <a:ext cx="3455987" cy="3095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</p:spPr>
        <p:txBody>
          <a:bodyPr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2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fi-FI" sz="2400" dirty="0"/>
              <a:t>Salmonin verkko-ohjauksen ja </a:t>
            </a:r>
            <a:br>
              <a:rPr lang="fi-FI" sz="2400" dirty="0"/>
            </a:br>
            <a:r>
              <a:rPr lang="fi-FI" sz="2400" dirty="0"/>
              <a:t>-oppimisen malli</a:t>
            </a:r>
            <a:endParaRPr lang="en-US" sz="2400" dirty="0"/>
          </a:p>
        </p:txBody>
      </p:sp>
      <p:sp>
        <p:nvSpPr>
          <p:cNvPr id="82953" name="Text Box 12"/>
          <p:cNvSpPr txBox="1">
            <a:spLocks noChangeArrowheads="1"/>
          </p:cNvSpPr>
          <p:nvPr/>
        </p:nvSpPr>
        <p:spPr bwMode="auto">
          <a:xfrm>
            <a:off x="7315200" y="914400"/>
            <a:ext cx="1633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fi-FI" sz="1400" dirty="0">
                <a:solidFill>
                  <a:schemeClr val="tx1"/>
                </a:solidFill>
              </a:rPr>
              <a:t>ks. Pirttimäki 2008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Verkkokurssin ”juoni”</a:t>
            </a:r>
            <a:endParaRPr lang="en-US"/>
          </a:p>
        </p:txBody>
      </p:sp>
      <p:sp>
        <p:nvSpPr>
          <p:cNvPr id="19459" name="AutoShape 5"/>
          <p:cNvSpPr>
            <a:spLocks noChangeArrowheads="1"/>
          </p:cNvSpPr>
          <p:nvPr/>
        </p:nvSpPr>
        <p:spPr bwMode="auto">
          <a:xfrm rot="5400000">
            <a:off x="5544345" y="3055144"/>
            <a:ext cx="4824412" cy="1152525"/>
          </a:xfrm>
          <a:prstGeom prst="triangle">
            <a:avLst>
              <a:gd name="adj" fmla="val 50000"/>
            </a:avLst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827088" y="1795463"/>
            <a:ext cx="6553200" cy="3743325"/>
          </a:xfrm>
          <a:prstGeom prst="rect">
            <a:avLst/>
          </a:prstGeom>
          <a:solidFill>
            <a:srgbClr val="99CCFF"/>
          </a:solidFill>
          <a:ln w="9525">
            <a:solidFill>
              <a:srgbClr val="99CC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2266950" y="5035551"/>
            <a:ext cx="25923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i-FI" sz="1800">
                <a:solidFill>
                  <a:schemeClr val="bg1"/>
                </a:solidFill>
              </a:rPr>
              <a:t>Yhteisöllinen prosessi</a:t>
            </a:r>
          </a:p>
        </p:txBody>
      </p:sp>
      <p:sp>
        <p:nvSpPr>
          <p:cNvPr id="19462" name="Line 8"/>
          <p:cNvSpPr>
            <a:spLocks noChangeShapeType="1"/>
          </p:cNvSpPr>
          <p:nvPr/>
        </p:nvSpPr>
        <p:spPr bwMode="auto">
          <a:xfrm>
            <a:off x="827088" y="1676400"/>
            <a:ext cx="6480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673100" y="1371600"/>
            <a:ext cx="936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i-FI" sz="1400" dirty="0">
                <a:solidFill>
                  <a:schemeClr val="tx1"/>
                </a:solidFill>
              </a:rPr>
              <a:t>Aika</a:t>
            </a:r>
          </a:p>
        </p:txBody>
      </p:sp>
      <p:sp>
        <p:nvSpPr>
          <p:cNvPr id="19464" name="AutoShape 10"/>
          <p:cNvSpPr>
            <a:spLocks noChangeArrowheads="1"/>
          </p:cNvSpPr>
          <p:nvPr/>
        </p:nvSpPr>
        <p:spPr bwMode="auto">
          <a:xfrm>
            <a:off x="898525" y="4314826"/>
            <a:ext cx="6481763" cy="865187"/>
          </a:xfrm>
          <a:prstGeom prst="notchedRightArrow">
            <a:avLst>
              <a:gd name="adj1" fmla="val 50000"/>
              <a:gd name="adj2" fmla="val 18729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5" name="Text Box 11"/>
          <p:cNvSpPr txBox="1">
            <a:spLocks noChangeArrowheads="1"/>
          </p:cNvSpPr>
          <p:nvPr/>
        </p:nvSpPr>
        <p:spPr bwMode="auto">
          <a:xfrm>
            <a:off x="2266950" y="4530726"/>
            <a:ext cx="33067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i-FI" sz="1800">
                <a:solidFill>
                  <a:schemeClr val="tx1"/>
                </a:solidFill>
              </a:rPr>
              <a:t>Yksilön oppimisprosessi</a:t>
            </a:r>
          </a:p>
        </p:txBody>
      </p:sp>
      <p:sp>
        <p:nvSpPr>
          <p:cNvPr id="19466" name="Text Box 12"/>
          <p:cNvSpPr txBox="1">
            <a:spLocks noChangeArrowheads="1"/>
          </p:cNvSpPr>
          <p:nvPr/>
        </p:nvSpPr>
        <p:spPr bwMode="auto">
          <a:xfrm>
            <a:off x="898525" y="1938338"/>
            <a:ext cx="100806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200" dirty="0">
                <a:solidFill>
                  <a:schemeClr val="tx1"/>
                </a:solidFill>
              </a:rPr>
              <a:t>Oppimis-tilanne 1</a:t>
            </a:r>
          </a:p>
        </p:txBody>
      </p:sp>
      <p:sp>
        <p:nvSpPr>
          <p:cNvPr id="19467" name="Text Box 13"/>
          <p:cNvSpPr txBox="1">
            <a:spLocks noChangeArrowheads="1"/>
          </p:cNvSpPr>
          <p:nvPr/>
        </p:nvSpPr>
        <p:spPr bwMode="auto">
          <a:xfrm>
            <a:off x="3635375" y="1938338"/>
            <a:ext cx="1008063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200">
                <a:solidFill>
                  <a:schemeClr val="tx1"/>
                </a:solidFill>
              </a:rPr>
              <a:t>Oppimis-tilanne 2</a:t>
            </a:r>
          </a:p>
        </p:txBody>
      </p:sp>
      <p:sp>
        <p:nvSpPr>
          <p:cNvPr id="19468" name="Oval 14"/>
          <p:cNvSpPr>
            <a:spLocks noChangeArrowheads="1"/>
          </p:cNvSpPr>
          <p:nvPr/>
        </p:nvSpPr>
        <p:spPr bwMode="auto">
          <a:xfrm>
            <a:off x="1187450" y="3522663"/>
            <a:ext cx="1441450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9" name="Text Box 15"/>
          <p:cNvSpPr txBox="1">
            <a:spLocks noChangeArrowheads="1"/>
          </p:cNvSpPr>
          <p:nvPr/>
        </p:nvSpPr>
        <p:spPr bwMode="auto">
          <a:xfrm>
            <a:off x="1330325" y="3306763"/>
            <a:ext cx="1008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9470" name="Text Box 16"/>
          <p:cNvSpPr txBox="1">
            <a:spLocks noChangeArrowheads="1"/>
          </p:cNvSpPr>
          <p:nvPr/>
        </p:nvSpPr>
        <p:spPr bwMode="auto">
          <a:xfrm>
            <a:off x="1295400" y="3592655"/>
            <a:ext cx="1295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1200" dirty="0" smtClean="0">
                <a:solidFill>
                  <a:schemeClr val="tx1"/>
                </a:solidFill>
              </a:rPr>
              <a:t>Oppimis-tehtävä</a:t>
            </a:r>
            <a:r>
              <a:rPr lang="fi-FI" sz="1200" dirty="0">
                <a:solidFill>
                  <a:schemeClr val="tx1"/>
                </a:solidFill>
              </a:rPr>
              <a:t>/aihio</a:t>
            </a:r>
          </a:p>
        </p:txBody>
      </p:sp>
      <p:sp>
        <p:nvSpPr>
          <p:cNvPr id="19471" name="Oval 17"/>
          <p:cNvSpPr>
            <a:spLocks noChangeArrowheads="1"/>
          </p:cNvSpPr>
          <p:nvPr/>
        </p:nvSpPr>
        <p:spPr bwMode="auto">
          <a:xfrm>
            <a:off x="3995738" y="3522663"/>
            <a:ext cx="1441450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2" name="Text Box 18"/>
          <p:cNvSpPr txBox="1">
            <a:spLocks noChangeArrowheads="1"/>
          </p:cNvSpPr>
          <p:nvPr/>
        </p:nvSpPr>
        <p:spPr bwMode="auto">
          <a:xfrm>
            <a:off x="4078288" y="3581400"/>
            <a:ext cx="13589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1200" dirty="0">
                <a:solidFill>
                  <a:schemeClr val="tx1"/>
                </a:solidFill>
              </a:rPr>
              <a:t>Oppimis-tehtävä/aihio</a:t>
            </a:r>
          </a:p>
        </p:txBody>
      </p:sp>
      <p:sp>
        <p:nvSpPr>
          <p:cNvPr id="19473" name="Oval 19"/>
          <p:cNvSpPr>
            <a:spLocks noChangeArrowheads="1"/>
          </p:cNvSpPr>
          <p:nvPr/>
        </p:nvSpPr>
        <p:spPr bwMode="auto">
          <a:xfrm>
            <a:off x="2051050" y="2659063"/>
            <a:ext cx="1441450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4" name="Text Box 20"/>
          <p:cNvSpPr txBox="1">
            <a:spLocks noChangeArrowheads="1"/>
          </p:cNvSpPr>
          <p:nvPr/>
        </p:nvSpPr>
        <p:spPr bwMode="auto">
          <a:xfrm>
            <a:off x="2203450" y="2743200"/>
            <a:ext cx="12255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1200" dirty="0">
                <a:solidFill>
                  <a:schemeClr val="tx1"/>
                </a:solidFill>
              </a:rPr>
              <a:t>Ohjaus &amp; arviointi</a:t>
            </a:r>
          </a:p>
        </p:txBody>
      </p:sp>
      <p:sp>
        <p:nvSpPr>
          <p:cNvPr id="19475" name="Oval 21"/>
          <p:cNvSpPr>
            <a:spLocks noChangeArrowheads="1"/>
          </p:cNvSpPr>
          <p:nvPr/>
        </p:nvSpPr>
        <p:spPr bwMode="auto">
          <a:xfrm>
            <a:off x="4930775" y="2659063"/>
            <a:ext cx="1441450" cy="6492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6" name="Text Box 22"/>
          <p:cNvSpPr txBox="1">
            <a:spLocks noChangeArrowheads="1"/>
          </p:cNvSpPr>
          <p:nvPr/>
        </p:nvSpPr>
        <p:spPr bwMode="auto">
          <a:xfrm>
            <a:off x="5099050" y="2743200"/>
            <a:ext cx="12255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1200" dirty="0">
                <a:solidFill>
                  <a:schemeClr val="tx1"/>
                </a:solidFill>
              </a:rPr>
              <a:t>Ohjaus &amp; arviointi</a:t>
            </a:r>
          </a:p>
        </p:txBody>
      </p:sp>
      <p:sp>
        <p:nvSpPr>
          <p:cNvPr id="19477" name="Line 23"/>
          <p:cNvSpPr>
            <a:spLocks noChangeShapeType="1"/>
          </p:cNvSpPr>
          <p:nvPr/>
        </p:nvSpPr>
        <p:spPr bwMode="auto">
          <a:xfrm>
            <a:off x="1042988" y="2514601"/>
            <a:ext cx="1587" cy="20161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8" name="Line 24"/>
          <p:cNvSpPr>
            <a:spLocks noChangeShapeType="1"/>
          </p:cNvSpPr>
          <p:nvPr/>
        </p:nvSpPr>
        <p:spPr bwMode="auto">
          <a:xfrm>
            <a:off x="3779838" y="2514601"/>
            <a:ext cx="1587" cy="20161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79" name="Line 25"/>
          <p:cNvSpPr>
            <a:spLocks noChangeShapeType="1"/>
          </p:cNvSpPr>
          <p:nvPr/>
        </p:nvSpPr>
        <p:spPr bwMode="auto">
          <a:xfrm>
            <a:off x="1906588" y="4170363"/>
            <a:ext cx="1587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0" name="Line 26"/>
          <p:cNvSpPr>
            <a:spLocks noChangeShapeType="1"/>
          </p:cNvSpPr>
          <p:nvPr/>
        </p:nvSpPr>
        <p:spPr bwMode="auto">
          <a:xfrm>
            <a:off x="4714875" y="4170363"/>
            <a:ext cx="1588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1" name="Line 27"/>
          <p:cNvSpPr>
            <a:spLocks noChangeShapeType="1"/>
          </p:cNvSpPr>
          <p:nvPr/>
        </p:nvSpPr>
        <p:spPr bwMode="auto">
          <a:xfrm>
            <a:off x="2771775" y="3306763"/>
            <a:ext cx="1588" cy="12239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2" name="Line 28"/>
          <p:cNvSpPr>
            <a:spLocks noChangeShapeType="1"/>
          </p:cNvSpPr>
          <p:nvPr/>
        </p:nvSpPr>
        <p:spPr bwMode="auto">
          <a:xfrm>
            <a:off x="5651500" y="3306763"/>
            <a:ext cx="1588" cy="12239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3" name="Line 29"/>
          <p:cNvSpPr>
            <a:spLocks noChangeShapeType="1"/>
          </p:cNvSpPr>
          <p:nvPr/>
        </p:nvSpPr>
        <p:spPr bwMode="auto">
          <a:xfrm flipH="1">
            <a:off x="5146675" y="3306763"/>
            <a:ext cx="2159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4" name="Line 30"/>
          <p:cNvSpPr>
            <a:spLocks noChangeShapeType="1"/>
          </p:cNvSpPr>
          <p:nvPr/>
        </p:nvSpPr>
        <p:spPr bwMode="auto">
          <a:xfrm flipH="1">
            <a:off x="2195513" y="3306763"/>
            <a:ext cx="215900" cy="2159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5" name="Line 31"/>
          <p:cNvSpPr>
            <a:spLocks noChangeShapeType="1"/>
          </p:cNvSpPr>
          <p:nvPr/>
        </p:nvSpPr>
        <p:spPr bwMode="auto">
          <a:xfrm>
            <a:off x="1546225" y="2586038"/>
            <a:ext cx="217488" cy="8651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6" name="Line 32"/>
          <p:cNvSpPr>
            <a:spLocks noChangeShapeType="1"/>
          </p:cNvSpPr>
          <p:nvPr/>
        </p:nvSpPr>
        <p:spPr bwMode="auto">
          <a:xfrm>
            <a:off x="4354513" y="2586038"/>
            <a:ext cx="217487" cy="8651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7" name="Text Box 33"/>
          <p:cNvSpPr txBox="1">
            <a:spLocks noChangeArrowheads="1"/>
          </p:cNvSpPr>
          <p:nvPr/>
        </p:nvSpPr>
        <p:spPr bwMode="auto">
          <a:xfrm>
            <a:off x="6372225" y="3954463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i-FI" sz="1800">
                <a:solidFill>
                  <a:schemeClr val="bg1"/>
                </a:solidFill>
              </a:rPr>
              <a:t>jne.</a:t>
            </a:r>
          </a:p>
        </p:txBody>
      </p:sp>
      <p:sp>
        <p:nvSpPr>
          <p:cNvPr id="19488" name="Line 34"/>
          <p:cNvSpPr>
            <a:spLocks noChangeShapeType="1"/>
          </p:cNvSpPr>
          <p:nvPr/>
        </p:nvSpPr>
        <p:spPr bwMode="auto">
          <a:xfrm>
            <a:off x="609600" y="141287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89" name="Text Box 35"/>
          <p:cNvSpPr txBox="1">
            <a:spLocks noChangeArrowheads="1"/>
          </p:cNvSpPr>
          <p:nvPr/>
        </p:nvSpPr>
        <p:spPr bwMode="auto">
          <a:xfrm>
            <a:off x="420688" y="1066800"/>
            <a:ext cx="20177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fi-FI" sz="1400" dirty="0">
                <a:solidFill>
                  <a:schemeClr val="tx1"/>
                </a:solidFill>
              </a:rPr>
              <a:t>Oppiminen</a:t>
            </a:r>
          </a:p>
        </p:txBody>
      </p:sp>
      <p:sp>
        <p:nvSpPr>
          <p:cNvPr id="19490" name="Text Box 36"/>
          <p:cNvSpPr txBox="1">
            <a:spLocks noChangeArrowheads="1"/>
          </p:cNvSpPr>
          <p:nvPr/>
        </p:nvSpPr>
        <p:spPr bwMode="auto">
          <a:xfrm rot="-5400000">
            <a:off x="7641432" y="2264568"/>
            <a:ext cx="23066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fi-FI" sz="1200" dirty="0">
                <a:solidFill>
                  <a:schemeClr val="tx1"/>
                </a:solidFill>
              </a:rPr>
              <a:t>Koli &amp; </a:t>
            </a:r>
            <a:r>
              <a:rPr lang="fi-FI" sz="1200" dirty="0" err="1">
                <a:solidFill>
                  <a:schemeClr val="tx1"/>
                </a:solidFill>
              </a:rPr>
              <a:t>Silander</a:t>
            </a:r>
            <a:r>
              <a:rPr lang="fi-FI" sz="1200" dirty="0">
                <a:solidFill>
                  <a:schemeClr val="tx1"/>
                </a:solidFill>
              </a:rPr>
              <a:t> 2002</a:t>
            </a:r>
          </a:p>
          <a:p>
            <a:pPr algn="l">
              <a:lnSpc>
                <a:spcPct val="50000"/>
              </a:lnSpc>
              <a:spcBef>
                <a:spcPct val="50000"/>
              </a:spcBef>
            </a:pPr>
            <a:r>
              <a:rPr lang="fi-FI" sz="1200" dirty="0" err="1">
                <a:solidFill>
                  <a:schemeClr val="tx1"/>
                </a:solidFill>
              </a:rPr>
              <a:t>Silander</a:t>
            </a:r>
            <a:r>
              <a:rPr lang="fi-FI" sz="1200" dirty="0">
                <a:solidFill>
                  <a:schemeClr val="tx1"/>
                </a:solidFill>
              </a:rPr>
              <a:t> &amp; Koli 2003 pohjalta</a:t>
            </a:r>
          </a:p>
        </p:txBody>
      </p:sp>
      <p:sp>
        <p:nvSpPr>
          <p:cNvPr id="19491" name="Line 37"/>
          <p:cNvSpPr>
            <a:spLocks noChangeShapeType="1"/>
          </p:cNvSpPr>
          <p:nvPr/>
        </p:nvSpPr>
        <p:spPr bwMode="auto">
          <a:xfrm flipH="1" flipV="1">
            <a:off x="1979613" y="2370138"/>
            <a:ext cx="288925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2" name="Line 38"/>
          <p:cNvSpPr>
            <a:spLocks noChangeShapeType="1"/>
          </p:cNvSpPr>
          <p:nvPr/>
        </p:nvSpPr>
        <p:spPr bwMode="auto">
          <a:xfrm flipH="1" flipV="1">
            <a:off x="4716463" y="2370138"/>
            <a:ext cx="288925" cy="3603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93" name="Text Box 44"/>
          <p:cNvSpPr txBox="1">
            <a:spLocks noChangeArrowheads="1"/>
          </p:cNvSpPr>
          <p:nvPr/>
        </p:nvSpPr>
        <p:spPr bwMode="auto">
          <a:xfrm>
            <a:off x="7337425" y="4354513"/>
            <a:ext cx="1436688" cy="8350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 dirty="0">
                <a:solidFill>
                  <a:schemeClr val="bg1"/>
                </a:solidFill>
              </a:rPr>
              <a:t>Tavoitteena oleva osaaminen</a:t>
            </a:r>
          </a:p>
        </p:txBody>
      </p:sp>
      <p:sp>
        <p:nvSpPr>
          <p:cNvPr id="19494" name="Text Box 45"/>
          <p:cNvSpPr txBox="1">
            <a:spLocks noChangeArrowheads="1"/>
          </p:cNvSpPr>
          <p:nvPr/>
        </p:nvSpPr>
        <p:spPr bwMode="auto">
          <a:xfrm>
            <a:off x="0" y="4689475"/>
            <a:ext cx="1217613" cy="835025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fi-FI" sz="1600">
                <a:solidFill>
                  <a:schemeClr val="bg1"/>
                </a:solidFill>
              </a:rPr>
              <a:t>Aikaisempi tietämys ja osaaminen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Kysymyksiä</a:t>
            </a: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Milloin ohjataan?</a:t>
            </a:r>
          </a:p>
          <a:p>
            <a:pPr eaLnBrk="1" hangingPunct="1"/>
            <a:r>
              <a:rPr lang="fi-FI"/>
              <a:t>Kuka ohjaa?</a:t>
            </a:r>
          </a:p>
          <a:p>
            <a:pPr eaLnBrk="1" hangingPunct="1"/>
            <a:r>
              <a:rPr lang="fi-FI"/>
              <a:t>Mihin ohjauksella pyritään?</a:t>
            </a:r>
          </a:p>
          <a:p>
            <a:pPr eaLnBrk="1" hangingPunct="1"/>
            <a:r>
              <a:rPr lang="fi-FI"/>
              <a:t>Millä työkaluilla ohjausta toteutetaan?</a:t>
            </a:r>
          </a:p>
          <a:p>
            <a:pPr eaLnBrk="1" hangingPunct="1"/>
            <a:r>
              <a:rPr lang="fi-FI"/>
              <a:t>Paljonko ohjausresurssia on käytettävissä?</a:t>
            </a:r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Oppimisen arviointi</a:t>
            </a:r>
            <a:endParaRPr lang="en-US"/>
          </a:p>
        </p:txBody>
      </p:sp>
      <p:sp>
        <p:nvSpPr>
          <p:cNvPr id="84995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i-FI"/>
              <a:t>Miten oppimista arvioidaan?</a:t>
            </a:r>
            <a:endParaRPr 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Miksi arvioida?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Ihminen on palautehakuinen olio</a:t>
            </a:r>
          </a:p>
          <a:p>
            <a:pPr lvl="1" eaLnBrk="1" hangingPunct="1"/>
            <a:r>
              <a:rPr lang="fi-FI"/>
              <a:t>arviointi ei ole aina tietoista ja tarkoituksellista, mutta sitä tapahtuu koko ajan</a:t>
            </a:r>
          </a:p>
          <a:p>
            <a:pPr eaLnBrk="1" hangingPunct="1"/>
            <a:r>
              <a:rPr lang="fi-FI"/>
              <a:t>Arviointi on erottamaton osa oppimisprosessia</a:t>
            </a:r>
          </a:p>
          <a:p>
            <a:pPr eaLnBrk="1" hangingPunct="1"/>
            <a:r>
              <a:rPr lang="fi-FI"/>
              <a:t>Arviointi ohjaa vahvasti opiskelijaan toimintaa</a:t>
            </a:r>
          </a:p>
          <a:p>
            <a:pPr eaLnBrk="1" hangingPunct="1"/>
            <a:r>
              <a:rPr lang="fi-FI"/>
              <a:t>Arvioinnin avulla pystytään erottamaan ja tunnistamaan onnistuminen epäonnistumisesta</a:t>
            </a:r>
          </a:p>
          <a:p>
            <a:pPr eaLnBrk="1" hangingPunct="1"/>
            <a:r>
              <a:rPr lang="fi-FI"/>
              <a:t>Arvioinnille on oltava syy</a:t>
            </a:r>
          </a:p>
          <a:p>
            <a:pPr lvl="1" eaLnBrk="1" hangingPunct="1"/>
            <a:endParaRPr 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Pohdi</a:t>
            </a: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Mieti mitkä ovat omat tavoitteesi arvioinnin suhteen verkkokurssillasi!</a:t>
            </a:r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Oppimisen arviointi (1)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i-FI"/>
              <a:t>Opiskelijan toiminta keskeistä</a:t>
            </a:r>
          </a:p>
          <a:p>
            <a:pPr lvl="1" eaLnBrk="1" hangingPunct="1"/>
            <a:r>
              <a:rPr lang="fi-FI"/>
              <a:t>oppimisprosessi, oppimistulokset, opiskelukäytännöt</a:t>
            </a:r>
          </a:p>
          <a:p>
            <a:pPr lvl="1" eaLnBrk="1" hangingPunct="1"/>
            <a:r>
              <a:rPr lang="fi-FI"/>
              <a:t>Kuinak oppiminen tapahtuu, mitä ja miten opiskelija oppii?</a:t>
            </a:r>
          </a:p>
          <a:p>
            <a:pPr lvl="1" eaLnBrk="1" hangingPunct="1"/>
            <a:r>
              <a:rPr lang="fi-FI"/>
              <a:t>Painopiste opetusprosessista oppimisprosessiin</a:t>
            </a:r>
          </a:p>
          <a:p>
            <a:pPr eaLnBrk="1" hangingPunct="1"/>
            <a:r>
              <a:rPr lang="fi-FI"/>
              <a:t>Minkä tasoiseen oppimiseen pytritään?</a:t>
            </a:r>
          </a:p>
          <a:p>
            <a:pPr lvl="1" eaLnBrk="1" hangingPunct="1"/>
            <a:r>
              <a:rPr lang="fi-FI"/>
              <a:t>riittääkö pelkkä ulkoa muistaminen?</a:t>
            </a:r>
          </a:p>
          <a:p>
            <a:pPr lvl="1" eaLnBrk="1" hangingPunct="1"/>
            <a:r>
              <a:rPr lang="fi-FI"/>
              <a:t>halutaanko myös ymmärrystä?</a:t>
            </a:r>
          </a:p>
          <a:p>
            <a:pPr lvl="1" eaLnBrk="1" hangingPunct="1"/>
            <a:r>
              <a:rPr lang="fi-FI"/>
              <a:t>halutaanko tiedon soveltamista?</a:t>
            </a:r>
          </a:p>
          <a:p>
            <a:pPr lvl="1" eaLnBrk="1" hangingPunct="1"/>
            <a:r>
              <a:rPr lang="fi-FI"/>
              <a:t>halutaanko tiedon linkittämistä aiempaan tietoon ja kontekstista toiseen?</a:t>
            </a:r>
            <a:endParaRPr 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Arviointikäsitteitä (1)</a:t>
            </a: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sz="2000"/>
              <a:t>Formatiivinen arviointi</a:t>
            </a:r>
          </a:p>
          <a:p>
            <a:pPr lvl="1" eaLnBrk="1" hangingPunct="1">
              <a:lnSpc>
                <a:spcPct val="80000"/>
              </a:lnSpc>
            </a:pPr>
            <a:r>
              <a:rPr lang="fi-FI" sz="1800"/>
              <a:t>opetuksen aikana tapahtuva oppimisen testaus, jolla ajatellaan olevan myös motivoiva merkitys: välikokeet, pistokokeet, jne (Karjalainen 2001) </a:t>
            </a:r>
          </a:p>
          <a:p>
            <a:pPr lvl="1" eaLnBrk="1" hangingPunct="1">
              <a:lnSpc>
                <a:spcPct val="80000"/>
              </a:lnSpc>
            </a:pPr>
            <a:r>
              <a:rPr lang="fi-FI" sz="1800"/>
              <a:t>tapahtuu opettajan seuratessa opiskelijan työskentelyä ja opettajan antaessa välitöntä, toimintaa ohjaavaa palautetta</a:t>
            </a:r>
          </a:p>
          <a:p>
            <a:pPr lvl="1" eaLnBrk="1" hangingPunct="1">
              <a:lnSpc>
                <a:spcPct val="80000"/>
              </a:lnSpc>
            </a:pPr>
            <a:r>
              <a:rPr lang="fi-FI" sz="1800"/>
              <a:t>palautteen avulla pyritään ohjaamaan prosessia kohti tavoitteita (Koli &amp; Silander 2002)</a:t>
            </a:r>
          </a:p>
          <a:p>
            <a:pPr eaLnBrk="1" hangingPunct="1">
              <a:lnSpc>
                <a:spcPct val="80000"/>
              </a:lnSpc>
            </a:pPr>
            <a:r>
              <a:rPr lang="fi-FI" sz="2000"/>
              <a:t>Summatiivinen arviointi</a:t>
            </a:r>
          </a:p>
          <a:p>
            <a:pPr lvl="1" eaLnBrk="1" hangingPunct="1">
              <a:lnSpc>
                <a:spcPct val="80000"/>
              </a:lnSpc>
            </a:pPr>
            <a:r>
              <a:rPr lang="fi-FI" sz="1800"/>
              <a:t>päättöarviointi, kurssien ja arvosanakokonaisuuksien "loppukuulustelut" (Karjalainen 2001)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/>
              <a:t>oppimisprosessin, opintokokonaisuuden tai opintojakson lopussa tapahtuvaa opintosuoritusten arviointia (Koli &amp; Silander 2002) </a:t>
            </a:r>
            <a:endParaRPr lang="fi-FI" sz="1800"/>
          </a:p>
          <a:p>
            <a:pPr lvl="1" eaLnBrk="1" hangingPunct="1">
              <a:lnSpc>
                <a:spcPct val="80000"/>
              </a:lnSpc>
            </a:pPr>
            <a:r>
              <a:rPr lang="fi-FI" sz="1800"/>
              <a:t>arviointia, jossa kiteytetään jonkin suorituksen lopullinen arvo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Arviointikäsitteitä (2)</a:t>
            </a: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i-FI" sz="1800"/>
              <a:t>Tarkkaileva arviointi</a:t>
            </a:r>
          </a:p>
          <a:p>
            <a:pPr lvl="1" eaLnBrk="1" hangingPunct="1">
              <a:lnSpc>
                <a:spcPct val="80000"/>
              </a:lnSpc>
            </a:pPr>
            <a:r>
              <a:rPr lang="fi-FI" sz="1600"/>
              <a:t>toiminnalle ulkopuolinen tarkkailija seuraa ja arvioi toimijan toimintaa osallistumatta toimijan toiminnan auttamiseen itse tilanteessa (Karjalainen 2001)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tavoittena on löytää tekijät ja asiat, jotka ovat merkityksellisiä osallistujille sekä selittää uusia opetus ja oppimiskäytäntöjä teorian keinoin sekä uskomuksia tiedosta, taidoista ja asenteista (Online Tutoring E-Book) </a:t>
            </a:r>
            <a:endParaRPr lang="fi-FI" sz="1600"/>
          </a:p>
          <a:p>
            <a:pPr eaLnBrk="1" hangingPunct="1">
              <a:lnSpc>
                <a:spcPct val="80000"/>
              </a:lnSpc>
            </a:pPr>
            <a:r>
              <a:rPr lang="fi-FI" sz="1800"/>
              <a:t>Kehittävä arviointi</a:t>
            </a:r>
          </a:p>
          <a:p>
            <a:pPr lvl="1" eaLnBrk="1" hangingPunct="1">
              <a:lnSpc>
                <a:spcPct val="80000"/>
              </a:lnSpc>
            </a:pPr>
            <a:r>
              <a:rPr lang="fi-FI" sz="1600"/>
              <a:t>ydin on positiivisessa ja kriittisessä suhtautumisessa omaan ja toisten ihmisten toimintaan</a:t>
            </a:r>
          </a:p>
          <a:p>
            <a:pPr lvl="1" eaLnBrk="1" hangingPunct="1">
              <a:lnSpc>
                <a:spcPct val="80000"/>
              </a:lnSpc>
            </a:pPr>
            <a:r>
              <a:rPr lang="fi-FI" sz="1600"/>
              <a:t>ajoittuu koko oppimisprosessin ajalle ohjaten toimintaa</a:t>
            </a:r>
          </a:p>
          <a:p>
            <a:pPr lvl="1" eaLnBrk="1" hangingPunct="1">
              <a:lnSpc>
                <a:spcPct val="80000"/>
              </a:lnSpc>
            </a:pPr>
            <a:r>
              <a:rPr lang="fi-FI" sz="1600"/>
              <a:t>kaikki osapuolet osallistuvat arviointimenetelmien valintaan ja arviointituloksien määrittelyyn</a:t>
            </a:r>
          </a:p>
          <a:p>
            <a:pPr lvl="1" eaLnBrk="1" hangingPunct="1">
              <a:lnSpc>
                <a:spcPct val="80000"/>
              </a:lnSpc>
            </a:pPr>
            <a:r>
              <a:rPr lang="fi-FI" sz="1600"/>
              <a:t>itsetunnon kehittyminen on keskeinen tehtävä</a:t>
            </a:r>
          </a:p>
          <a:p>
            <a:pPr lvl="1" eaLnBrk="1" hangingPunct="1">
              <a:lnSpc>
                <a:spcPct val="80000"/>
              </a:lnSpc>
            </a:pPr>
            <a:r>
              <a:rPr lang="fi-FI" sz="1600"/>
              <a:t>tarkoitus on toiminnan eli oppimisen ja opetuksen aktiivinen kehittäminen (Koli &amp; Silander 2002.)</a:t>
            </a:r>
            <a:endParaRPr lang="en-US" sz="160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Arviointikäsitteitä (3)</a:t>
            </a:r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Sisältyvä arviointi</a:t>
            </a:r>
          </a:p>
          <a:p>
            <a:pPr lvl="1" eaLnBrk="1" hangingPunct="1"/>
            <a:r>
              <a:rPr lang="fi-FI"/>
              <a:t>kaikkeen toimintaan välttämättä sisältyvä toimijan itse toteuttama oman toiminnan arviointi oman toiminnan edistämiseksi</a:t>
            </a:r>
          </a:p>
          <a:p>
            <a:pPr eaLnBrk="1" hangingPunct="1"/>
            <a:r>
              <a:rPr lang="fi-FI"/>
              <a:t>Osallistuva arviointi</a:t>
            </a:r>
          </a:p>
          <a:p>
            <a:pPr lvl="1" eaLnBrk="1" hangingPunct="1"/>
            <a:r>
              <a:rPr lang="fi-FI"/>
              <a:t>kohde otetaan mukaan arviointiin ja sitoutetaan siihen</a:t>
            </a:r>
          </a:p>
          <a:p>
            <a:pPr lvl="1" eaLnBrk="1" hangingPunct="1"/>
            <a:r>
              <a:rPr lang="fi-FI"/>
              <a:t>yhteistyöhön välttämättä kuuluvaa luonnollista arviointia yhteisen toiminnan edistämiseksi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Arviointikäsitteitä (4)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/>
              <a:t>Suhteellinen arviointi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otetaan yhden opiskelijan suoritusta arvioitaessa huomioon muiden opiskelijoiden suoritustaso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arvosana voi nousta tai laskea sen mukaan, miten hyvä ryhmän taso sattuu olemaan (Karjalainen 2001)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ei käytetä yleisiä kriteerejä, vaan suoritusta arvioidaan suhteessa aiempaan suoritukseen tai toisten toimijoiden suoritukseen</a:t>
            </a:r>
          </a:p>
          <a:p>
            <a:pPr eaLnBrk="1" hangingPunct="1">
              <a:lnSpc>
                <a:spcPct val="90000"/>
              </a:lnSpc>
            </a:pPr>
            <a:r>
              <a:rPr lang="fi-FI"/>
              <a:t>Absoluuttinen arviointi</a:t>
            </a:r>
          </a:p>
          <a:p>
            <a:pPr lvl="1" eaLnBrk="1" hangingPunct="1">
              <a:lnSpc>
                <a:spcPct val="90000"/>
              </a:lnSpc>
            </a:pPr>
            <a:r>
              <a:rPr lang="fi-FI"/>
              <a:t>kaikki oppijat arvioidaan yhteisen muuttumattoman normin - saavutuskriteeristön - suhteen (Karjalainen 2001)</a:t>
            </a:r>
            <a:endParaRPr lang="en-U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Arviointikäsitteitä (5)</a:t>
            </a: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Määrällinen arviointi</a:t>
            </a:r>
          </a:p>
          <a:p>
            <a:pPr lvl="1" eaLnBrk="1" hangingPunct="1"/>
            <a:r>
              <a:rPr lang="fi-FI"/>
              <a:t>numeerinen arviointi</a:t>
            </a:r>
          </a:p>
          <a:p>
            <a:pPr lvl="1" eaLnBrk="1" hangingPunct="1"/>
            <a:r>
              <a:rPr lang="fi-FI"/>
              <a:t>huomiota sellaisiin prosessin tai tuloksen osa-alueisiin, jotka voidaan ja on mielekästä ilmaista numeerisesti</a:t>
            </a:r>
          </a:p>
          <a:p>
            <a:pPr lvl="1" eaLnBrk="1" hangingPunct="1"/>
            <a:r>
              <a:rPr lang="fi-FI"/>
              <a:t>vrt. mittaaminen</a:t>
            </a:r>
          </a:p>
          <a:p>
            <a:pPr eaLnBrk="1" hangingPunct="1"/>
            <a:r>
              <a:rPr lang="fi-FI"/>
              <a:t>Laadullinen arviointi</a:t>
            </a:r>
          </a:p>
          <a:p>
            <a:pPr lvl="1" eaLnBrk="1" hangingPunct="1"/>
            <a:r>
              <a:rPr lang="fi-FI"/>
              <a:t>huomio kohteen sellaisiin henkisiin ja kulttuurisiin prosesseihin ja tuloksiin, joiden ilmaiseminen numeroina ei ole mielekästä tai mahdollista</a:t>
            </a:r>
          </a:p>
          <a:p>
            <a:pPr lvl="1" eaLnBrk="1" hangingPunct="1"/>
            <a:r>
              <a:rPr lang="fi-FI"/>
              <a:t>sanallista arviointia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/>
              <a:t>Verkon rooli</a:t>
            </a:r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Arviointikäsitteitä (6)</a:t>
            </a: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i-FI"/>
              <a:t>Ulkoinen arviointi</a:t>
            </a:r>
          </a:p>
          <a:p>
            <a:pPr lvl="1" eaLnBrk="1" hangingPunct="1"/>
            <a:r>
              <a:rPr lang="fi-FI"/>
              <a:t>perustuu opiskelijan oppimisen arviointiin tentin tai muun kirjallisen/suullisen näytön avulla yleensä opintojakson loputtua</a:t>
            </a:r>
          </a:p>
          <a:p>
            <a:pPr lvl="1" eaLnBrk="1" hangingPunct="1"/>
            <a:r>
              <a:rPr lang="fi-FI"/>
              <a:t>vertaisarviointi, opettaja/asiantuntija-arviointi</a:t>
            </a:r>
          </a:p>
          <a:p>
            <a:pPr eaLnBrk="1" hangingPunct="1"/>
            <a:r>
              <a:rPr lang="fi-FI"/>
              <a:t>Sisäinen arviointi</a:t>
            </a:r>
          </a:p>
          <a:p>
            <a:pPr lvl="1" eaLnBrk="1" hangingPunct="1"/>
            <a:r>
              <a:rPr lang="fi-FI"/>
              <a:t>opiskelijan oma arviointi omasta osaamisestaan, tiedoistaan ja taidoistaan</a:t>
            </a:r>
          </a:p>
          <a:p>
            <a:pPr lvl="1" eaLnBrk="1" hangingPunct="1"/>
            <a:r>
              <a:rPr lang="en-US"/>
              <a:t>vastuu omasta oppimisesta, kriittisyys omaa toimintaa kohtaan </a:t>
            </a:r>
            <a:endParaRPr lang="fi-FI"/>
          </a:p>
          <a:p>
            <a:pPr lvl="1" eaLnBrk="1" hangingPunct="1"/>
            <a:r>
              <a:rPr lang="fi-FI"/>
              <a:t>itsearviointi</a:t>
            </a:r>
            <a:endParaRPr 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Oppimisen arviointi</a:t>
            </a: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fi-FI"/>
              <a:t>Huomioitavaa on, että arvioinnissa em. muodot voivat esiintyä yksin tai yhdistelminä (arviointiratkaisu)</a:t>
            </a:r>
            <a:endParaRPr lang="en-US"/>
          </a:p>
          <a:p>
            <a:pPr eaLnBrk="1" hangingPunct="1"/>
            <a:endParaRPr lang="fi-FI"/>
          </a:p>
          <a:p>
            <a:pPr eaLnBrk="1" hangingPunct="1"/>
            <a:r>
              <a:rPr lang="fi-FI"/>
              <a:t>Oppimisprosessin arviointi ohjaa omalta osaltaan oppimisprosessia, joten arviointiperusteiden tulisi olla näkyvissä jo kurssin alussa</a:t>
            </a:r>
          </a:p>
          <a:p>
            <a:pPr lvl="1" eaLnBrk="1" hangingPunct="1"/>
            <a:r>
              <a:rPr lang="fi-FI"/>
              <a:t>perinteinen arviointi ei välttämättä enää toimi verkossa, vaikka verkkotenttejä (etätenttejä) järjestetäänkin</a:t>
            </a:r>
          </a:p>
          <a:p>
            <a:pPr lvl="1" eaLnBrk="1" hangingPunct="1"/>
            <a:r>
              <a:rPr lang="fi-FI"/>
              <a:t>tarvitaan vaihtoehtoisia arviointitapoja</a:t>
            </a:r>
            <a:endParaRPr 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Esimerkki arviointikriteeristöstä</a:t>
            </a:r>
            <a:endParaRPr lang="en-US"/>
          </a:p>
        </p:txBody>
      </p:sp>
      <p:graphicFrame>
        <p:nvGraphicFramePr>
          <p:cNvPr id="317466" name="Group 26"/>
          <p:cNvGraphicFramePr>
            <a:graphicFrameLocks noGrp="1"/>
          </p:cNvGraphicFramePr>
          <p:nvPr>
            <p:ph idx="1"/>
          </p:nvPr>
        </p:nvGraphicFramePr>
        <p:xfrm>
          <a:off x="228600" y="1341439"/>
          <a:ext cx="8686801" cy="4237231"/>
        </p:xfrm>
        <a:graphic>
          <a:graphicData uri="http://schemas.openxmlformats.org/drawingml/2006/table">
            <a:tbl>
              <a:tblPr/>
              <a:tblGrid>
                <a:gridCol w="2172639"/>
                <a:gridCol w="2170761"/>
                <a:gridCol w="2172640"/>
                <a:gridCol w="2170761"/>
              </a:tblGrid>
              <a:tr h="444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KIITETTÄVÄ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K5 = 9-10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HYVÄ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H4 = 8, H3 = 7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TYYDYTTÄVÄ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T2 = 6, T1 = 5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HYLÄTTY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69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Opiskelija on palauttanut kaikki tehtävänsä ohjeiden mukaan suunitellussa aikataulussa.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Opiskelija on kommentoinut toisten opiskelijoiden tehtäviä aktiivisesti, kriittisesti ja teoriatietoon nojaten.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Tietoperusta on sisäistynyt ja teorian hallinta näkyy tiedon soveltamiskykynä ja uusein ajatus- ja toimintamallien esille tuomisena.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Tiedon hankinta on tutkivaa, vaihtoehtoja etsivää. Kriittistä arviointia ohjaa teoreettinen tieto.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Verkkotyöskentely on aktiivista, persoonallista, luovaa, toisia oppimiseen kannustavaa ja yhteistä oppimista rakentavaa.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Opiskelija on palauttanut kaikki tehtävänsä ohjeiden mukaan suunitellussa aikataulussa.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Opiskelija on kommentoinut toisten opiskelijoiden tehtäviä teoriatietoon nojaten.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Tietoperusta on jäsentynyt, looginen ja teorian hallinta näkyy tiedon soveltamisena.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Tiedon hankinta on pääosin tutkivaa, vaihtoehtoja etsivää.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Verkkotyöskentely on aktiivista ja toisia oppimiseen kannustavaa.</a:t>
                      </a: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Opiskelija on palauttanut kaikki tehtävänsä ohjeiden mukaan </a:t>
                      </a:r>
                      <a:r>
                        <a:rPr kumimoji="0" lang="fi-FI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suunnitellussa </a:t>
                      </a: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aikataulussa.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Opiskelija on kommentoinut toisten opiskelijoiden tehtäviä ohjeiden mukaan.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Tietoperusta on osittain jäsentynyt, mutta teorian soveltaminen on vielä vaikeaa.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tiedon hankinta on jossain määrin vaihtoehtoja ja teoreettisia perusteluja etsivää.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Verkkotyöskentely on ohjeiden mukaista.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Opiskelija ei ole palauttanut tehtäviään aikataulun mukaan.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Opiskelijan antamat kommentit toisten opiskelijoiden tehtävistä ovat niukkoja.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Tietoperusta on kapea-alainen ja jäsentymätön.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Tiedon hankinta vähäistä.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Osallistuminen verkkotyöskentelyyn ei noudata annettuja ohjeista.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6276" name="Text Box 27"/>
          <p:cNvSpPr txBox="1">
            <a:spLocks noChangeArrowheads="1"/>
          </p:cNvSpPr>
          <p:nvPr/>
        </p:nvSpPr>
        <p:spPr bwMode="auto">
          <a:xfrm rot="16200000">
            <a:off x="378619" y="5426868"/>
            <a:ext cx="366713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prstTxWarp prst="textNoShape">
              <a:avLst/>
            </a:prstTxWarp>
            <a:spAutoFit/>
          </a:bodyPr>
          <a:lstStyle/>
          <a:p>
            <a:r>
              <a:rPr lang="fi-FI" sz="1200">
                <a:solidFill>
                  <a:schemeClr val="tx1"/>
                </a:solidFill>
              </a:rPr>
              <a:t>Wulff 2009</a:t>
            </a:r>
            <a:endParaRPr lang="en-US" sz="12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/>
              <a:t>Vaihtoehtoisia tenttikäytänteitä (1)</a:t>
            </a:r>
            <a:endParaRPr lang="en-US" sz="360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i-FI" sz="2000"/>
              <a:t>Ongelmakeskeinen  tentti</a:t>
            </a:r>
          </a:p>
          <a:p>
            <a:pPr eaLnBrk="1" hangingPunct="1"/>
            <a:r>
              <a:rPr lang="fi-FI" sz="2000"/>
              <a:t>Pikaraportit</a:t>
            </a:r>
          </a:p>
          <a:p>
            <a:pPr eaLnBrk="1" hangingPunct="1"/>
            <a:r>
              <a:rPr lang="fi-FI" sz="2000"/>
              <a:t>Posteritentti</a:t>
            </a:r>
          </a:p>
          <a:p>
            <a:pPr eaLnBrk="1" hangingPunct="1"/>
            <a:r>
              <a:rPr lang="fi-FI" sz="2000"/>
              <a:t>Ideakortit</a:t>
            </a:r>
          </a:p>
          <a:p>
            <a:pPr eaLnBrk="1" hangingPunct="1"/>
            <a:r>
              <a:rPr lang="fi-FI" sz="2000"/>
              <a:t>Portfoliotentti</a:t>
            </a:r>
          </a:p>
          <a:p>
            <a:pPr eaLnBrk="1" hangingPunct="1"/>
            <a:r>
              <a:rPr lang="fi-FI" sz="2000"/>
              <a:t>Tulevaisuusverstas</a:t>
            </a:r>
          </a:p>
          <a:p>
            <a:pPr eaLnBrk="1" hangingPunct="1"/>
            <a:r>
              <a:rPr lang="fi-FI" sz="2000"/>
              <a:t>Tutkimusprojektit</a:t>
            </a:r>
          </a:p>
          <a:p>
            <a:pPr eaLnBrk="1" hangingPunct="1"/>
            <a:r>
              <a:rPr lang="fi-FI" sz="2000"/>
              <a:t>Päiväkirjatentti</a:t>
            </a:r>
          </a:p>
          <a:p>
            <a:pPr eaLnBrk="1" hangingPunct="1"/>
            <a:r>
              <a:rPr lang="fi-FI" sz="2000"/>
              <a:t>Draamatentti</a:t>
            </a:r>
          </a:p>
          <a:p>
            <a:pPr eaLnBrk="1" hangingPunct="1"/>
            <a:r>
              <a:rPr lang="fi-FI" sz="2000"/>
              <a:t>Avoimen, provosoivan ongelman tentti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fi-FI" sz="2000"/>
              <a:t>Simuloidut potilaat</a:t>
            </a:r>
          </a:p>
          <a:p>
            <a:pPr eaLnBrk="1" hangingPunct="1"/>
            <a:r>
              <a:rPr lang="fi-FI" sz="2000"/>
              <a:t>Kirjadialogitentti</a:t>
            </a:r>
          </a:p>
          <a:p>
            <a:pPr eaLnBrk="1" hangingPunct="1"/>
            <a:r>
              <a:rPr lang="fi-FI" sz="2000"/>
              <a:t>Luentodialogitentti</a:t>
            </a:r>
          </a:p>
          <a:p>
            <a:pPr eaLnBrk="1" hangingPunct="1"/>
            <a:r>
              <a:rPr lang="fi-FI" sz="2000"/>
              <a:t>Kotitentti</a:t>
            </a:r>
          </a:p>
          <a:p>
            <a:pPr eaLnBrk="1" hangingPunct="1"/>
            <a:r>
              <a:rPr lang="fi-FI" sz="2000"/>
              <a:t>Aineistotentti</a:t>
            </a:r>
          </a:p>
          <a:p>
            <a:pPr eaLnBrk="1" hangingPunct="1"/>
            <a:r>
              <a:rPr lang="fi-FI" sz="2000"/>
              <a:t>Tehtävät etukäteen</a:t>
            </a:r>
          </a:p>
          <a:p>
            <a:pPr eaLnBrk="1" hangingPunct="1"/>
            <a:r>
              <a:rPr lang="fi-FI" sz="2000"/>
              <a:t>Suullinen kuulustelu</a:t>
            </a:r>
          </a:p>
          <a:p>
            <a:pPr eaLnBrk="1" hangingPunct="1"/>
            <a:r>
              <a:rPr lang="fi-FI" sz="2000"/>
              <a:t>Luentotehtävät</a:t>
            </a:r>
          </a:p>
          <a:p>
            <a:pPr eaLnBrk="1" hangingPunct="1"/>
            <a:r>
              <a:rPr lang="fi-FI" sz="2000"/>
              <a:t>Ryhmätentti</a:t>
            </a:r>
          </a:p>
          <a:p>
            <a:pPr eaLnBrk="1" hangingPunct="1"/>
            <a:r>
              <a:rPr lang="fi-FI" sz="2000"/>
              <a:t>Monivalintatentit</a:t>
            </a:r>
            <a:endParaRPr lang="en-US" sz="200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/>
              <a:t>Vaihtoehtoisia tenttikäytänteitä (2)</a:t>
            </a:r>
            <a:endParaRPr lang="en-US" sz="3600"/>
          </a:p>
        </p:txBody>
      </p:sp>
      <p:sp>
        <p:nvSpPr>
          <p:cNvPr id="98307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i-FI" sz="2000"/>
              <a:t>Esseetyyppiset etätehtävät</a:t>
            </a:r>
          </a:p>
          <a:p>
            <a:pPr eaLnBrk="1" hangingPunct="1"/>
            <a:r>
              <a:rPr lang="fi-FI" sz="2000"/>
              <a:t>Tutkielmat</a:t>
            </a:r>
          </a:p>
          <a:p>
            <a:pPr eaLnBrk="1" hangingPunct="1"/>
            <a:r>
              <a:rPr lang="fi-FI" sz="2000"/>
              <a:t>Oppimispäiväkirja</a:t>
            </a:r>
          </a:p>
          <a:p>
            <a:pPr eaLnBrk="1" hangingPunct="1"/>
            <a:r>
              <a:rPr lang="fi-FI" sz="2000"/>
              <a:t>Tarinat</a:t>
            </a:r>
          </a:p>
          <a:p>
            <a:pPr eaLnBrk="1" hangingPunct="1"/>
            <a:r>
              <a:rPr lang="fi-FI" sz="2000"/>
              <a:t>Portfoliot</a:t>
            </a:r>
          </a:p>
          <a:p>
            <a:pPr eaLnBrk="1" hangingPunct="1"/>
            <a:r>
              <a:rPr lang="fi-FI" sz="2000"/>
              <a:t>Osaamisanalyysit</a:t>
            </a:r>
          </a:p>
          <a:p>
            <a:pPr lvl="1" eaLnBrk="1" hangingPunct="1"/>
            <a:r>
              <a:rPr lang="fi-FI" sz="1800"/>
              <a:t>miellekartta</a:t>
            </a:r>
          </a:p>
          <a:p>
            <a:pPr lvl="1" eaLnBrk="1" hangingPunct="1"/>
            <a:r>
              <a:rPr lang="fi-FI" sz="1800"/>
              <a:t>käsitekartta</a:t>
            </a:r>
          </a:p>
          <a:p>
            <a:pPr lvl="1" eaLnBrk="1" hangingPunct="1"/>
            <a:r>
              <a:rPr lang="fi-FI" sz="1800"/>
              <a:t>SWOT-analyysi</a:t>
            </a:r>
          </a:p>
          <a:p>
            <a:pPr eaLnBrk="1" hangingPunct="1"/>
            <a:r>
              <a:rPr lang="fi-FI" sz="2000"/>
              <a:t>Pätevyyden inventaario</a:t>
            </a:r>
          </a:p>
          <a:p>
            <a:pPr eaLnBrk="1" hangingPunct="1"/>
            <a:r>
              <a:rPr lang="fi-FI" sz="2000"/>
              <a:t>Verkkokeskustelut</a:t>
            </a:r>
            <a:endParaRPr lang="en-US" sz="2000"/>
          </a:p>
        </p:txBody>
      </p:sp>
      <p:sp>
        <p:nvSpPr>
          <p:cNvPr id="98308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fi-FI" sz="2000"/>
              <a:t>Itsearviointi</a:t>
            </a:r>
          </a:p>
          <a:p>
            <a:pPr eaLnBrk="1" hangingPunct="1"/>
            <a:r>
              <a:rPr lang="fi-FI" sz="2000"/>
              <a:t>Vertaisarviointi</a:t>
            </a:r>
          </a:p>
          <a:p>
            <a:pPr eaLnBrk="1" hangingPunct="1"/>
            <a:r>
              <a:rPr lang="fi-FI" sz="2000"/>
              <a:t>Harjoitustyöt</a:t>
            </a:r>
          </a:p>
          <a:p>
            <a:pPr eaLnBrk="1" hangingPunct="1"/>
            <a:r>
              <a:rPr lang="fi-FI" sz="2000"/>
              <a:t>Esitykset</a:t>
            </a:r>
          </a:p>
          <a:p>
            <a:pPr eaLnBrk="1" hangingPunct="1"/>
            <a:endParaRPr lang="en-US" sz="200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3600"/>
              <a:t>Vaihtoehtoisia tenttikäytänteitä (3)</a:t>
            </a:r>
            <a:endParaRPr lang="en-US" sz="3600"/>
          </a:p>
        </p:txBody>
      </p:sp>
      <p:sp>
        <p:nvSpPr>
          <p:cNvPr id="99331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fi-FI" sz="2000"/>
              <a:t>Asennetestit </a:t>
            </a:r>
          </a:p>
          <a:p>
            <a:pPr eaLnBrk="1" hangingPunct="1"/>
            <a:r>
              <a:rPr lang="fi-FI" sz="2000"/>
              <a:t>Käsitetestit</a:t>
            </a:r>
          </a:p>
          <a:p>
            <a:pPr eaLnBrk="1" hangingPunct="1"/>
            <a:r>
              <a:rPr lang="fi-FI" sz="2000"/>
              <a:t>Itsearviointitestit</a:t>
            </a:r>
          </a:p>
          <a:p>
            <a:pPr eaLnBrk="1" hangingPunct="1"/>
            <a:r>
              <a:rPr lang="fi-FI" sz="2000"/>
              <a:t>Ristisanatehtävät</a:t>
            </a:r>
          </a:p>
          <a:p>
            <a:pPr eaLnBrk="1" hangingPunct="1"/>
            <a:r>
              <a:rPr lang="fi-FI" sz="2000"/>
              <a:t>Omin sanoin kertominen lyhyesti</a:t>
            </a:r>
          </a:p>
          <a:p>
            <a:pPr eaLnBrk="1" hangingPunct="1"/>
            <a:r>
              <a:rPr lang="fi-FI" sz="2000"/>
              <a:t>E-Portfolio</a:t>
            </a:r>
          </a:p>
          <a:p>
            <a:pPr eaLnBrk="1" hangingPunct="1"/>
            <a:r>
              <a:rPr lang="fi-FI" sz="2000"/>
              <a:t>Kirjalliset tehtävät</a:t>
            </a:r>
          </a:p>
          <a:p>
            <a:pPr lvl="1" eaLnBrk="1" hangingPunct="1"/>
            <a:r>
              <a:rPr lang="fi-FI" sz="1800"/>
              <a:t>mm. esseet, raportit, muistiot</a:t>
            </a:r>
          </a:p>
        </p:txBody>
      </p:sp>
      <p:sp>
        <p:nvSpPr>
          <p:cNvPr id="99332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en-US" sz="2000"/>
          </a:p>
          <a:p>
            <a:pPr eaLnBrk="1" hangingPunct="1"/>
            <a:endParaRPr lang="en-US" sz="200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Kysymyksiä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Milloin arvioidaan?</a:t>
            </a:r>
          </a:p>
          <a:p>
            <a:pPr eaLnBrk="1" hangingPunct="1"/>
            <a:r>
              <a:rPr lang="fi-FI"/>
              <a:t>Kuka arvio?</a:t>
            </a:r>
          </a:p>
          <a:p>
            <a:pPr eaLnBrk="1" hangingPunct="1"/>
            <a:r>
              <a:rPr lang="fi-FI"/>
              <a:t>Mihin arvioinnilla pyritään?</a:t>
            </a:r>
          </a:p>
          <a:p>
            <a:pPr eaLnBrk="1" hangingPunct="1"/>
            <a:r>
              <a:rPr lang="fi-FI"/>
              <a:t>Millä työkaluilla arviointia toteutetaan?</a:t>
            </a:r>
          </a:p>
          <a:p>
            <a:pPr eaLnBrk="1" hangingPunct="1"/>
            <a:r>
              <a:rPr lang="fi-FI"/>
              <a:t>Mihin prosessi päätetään?</a:t>
            </a:r>
            <a:endParaRPr lang="en-US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mtClean="0"/>
              <a:t>Pedagoinen suunnitelma</a:t>
            </a:r>
            <a:r>
              <a:rPr lang="fi-FI" smtClean="0"/>
              <a:t>,</a:t>
            </a:r>
            <a:r>
              <a:rPr lang="fi-FI" smtClean="0"/>
              <a:t> </a:t>
            </a:r>
            <a:r>
              <a:rPr lang="fi-FI" smtClean="0"/>
              <a:t>oppimistehtävät</a:t>
            </a:r>
            <a:r>
              <a:rPr lang="fi-FI" smtClean="0"/>
              <a:t> </a:t>
            </a:r>
            <a:r>
              <a:rPr lang="fi-FI" smtClean="0"/>
              <a:t>ja</a:t>
            </a:r>
            <a:r>
              <a:rPr lang="fi-FI" smtClean="0"/>
              <a:t> ohjaus</a:t>
            </a:r>
            <a:endParaRPr lang="fi-FI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Tehtäviä </a:t>
            </a:r>
            <a:r>
              <a:rPr lang="fi-FI" smtClean="0"/>
              <a:t>yksin</a:t>
            </a:r>
            <a:r>
              <a:rPr lang="fi-FI" smtClean="0"/>
              <a:t> </a:t>
            </a:r>
            <a:r>
              <a:rPr lang="fi-FI" smtClean="0"/>
              <a:t>tai</a:t>
            </a:r>
            <a:r>
              <a:rPr lang="fi-FI" smtClean="0"/>
              <a:t> ryhmässä</a:t>
            </a:r>
            <a:endParaRPr lang="fi-FI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Oppimistehtävä</a:t>
            </a:r>
            <a:r>
              <a:rPr lang="fi-FI" dirty="0" smtClean="0"/>
              <a:t> 4</a:t>
            </a:r>
            <a:endParaRPr 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sz="2000"/>
              <a:t>Laadi verkkokurssillesi pedagoginen suunnitelma: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1800"/>
              <a:t>mitä opettaja tekee opettaessaan (opetusteot)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1800"/>
              <a:t>mitä ohjaaja tekee ohjatessaan (ohjausteot)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1800"/>
              <a:t>mitä oppija tekee oppiakseen (oppimisteot)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1800"/>
              <a:t>millaisia tehtäviä suoritetaan oppimisprosessin tukemiseksi (oppimistehtävät)</a:t>
            </a:r>
          </a:p>
          <a:p>
            <a:pPr eaLnBrk="1" hangingPunct="1">
              <a:lnSpc>
                <a:spcPct val="90000"/>
              </a:lnSpc>
            </a:pPr>
            <a:r>
              <a:rPr lang="fi-FI" sz="2000"/>
              <a:t>Yleiset pedagogiset periaatteet voidaan kuvata suunnitelman alussa; sisältöelementteihin liittyvät toiminnot lisätään sisältökuvauksien yhteyteen</a:t>
            </a:r>
          </a:p>
          <a:p>
            <a:pPr eaLnBrk="1" hangingPunct="1">
              <a:lnSpc>
                <a:spcPct val="90000"/>
              </a:lnSpc>
            </a:pPr>
            <a:r>
              <a:rPr lang="fi-FI" sz="2000"/>
              <a:t>Tehtävän tavoite</a:t>
            </a:r>
          </a:p>
          <a:p>
            <a:pPr lvl="1" eaLnBrk="1" hangingPunct="1">
              <a:lnSpc>
                <a:spcPct val="90000"/>
              </a:lnSpc>
            </a:pPr>
            <a:r>
              <a:rPr lang="fi-FI" sz="1800"/>
              <a:t>Tehtävän tavoitteena on valita oman kurssin sisältöihin parhaiten sopivat pedagogiset ratkaisut ja laatia näistä kurssin pedagoginen suunnitelma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	Verkon rooli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Muodostaako suunnitteilla oleva kurssi verkkoon</a:t>
            </a:r>
          </a:p>
          <a:p>
            <a:pPr lvl="1" eaLnBrk="1" hangingPunct="1"/>
            <a:r>
              <a:rPr lang="en-US"/>
              <a:t>itseopiskelupaketin, jossa sisältö jaetaan verkon välityksellä</a:t>
            </a:r>
          </a:p>
          <a:p>
            <a:pPr lvl="1" eaLnBrk="1" hangingPunct="1"/>
            <a:r>
              <a:rPr lang="en-US"/>
              <a:t>muita opetusmuotoja tukevan lisä- tai oheismateriaalin </a:t>
            </a:r>
          </a:p>
          <a:p>
            <a:pPr lvl="1" eaLnBrk="1" hangingPunct="1"/>
            <a:r>
              <a:rPr lang="en-US"/>
              <a:t>muita opetusmuotoja tukeva vuorovaikutuksellisen osan </a:t>
            </a:r>
          </a:p>
          <a:p>
            <a:pPr lvl="1" eaLnBrk="1" hangingPunct="1"/>
            <a:r>
              <a:rPr lang="en-US"/>
              <a:t>kokonaisen oppimista tukevan ja tiedonprosessointia vaativan oppimisprosessin 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T-kalvopohja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IT-kalvopohja</Template>
  <TotalTime>43</TotalTime>
  <Words>4064</Words>
  <Application>Microsoft Macintosh PowerPoint</Application>
  <PresentationFormat>On-screen Show (4:3)</PresentationFormat>
  <Paragraphs>657</Paragraphs>
  <Slides>88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89" baseType="lpstr">
      <vt:lpstr>IT-kalvopohja</vt:lpstr>
      <vt:lpstr>Pedagoginen suunnittelu</vt:lpstr>
      <vt:lpstr>Pedagoginen suunnittelu</vt:lpstr>
      <vt:lpstr>Pedagoginen suunnittelu (1)</vt:lpstr>
      <vt:lpstr>Pedagoginen suunnittelu (2)</vt:lpstr>
      <vt:lpstr>Pedagoginen suunnittelu (3)</vt:lpstr>
      <vt:lpstr>Pedagoginen suunnittelu (4)</vt:lpstr>
      <vt:lpstr>Verkkokurssin ”juoni”</vt:lpstr>
      <vt:lpstr>Verkon rooli</vt:lpstr>
      <vt:lpstr> Verkon rooli</vt:lpstr>
      <vt:lpstr>Asetetut osaamistavoitteet</vt:lpstr>
      <vt:lpstr>Osaamistavoitteet</vt:lpstr>
      <vt:lpstr>Miten tausta-analyysissä asetetut osaamistavoitteet  saavutetaan?</vt:lpstr>
      <vt:lpstr>1. Toimintastrategian valinta</vt:lpstr>
      <vt:lpstr>Toimintastrategian valinta (1)</vt:lpstr>
      <vt:lpstr>Toimintastrategian valinta (2)</vt:lpstr>
      <vt:lpstr>2. Pedagogisen lähestymistavan ja mallin valinta</vt:lpstr>
      <vt:lpstr>Lähestymistavan valinta (1)</vt:lpstr>
      <vt:lpstr>Lähestymistavan valinta (2)</vt:lpstr>
      <vt:lpstr>Pedagogisen mallin valinta (1)</vt:lpstr>
      <vt:lpstr>Slide 20</vt:lpstr>
      <vt:lpstr>Pedagogisen mallin valinta (3)</vt:lpstr>
      <vt:lpstr>Tiedon omaksumiseen tähtäävät mallit (1)</vt:lpstr>
      <vt:lpstr>Tiedon omaksumiseen tähtäävät mallit (2)</vt:lpstr>
      <vt:lpstr>Osallistumiseen tähtäävät mallit</vt:lpstr>
      <vt:lpstr>Pedagogisen mallin valinta (4)</vt:lpstr>
      <vt:lpstr>Pedagogisen mallin valinta (5)</vt:lpstr>
      <vt:lpstr>3. Vuorovaikutuksen suunnittelu</vt:lpstr>
      <vt:lpstr>Vuorovaikutus ja kommunikointityökalut (1)</vt:lpstr>
      <vt:lpstr>Vuorovaikutus ja kommunikointityökalut (2)</vt:lpstr>
      <vt:lpstr>4. Kognitiivisten prosessien tukeminen</vt:lpstr>
      <vt:lpstr>Kognitiiviset työkalut (1)</vt:lpstr>
      <vt:lpstr>Kognitiiviset työkalut (2)</vt:lpstr>
      <vt:lpstr>5. Muut metodit ja tekniikat</vt:lpstr>
      <vt:lpstr>Oppimista edistävät pedagogiset metodit ja tekniikat (1)</vt:lpstr>
      <vt:lpstr>Oppimista edistävät pedagogiset metodit ja tekniikat (1)</vt:lpstr>
      <vt:lpstr>Oppimista edistävät pedagogiset metodit ja tekniikat (2)</vt:lpstr>
      <vt:lpstr>Oppimista edistävät pedagogiset metodit ja tekniikat (3)</vt:lpstr>
      <vt:lpstr>6. Oppimistehtävät</vt:lpstr>
      <vt:lpstr>Hyvä oppimistehtävä (1)</vt:lpstr>
      <vt:lpstr>Hyvä oppimistehtävä (2)</vt:lpstr>
      <vt:lpstr>Slide 41</vt:lpstr>
      <vt:lpstr>Slide 42</vt:lpstr>
      <vt:lpstr>Oppimisprosessin ohjaaminen</vt:lpstr>
      <vt:lpstr>Oppimisprosessin ohjaaminen (1)</vt:lpstr>
      <vt:lpstr>Oppimisprosessin ohjaaminen (2)</vt:lpstr>
      <vt:lpstr>Oppimisprosessin ohjaaminen (3)</vt:lpstr>
      <vt:lpstr>Opiskelun ja ohjauksen välineet</vt:lpstr>
      <vt:lpstr>Oppimista ja opiskelua ohjaavat materiaalit (1)</vt:lpstr>
      <vt:lpstr>Oppimista ja opiskelua ohjaavat materiaalit (2)</vt:lpstr>
      <vt:lpstr>Oppimista ja opiskelua ohjaavat materiaalit (3)</vt:lpstr>
      <vt:lpstr>Oppimista ja opiskelua ohjaavat materiaalit (4)</vt:lpstr>
      <vt:lpstr>Oppimista ja opiskelua ohjaavat materiaalit (5)</vt:lpstr>
      <vt:lpstr>Oppimista ja opiskelua ohjaavat materiaalit (6)</vt:lpstr>
      <vt:lpstr>Oppimista ja opiskelua ohjaavat materiaalit (7)</vt:lpstr>
      <vt:lpstr>Oppimista ja opiskelua ohjaavat materiaalit (8)</vt:lpstr>
      <vt:lpstr>Oppimista ja opiskelua ohjaavat materiaalit (9)</vt:lpstr>
      <vt:lpstr>Oppimista ja opiskelua ohjaavat materiaalit (10)</vt:lpstr>
      <vt:lpstr>Vihjeitä ohjaavan materiaalin tuottamiseen (1)</vt:lpstr>
      <vt:lpstr>Vihjeitä ohjaavan materiaalin tuottamiseen (2)</vt:lpstr>
      <vt:lpstr>Vihjeitä ohjaavan materiaalin tuottamiseen (3)</vt:lpstr>
      <vt:lpstr>Esimerkkejä ohjaavan materiaalin välineistä (1)</vt:lpstr>
      <vt:lpstr>Esimerkkejä ohjaavan materiaalin välineistä (2)</vt:lpstr>
      <vt:lpstr>Esimerkkejä ohjaavan materiaalin välineistä (3)</vt:lpstr>
      <vt:lpstr>Esimerkkejä ohjaavan materiaalin välineistä (4)</vt:lpstr>
      <vt:lpstr>Ohjauksen tehtävät</vt:lpstr>
      <vt:lpstr>Ohjaajan tehtävät (1)</vt:lpstr>
      <vt:lpstr>Ohjaajan tehtävät (2)</vt:lpstr>
      <vt:lpstr>Ohjaajan tehtävät (3)</vt:lpstr>
      <vt:lpstr>Salmonin verkko-ohjauksen ja  -oppimisen malli</vt:lpstr>
      <vt:lpstr>Kysymyksiä</vt:lpstr>
      <vt:lpstr>Oppimisen arviointi</vt:lpstr>
      <vt:lpstr>Miksi arvioida?</vt:lpstr>
      <vt:lpstr>Pohdi</vt:lpstr>
      <vt:lpstr>Oppimisen arviointi (1)</vt:lpstr>
      <vt:lpstr>Arviointikäsitteitä (1)</vt:lpstr>
      <vt:lpstr>Arviointikäsitteitä (2)</vt:lpstr>
      <vt:lpstr>Arviointikäsitteitä (3)</vt:lpstr>
      <vt:lpstr>Arviointikäsitteitä (4)</vt:lpstr>
      <vt:lpstr>Arviointikäsitteitä (5)</vt:lpstr>
      <vt:lpstr>Arviointikäsitteitä (6)</vt:lpstr>
      <vt:lpstr>Oppimisen arviointi</vt:lpstr>
      <vt:lpstr>Esimerkki arviointikriteeristöstä</vt:lpstr>
      <vt:lpstr>Vaihtoehtoisia tenttikäytänteitä (1)</vt:lpstr>
      <vt:lpstr>Vaihtoehtoisia tenttikäytänteitä (2)</vt:lpstr>
      <vt:lpstr>Vaihtoehtoisia tenttikäytänteitä (3)</vt:lpstr>
      <vt:lpstr>Kysymyksiä</vt:lpstr>
      <vt:lpstr>Tehtäviä yksin tai ryhmässä</vt:lpstr>
      <vt:lpstr>Oppimistehtävä 4</vt:lpstr>
    </vt:vector>
  </TitlesOfParts>
  <Company>JYU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Tietotekniikan aineenopettajankoulutus</dc:title>
  <dc:creator>Leena Hiltunen</dc:creator>
  <cp:lastModifiedBy>Hiltunen Leena</cp:lastModifiedBy>
  <cp:revision>361</cp:revision>
  <cp:lastPrinted>2011-08-22T12:33:50Z</cp:lastPrinted>
  <dcterms:created xsi:type="dcterms:W3CDTF">2013-01-07T11:02:55Z</dcterms:created>
  <dcterms:modified xsi:type="dcterms:W3CDTF">2013-01-07T11:27:36Z</dcterms:modified>
</cp:coreProperties>
</file>