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slides/slide62.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slides/slide61.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slides/slide12.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slides/slide43.xml" ContentType="application/vnd.openxmlformats-officedocument.presentationml.slide+xml"/>
  <Override PartName="/ppt/slides/slide59.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slides/slide49.xml" ContentType="application/vnd.openxmlformats-officedocument.presentationml.slide+xml"/>
  <Override PartName="/ppt/slides/slide42.xml" ContentType="application/vnd.openxmlformats-officedocument.presentationml.slide+xml"/>
  <Override PartName="/ppt/slides/slide58.xml" ContentType="application/vnd.openxmlformats-officedocument.presentationml.slid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65.xml" ContentType="application/vnd.openxmlformats-officedocument.presentationml.slide+xml"/>
  <Override PartName="/ppt/slides/slide10.xml" ContentType="application/vnd.openxmlformats-officedocument.presentationml.slide+xml"/>
  <Default Extension="wmf" ContentType="image/x-wmf"/>
  <Override PartName="/ppt/slides/slide48.xml" ContentType="application/vnd.openxmlformats-officedocument.presentationml.slide+xml"/>
  <Override PartName="/docProps/app.xml" ContentType="application/vnd.openxmlformats-officedocument.extended-properties+xml"/>
  <Override PartName="/ppt/slides/slide41.xml" ContentType="application/vnd.openxmlformats-officedocument.presentationml.slide+xml"/>
  <Override PartName="/ppt/slides/slide57.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slides/slide64.xml" ContentType="application/vnd.openxmlformats-officedocument.presentationml.slide+xml"/>
  <Override PartName="/ppt/viewProps.xml" ContentType="application/vnd.openxmlformats-officedocument.presentationml.viewProps+xml"/>
  <Override PartName="/ppt/slides/slide47.xml" ContentType="application/vnd.openxmlformats-officedocument.presentationml.slide+xml"/>
  <Override PartName="/ppt/slides/slide40.xml" ContentType="application/vnd.openxmlformats-officedocument.presentationml.slide+xml"/>
  <Override PartName="/ppt/slides/slide56.xml" ContentType="application/vnd.openxmlformats-officedocument.presentationml.slide+xml"/>
  <Override PartName="/ppt/theme/theme2.xml" ContentType="application/vnd.openxmlformats-officedocument.theme+xml"/>
  <Override PartName="/ppt/slides/slide23.xml" ContentType="application/vnd.openxmlformats-officedocument.presentationml.slide+xml"/>
  <Override PartName="/ppt/slides/slide39.xml" ContentType="application/vnd.openxmlformats-officedocument.presentationml.slide+xml"/>
  <Override PartName="/ppt/slideLayouts/slideLayout11.xml" ContentType="application/vnd.openxmlformats-officedocument.presentationml.slideLayout+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slides/slide63.xml" ContentType="application/vnd.openxmlformats-officedocument.presentationml.slide+xml"/>
  <Override PartName="/ppt/slides/slide46.xml" ContentType="application/vnd.openxmlformats-officedocument.presentationml.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Override PartName="/ppt/slides/slide31.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84" r:id="rId1"/>
  </p:sldMasterIdLst>
  <p:notesMasterIdLst>
    <p:notesMasterId r:id="rId67"/>
  </p:notesMasterIdLst>
  <p:handoutMasterIdLst>
    <p:handoutMasterId r:id="rId68"/>
  </p:handoutMasterIdLst>
  <p:sldIdLst>
    <p:sldId id="327" r:id="rId2"/>
    <p:sldId id="286" r:id="rId3"/>
    <p:sldId id="287" r:id="rId4"/>
    <p:sldId id="328" r:id="rId5"/>
    <p:sldId id="329" r:id="rId6"/>
    <p:sldId id="341" r:id="rId7"/>
    <p:sldId id="342" r:id="rId8"/>
    <p:sldId id="330" r:id="rId9"/>
    <p:sldId id="331" r:id="rId10"/>
    <p:sldId id="332" r:id="rId11"/>
    <p:sldId id="343" r:id="rId12"/>
    <p:sldId id="333" r:id="rId13"/>
    <p:sldId id="336" r:id="rId14"/>
    <p:sldId id="344" r:id="rId15"/>
    <p:sldId id="346" r:id="rId16"/>
    <p:sldId id="345" r:id="rId17"/>
    <p:sldId id="347" r:id="rId18"/>
    <p:sldId id="348" r:id="rId19"/>
    <p:sldId id="349" r:id="rId20"/>
    <p:sldId id="351" r:id="rId21"/>
    <p:sldId id="350" r:id="rId22"/>
    <p:sldId id="352" r:id="rId23"/>
    <p:sldId id="334" r:id="rId24"/>
    <p:sldId id="353" r:id="rId25"/>
    <p:sldId id="354" r:id="rId26"/>
    <p:sldId id="335" r:id="rId27"/>
    <p:sldId id="355" r:id="rId28"/>
    <p:sldId id="337" r:id="rId29"/>
    <p:sldId id="356" r:id="rId30"/>
    <p:sldId id="338" r:id="rId31"/>
    <p:sldId id="359" r:id="rId32"/>
    <p:sldId id="360" r:id="rId33"/>
    <p:sldId id="361" r:id="rId34"/>
    <p:sldId id="362" r:id="rId35"/>
    <p:sldId id="363" r:id="rId36"/>
    <p:sldId id="364" r:id="rId37"/>
    <p:sldId id="365" r:id="rId38"/>
    <p:sldId id="366" r:id="rId39"/>
    <p:sldId id="367" r:id="rId40"/>
    <p:sldId id="368" r:id="rId41"/>
    <p:sldId id="369" r:id="rId42"/>
    <p:sldId id="370" r:id="rId43"/>
    <p:sldId id="371" r:id="rId44"/>
    <p:sldId id="372" r:id="rId45"/>
    <p:sldId id="373" r:id="rId46"/>
    <p:sldId id="374" r:id="rId47"/>
    <p:sldId id="375" r:id="rId48"/>
    <p:sldId id="376" r:id="rId49"/>
    <p:sldId id="377" r:id="rId50"/>
    <p:sldId id="378" r:id="rId51"/>
    <p:sldId id="379" r:id="rId52"/>
    <p:sldId id="380" r:id="rId53"/>
    <p:sldId id="381" r:id="rId54"/>
    <p:sldId id="382" r:id="rId55"/>
    <p:sldId id="383" r:id="rId56"/>
    <p:sldId id="384" r:id="rId57"/>
    <p:sldId id="385" r:id="rId58"/>
    <p:sldId id="386" r:id="rId59"/>
    <p:sldId id="339" r:id="rId60"/>
    <p:sldId id="387" r:id="rId61"/>
    <p:sldId id="340" r:id="rId62"/>
    <p:sldId id="388" r:id="rId63"/>
    <p:sldId id="390" r:id="rId64"/>
    <p:sldId id="357" r:id="rId65"/>
    <p:sldId id="389" r:id="rId66"/>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3" frameSlides="1"/>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9328" autoAdjust="0"/>
  </p:normalViewPr>
  <p:slideViewPr>
    <p:cSldViewPr>
      <p:cViewPr varScale="1">
        <p:scale>
          <a:sx n="147" d="100"/>
          <a:sy n="147" d="100"/>
        </p:scale>
        <p:origin x="-134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032" y="1512"/>
      </p:cViewPr>
      <p:guideLst>
        <p:guide orient="horz" pos="3128"/>
        <p:guide pos="214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notesMaster" Target="notesMasters/notesMaster1.xml"/><Relationship Id="rId68" Type="http://schemas.openxmlformats.org/officeDocument/2006/relationships/handoutMaster" Target="handoutMasters/handoutMaster1.xml"/><Relationship Id="rId69" Type="http://schemas.openxmlformats.org/officeDocument/2006/relationships/printerSettings" Target="printerSettings/printerSettings1.bin"/><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D4C56BC0-BB4B-4D01-BF75-47BA45394D69}" type="datetimeFigureOut">
              <a:rPr lang="en-US" smtClean="0"/>
              <a:pPr/>
              <a:t>1/7/13</a:t>
            </a:fld>
            <a:endParaRPr lang="en-US"/>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3B9DD8E3-7B6E-47C8-BA7E-3634FA6C5EC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1F4A2181-86E1-4C3F-B58D-2ACA5AF22294}" type="datetimeFigureOut">
              <a:rPr lang="en-US" smtClean="0"/>
              <a:pPr/>
              <a:t>1/7/13</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8050"/>
            <a:ext cx="5435600" cy="44688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a:defRPr sz="1200"/>
            </a:lvl1pPr>
          </a:lstStyle>
          <a:p>
            <a:fld id="{022F9461-95B7-48D9-9A21-5AFAE7F56B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userDrawn="1"/>
        </p:nvSpPr>
        <p:spPr bwMode="white">
          <a:xfrm>
            <a:off x="0" y="5589240"/>
            <a:ext cx="9144000" cy="126876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none"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543684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70C27DA-5B61-4AE8-B8FA-5DDD482C968E}" type="slidenum">
              <a:rPr lang="en-US" smtClean="0"/>
              <a:pPr/>
              <a:t>‹#›</a:t>
            </a:fld>
            <a:endParaRPr lang="en-US" dirty="0"/>
          </a:p>
        </p:txBody>
      </p:sp>
      <p:sp>
        <p:nvSpPr>
          <p:cNvPr id="8" name="Title 7"/>
          <p:cNvSpPr>
            <a:spLocks noGrp="1"/>
          </p:cNvSpPr>
          <p:nvPr>
            <p:ph type="ctrTitle"/>
          </p:nvPr>
        </p:nvSpPr>
        <p:spPr>
          <a:xfrm>
            <a:off x="611560" y="381000"/>
            <a:ext cx="7846640" cy="1752600"/>
          </a:xfrm>
        </p:spPr>
        <p:txBody>
          <a:bodyPr anchor="b"/>
          <a:lstStyle>
            <a:lvl1pPr>
              <a:defRPr sz="4200">
                <a:solidFill>
                  <a:schemeClr val="accent1"/>
                </a:solidFill>
              </a:defRPr>
            </a:lvl1pPr>
          </a:lstStyle>
          <a:p>
            <a:r>
              <a:rPr kumimoji="0" lang="en-US" smtClean="0"/>
              <a:t>Click to edit Master title style</a:t>
            </a:r>
            <a:endParaRPr kumimoji="0" lang="en-US" dirty="0"/>
          </a:p>
        </p:txBody>
      </p:sp>
      <p:pic>
        <p:nvPicPr>
          <p:cNvPr id="21" name="Picture 3"/>
          <p:cNvPicPr>
            <a:picLocks noChangeAspect="1" noChangeArrowheads="1"/>
          </p:cNvPicPr>
          <p:nvPr userDrawn="1"/>
        </p:nvPicPr>
        <p:blipFill>
          <a:blip r:embed="rId2" cstate="print"/>
          <a:srcRect/>
          <a:stretch>
            <a:fillRect/>
          </a:stretch>
        </p:blipFill>
        <p:spPr bwMode="auto">
          <a:xfrm>
            <a:off x="0" y="5711055"/>
            <a:ext cx="9144000" cy="114694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B70C27DA-5B61-4AE8-B8FA-5DDD482C968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55058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flipV="1">
            <a:off x="4437504" y="2862456"/>
            <a:ext cx="5433792" cy="19776"/>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70C27DA-5B61-4AE8-B8FA-5DDD482C968E}" type="slidenum">
              <a:rPr lang="en-US" smtClean="0"/>
              <a:pPr/>
              <a:t>‹#›</a:t>
            </a:fld>
            <a:endParaRPr lang="en-US"/>
          </a:p>
        </p:txBody>
      </p:sp>
      <p:sp>
        <p:nvSpPr>
          <p:cNvPr id="3" name="Vertical Text Placeholder 2"/>
          <p:cNvSpPr>
            <a:spLocks noGrp="1"/>
          </p:cNvSpPr>
          <p:nvPr>
            <p:ph type="body" orient="vert" idx="1"/>
          </p:nvPr>
        </p:nvSpPr>
        <p:spPr>
          <a:xfrm>
            <a:off x="304800" y="304800"/>
            <a:ext cx="6553200" cy="521243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2" name="Vertical Title 1"/>
          <p:cNvSpPr>
            <a:spLocks noGrp="1"/>
          </p:cNvSpPr>
          <p:nvPr>
            <p:ph type="title" orient="vert"/>
          </p:nvPr>
        </p:nvSpPr>
        <p:spPr>
          <a:xfrm>
            <a:off x="7391400" y="304801"/>
            <a:ext cx="1447800" cy="5212431"/>
          </a:xfrm>
        </p:spPr>
        <p:txBody>
          <a:bodyPr vert="eaVert"/>
          <a:lstStyle/>
          <a:p>
            <a:r>
              <a:rPr kumimoji="0" lang="en-US" smtClean="0"/>
              <a:t>Click to edit Master title style</a:t>
            </a:r>
            <a:endParaRPr kumimoji="0" lang="en-US"/>
          </a:p>
        </p:txBody>
      </p:sp>
      <p:pic>
        <p:nvPicPr>
          <p:cNvPr id="16" name="Picture 3"/>
          <p:cNvPicPr>
            <a:picLocks noChangeAspect="1" noChangeArrowheads="1"/>
          </p:cNvPicPr>
          <p:nvPr userDrawn="1"/>
        </p:nvPicPr>
        <p:blipFill>
          <a:blip r:embed="rId2" cstate="print"/>
          <a:srcRect/>
          <a:stretch>
            <a:fillRect/>
          </a:stretch>
        </p:blipFill>
        <p:spPr bwMode="auto">
          <a:xfrm>
            <a:off x="0" y="5711055"/>
            <a:ext cx="9144000" cy="114694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bg>
      <p:bgRef idx="1001">
        <a:schemeClr val="bg2"/>
      </p:bgRef>
    </p:bg>
    <p:spTree>
      <p:nvGrpSpPr>
        <p:cNvPr id="1" name=""/>
        <p:cNvGrpSpPr/>
        <p:nvPr/>
      </p:nvGrpSpPr>
      <p:grpSpPr>
        <a:xfrm>
          <a:off x="0" y="0"/>
          <a:ext cx="0" cy="0"/>
          <a:chOff x="0" y="0"/>
          <a:chExt cx="0" cy="0"/>
        </a:xfrm>
      </p:grpSpPr>
      <p:sp>
        <p:nvSpPr>
          <p:cNvPr id="9" name="Rectangle 8"/>
          <p:cNvSpPr>
            <a:spLocks noChangeArrowheads="1"/>
          </p:cNvSpPr>
          <p:nvPr userDrawn="1"/>
        </p:nvSpPr>
        <p:spPr bwMode="auto">
          <a:xfrm>
            <a:off x="155448" y="166606"/>
            <a:ext cx="8833104" cy="1013288"/>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 name="Title 1"/>
          <p:cNvSpPr>
            <a:spLocks noGrp="1"/>
          </p:cNvSpPr>
          <p:nvPr>
            <p:ph type="title"/>
          </p:nvPr>
        </p:nvSpPr>
        <p:spPr/>
        <p:txBody>
          <a:bodyPr/>
          <a:lstStyle>
            <a:lvl1pPr>
              <a:defRPr b="0">
                <a:solidFill>
                  <a:schemeClr val="bg1"/>
                </a:solidFill>
              </a:defRPr>
            </a:lvl1pPr>
          </a:lstStyle>
          <a:p>
            <a:r>
              <a:rPr kumimoji="0" lang="en-US" smtClean="0"/>
              <a:t>Click to edit Master title style</a:t>
            </a:r>
            <a:endParaRPr kumimoji="0" lang="en-US" dirty="0"/>
          </a:p>
        </p:txBody>
      </p:sp>
      <p:sp>
        <p:nvSpPr>
          <p:cNvPr id="8" name="Content Placeholder 7"/>
          <p:cNvSpPr>
            <a:spLocks noGrp="1"/>
          </p:cNvSpPr>
          <p:nvPr>
            <p:ph sz="quarter" idx="1"/>
          </p:nvPr>
        </p:nvSpPr>
        <p:spPr>
          <a:xfrm>
            <a:off x="301752" y="1527048"/>
            <a:ext cx="8503920" cy="406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userDrawn="1"/>
        </p:nvSpPr>
        <p:spPr>
          <a:xfrm>
            <a:off x="4267200" y="103519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userDrawn="1"/>
        </p:nvSpPr>
        <p:spPr>
          <a:xfrm>
            <a:off x="4361688" y="112968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8033"/>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none"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14" name="Rectangle 13"/>
          <p:cNvSpPr>
            <a:spLocks noChangeArrowheads="1"/>
          </p:cNvSpPr>
          <p:nvPr/>
        </p:nvSpPr>
        <p:spPr bwMode="auto">
          <a:xfrm>
            <a:off x="152400" y="152400"/>
            <a:ext cx="8833104" cy="543684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70C27DA-5B61-4AE8-B8FA-5DDD482C968E}"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dirty="0" smtClean="0"/>
              <a:t>Click to edit Master title style</a:t>
            </a:r>
            <a:endParaRPr kumimoji="0" lang="en-US" dirty="0"/>
          </a:p>
        </p:txBody>
      </p:sp>
      <p:pic>
        <p:nvPicPr>
          <p:cNvPr id="22" name="Picture 3"/>
          <p:cNvPicPr>
            <a:picLocks noChangeAspect="1" noChangeArrowheads="1"/>
          </p:cNvPicPr>
          <p:nvPr userDrawn="1"/>
        </p:nvPicPr>
        <p:blipFill>
          <a:blip r:embed="rId2" cstate="print"/>
          <a:srcRect/>
          <a:stretch>
            <a:fillRect/>
          </a:stretch>
        </p:blipFill>
        <p:spPr bwMode="auto">
          <a:xfrm>
            <a:off x="0" y="5711055"/>
            <a:ext cx="9144000" cy="114694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1">
        <a:schemeClr val="bg2"/>
      </p:bgRef>
    </p:bg>
    <p:spTree>
      <p:nvGrpSpPr>
        <p:cNvPr id="1" name=""/>
        <p:cNvGrpSpPr/>
        <p:nvPr/>
      </p:nvGrpSpPr>
      <p:grpSpPr>
        <a:xfrm>
          <a:off x="0" y="0"/>
          <a:ext cx="0" cy="0"/>
          <a:chOff x="0" y="0"/>
          <a:chExt cx="0" cy="0"/>
        </a:xfrm>
      </p:grpSpPr>
      <p:sp>
        <p:nvSpPr>
          <p:cNvPr id="13" name="Rectangle 12"/>
          <p:cNvSpPr>
            <a:spLocks noChangeArrowheads="1"/>
          </p:cNvSpPr>
          <p:nvPr userDrawn="1"/>
        </p:nvSpPr>
        <p:spPr bwMode="auto">
          <a:xfrm>
            <a:off x="155448" y="172447"/>
            <a:ext cx="8833104" cy="10852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userDrawn="1"/>
        </p:nvSpPr>
        <p:spPr>
          <a:xfrm>
            <a:off x="4267200" y="103519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userDrawn="1"/>
        </p:nvSpPr>
        <p:spPr>
          <a:xfrm>
            <a:off x="4361688" y="112968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01752" y="228600"/>
            <a:ext cx="8534400" cy="758952"/>
          </a:xfrm>
        </p:spPr>
        <p:txBody>
          <a:bodyPr/>
          <a:lstStyle>
            <a:lvl1pPr>
              <a:defRPr>
                <a:solidFill>
                  <a:schemeClr val="bg1"/>
                </a:solidFill>
              </a:defRPr>
            </a:lvl1pPr>
          </a:lstStyle>
          <a:p>
            <a:r>
              <a:rPr kumimoji="0" lang="en-US" smtClean="0"/>
              <a:t>Click to edit Master title style</a:t>
            </a:r>
            <a:endParaRPr kumimoji="0" lang="en-US" dirty="0"/>
          </a:p>
        </p:txBody>
      </p:sp>
      <p:sp>
        <p:nvSpPr>
          <p:cNvPr id="8" name="Straight Connector 7"/>
          <p:cNvSpPr>
            <a:spLocks noChangeShapeType="1"/>
          </p:cNvSpPr>
          <p:nvPr/>
        </p:nvSpPr>
        <p:spPr bwMode="auto">
          <a:xfrm flipV="1">
            <a:off x="4572000" y="1575652"/>
            <a:ext cx="1" cy="401358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217640"/>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2" name="Content Placeholder 11"/>
          <p:cNvSpPr>
            <a:spLocks noGrp="1"/>
          </p:cNvSpPr>
          <p:nvPr>
            <p:ph sz="half" idx="2"/>
          </p:nvPr>
        </p:nvSpPr>
        <p:spPr>
          <a:xfrm>
            <a:off x="4800600" y="1371600"/>
            <a:ext cx="4038600" cy="4217640"/>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5589240"/>
            <a:ext cx="9144000" cy="126876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536178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2973841"/>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2973841"/>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70C27DA-5B61-4AE8-B8FA-5DDD482C968E}"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3"/>
          <p:cNvPicPr>
            <a:picLocks noChangeAspect="1" noChangeArrowheads="1"/>
          </p:cNvPicPr>
          <p:nvPr userDrawn="1"/>
        </p:nvPicPr>
        <p:blipFill>
          <a:blip r:embed="rId2" cstate="print"/>
          <a:srcRect/>
          <a:stretch>
            <a:fillRect/>
          </a:stretch>
        </p:blipFill>
        <p:spPr bwMode="auto">
          <a:xfrm>
            <a:off x="0" y="5711055"/>
            <a:ext cx="9144000" cy="114694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kumimoji="0" lang="en-US" smtClean="0"/>
              <a:t>Click to edit Master title style</a:t>
            </a:r>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B70C27DA-5B61-4AE8-B8FA-5DDD482C96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5502752"/>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pic>
        <p:nvPicPr>
          <p:cNvPr id="11" name="Picture 3"/>
          <p:cNvPicPr>
            <a:picLocks noChangeAspect="1" noChangeArrowheads="1"/>
          </p:cNvPicPr>
          <p:nvPr userDrawn="1"/>
        </p:nvPicPr>
        <p:blipFill>
          <a:blip r:embed="rId2" cstate="print"/>
          <a:srcRect/>
          <a:stretch>
            <a:fillRect/>
          </a:stretch>
        </p:blipFill>
        <p:spPr bwMode="auto">
          <a:xfrm>
            <a:off x="0" y="5711055"/>
            <a:ext cx="9144000" cy="1146945"/>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051648"/>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3536031"/>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550884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490344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70C27DA-5B61-4AE8-B8FA-5DDD482C968E}" type="slidenum">
              <a:rPr lang="en-US" smtClean="0"/>
              <a:pPr/>
              <a:t>‹#›</a:t>
            </a:fld>
            <a:endParaRPr lang="en-US"/>
          </a:p>
        </p:txBody>
      </p:sp>
      <p:pic>
        <p:nvPicPr>
          <p:cNvPr id="22" name="Picture 3"/>
          <p:cNvPicPr>
            <a:picLocks noChangeAspect="1" noChangeArrowheads="1"/>
          </p:cNvPicPr>
          <p:nvPr userDrawn="1"/>
        </p:nvPicPr>
        <p:blipFill>
          <a:blip r:embed="rId2" cstate="print"/>
          <a:srcRect/>
          <a:stretch>
            <a:fillRect/>
          </a:stretch>
        </p:blipFill>
        <p:spPr bwMode="auto">
          <a:xfrm>
            <a:off x="0" y="5711055"/>
            <a:ext cx="9144000" cy="114694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051648"/>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55058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70C27DA-5B61-4AE8-B8FA-5DDD482C968E}" type="slidenum">
              <a:rPr lang="en-US" smtClean="0"/>
              <a:pPr/>
              <a:t>‹#›</a:t>
            </a:fld>
            <a:endParaRPr lang="en-US"/>
          </a:p>
        </p:txBody>
      </p:sp>
      <p:sp>
        <p:nvSpPr>
          <p:cNvPr id="2" name="Title 1"/>
          <p:cNvSpPr>
            <a:spLocks noGrp="1"/>
          </p:cNvSpPr>
          <p:nvPr>
            <p:ph type="title"/>
          </p:nvPr>
        </p:nvSpPr>
        <p:spPr>
          <a:xfrm>
            <a:off x="3000375" y="5029200"/>
            <a:ext cx="5867400" cy="56004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dirty="0"/>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459864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pic>
        <p:nvPicPr>
          <p:cNvPr id="23" name="Picture 3"/>
          <p:cNvPicPr>
            <a:picLocks noChangeAspect="1" noChangeArrowheads="1"/>
          </p:cNvPicPr>
          <p:nvPr userDrawn="1"/>
        </p:nvPicPr>
        <p:blipFill>
          <a:blip r:embed="rId2" cstate="print"/>
          <a:srcRect/>
          <a:stretch>
            <a:fillRect/>
          </a:stretch>
        </p:blipFill>
        <p:spPr bwMode="auto">
          <a:xfrm>
            <a:off x="0" y="5711055"/>
            <a:ext cx="9144000" cy="1146945"/>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auto">
          <a:xfrm>
            <a:off x="152400" y="155448"/>
            <a:ext cx="8833104" cy="55058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70C27DA-5B61-4AE8-B8FA-5DDD482C968E}"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0652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pic>
        <p:nvPicPr>
          <p:cNvPr id="20" name="Picture 3"/>
          <p:cNvPicPr>
            <a:picLocks noChangeAspect="1" noChangeArrowheads="1"/>
          </p:cNvPicPr>
          <p:nvPr/>
        </p:nvPicPr>
        <p:blipFill>
          <a:blip r:embed="rId13" cstate="print"/>
          <a:srcRect/>
          <a:stretch>
            <a:fillRect/>
          </a:stretch>
        </p:blipFill>
        <p:spPr bwMode="auto">
          <a:xfrm>
            <a:off x="0" y="5711055"/>
            <a:ext cx="9144000" cy="114694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9.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0.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www.mit.jyu.fi/OPE/Leena/CSCL/course_assignment.html" TargetMode="External"/><Relationship Id="rId3" Type="http://schemas.openxmlformats.org/officeDocument/2006/relationships/hyperlink" Target="http://www.mit.jyu.fi/OPE/VirtualLibrary/InstDesig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lnSpcReduction="10000"/>
          </a:bodyPr>
          <a:lstStyle/>
          <a:p>
            <a:r>
              <a:rPr lang="fi-FI" dirty="0" smtClean="0"/>
              <a:t>Luento 2</a:t>
            </a:r>
          </a:p>
          <a:p>
            <a:r>
              <a:rPr lang="fi-FI" dirty="0" smtClean="0"/>
              <a:t>16.1.2013</a:t>
            </a:r>
          </a:p>
          <a:p>
            <a:endParaRPr lang="fi-FI" dirty="0" smtClean="0"/>
          </a:p>
          <a:p>
            <a:r>
              <a:rPr lang="fi-FI" dirty="0" smtClean="0"/>
              <a:t>Verkko-opetuksen suunnittelua ohjaavien taustatietojen kartoittaminen sekä suunnittelun ja toteutuksen resursointi</a:t>
            </a:r>
            <a:endParaRPr lang="en-US" dirty="0"/>
          </a:p>
        </p:txBody>
      </p:sp>
      <p:sp>
        <p:nvSpPr>
          <p:cNvPr id="3" name="Title 2"/>
          <p:cNvSpPr>
            <a:spLocks noGrp="1"/>
          </p:cNvSpPr>
          <p:nvPr>
            <p:ph type="title"/>
          </p:nvPr>
        </p:nvSpPr>
        <p:spPr/>
        <p:txBody>
          <a:bodyPr/>
          <a:lstStyle/>
          <a:p>
            <a:r>
              <a:rPr lang="fi-FI" dirty="0" smtClean="0"/>
              <a:t>Tausta-analyysi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Alustava sisältö</a:t>
            </a:r>
            <a:endParaRPr lang="en-US" dirty="0"/>
          </a:p>
        </p:txBody>
      </p:sp>
      <p:sp>
        <p:nvSpPr>
          <p:cNvPr id="3" name="Text Placeholder 2"/>
          <p:cNvSpPr>
            <a:spLocks noGrp="1"/>
          </p:cNvSpPr>
          <p:nvPr>
            <p:ph type="body" idx="2"/>
          </p:nvPr>
        </p:nvSpPr>
        <p:spPr/>
        <p:txBody>
          <a:bodyPr/>
          <a:lstStyle/>
          <a:p>
            <a:r>
              <a:rPr lang="fi-FI" dirty="0" smtClean="0"/>
              <a:t>Sisällön hahmottamisessa apuna erilaiset ajatus- ja miellekartat</a:t>
            </a:r>
            <a:endParaRPr lang="en-US" dirty="0"/>
          </a:p>
        </p:txBody>
      </p:sp>
      <p:sp>
        <p:nvSpPr>
          <p:cNvPr id="4" name="Content Placeholder 3"/>
          <p:cNvSpPr>
            <a:spLocks noGrp="1"/>
          </p:cNvSpPr>
          <p:nvPr>
            <p:ph sz="quarter" idx="1"/>
          </p:nvPr>
        </p:nvSpPr>
        <p:spPr/>
        <p:txBody>
          <a:bodyPr/>
          <a:lstStyle/>
          <a:p>
            <a:r>
              <a:rPr lang="fi-FI" dirty="0" smtClean="0"/>
              <a:t>Kurssilla käsiteltävät peruskäsitteet</a:t>
            </a:r>
          </a:p>
          <a:p>
            <a:pPr lvl="1"/>
            <a:r>
              <a:rPr lang="fi-FI" dirty="0" smtClean="0"/>
              <a:t>täydennetään myöhemmin varsinaisen sisällönsuunnittelun aikana</a:t>
            </a:r>
          </a:p>
          <a:p>
            <a:pPr lvl="1"/>
            <a:r>
              <a:rPr lang="fi-FI" dirty="0" smtClean="0"/>
              <a:t>tarkistettava kurssin suhde muihin alan opintoihin (päällekkäisyyksien välttäminen)</a:t>
            </a:r>
          </a:p>
          <a:p>
            <a:pPr lvl="1"/>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6" descr="miellekartta"/>
          <p:cNvPicPr>
            <a:picLocks noChangeAspect="1" noChangeArrowheads="1"/>
          </p:cNvPicPr>
          <p:nvPr/>
        </p:nvPicPr>
        <p:blipFill>
          <a:blip r:embed="rId2" cstate="print"/>
          <a:srcRect/>
          <a:stretch>
            <a:fillRect/>
          </a:stretch>
        </p:blipFill>
        <p:spPr bwMode="auto">
          <a:xfrm>
            <a:off x="323528" y="261590"/>
            <a:ext cx="8501062" cy="532765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Kohderyhmä</a:t>
            </a:r>
            <a:endParaRPr lang="en-US" dirty="0"/>
          </a:p>
        </p:txBody>
      </p:sp>
      <p:sp>
        <p:nvSpPr>
          <p:cNvPr id="3" name="Text Placeholder 2"/>
          <p:cNvSpPr>
            <a:spLocks noGrp="1"/>
          </p:cNvSpPr>
          <p:nvPr>
            <p:ph type="body" idx="2"/>
          </p:nvPr>
        </p:nvSpPr>
        <p:spPr/>
        <p:txBody>
          <a:bodyPr/>
          <a:lstStyle/>
          <a:p>
            <a:r>
              <a:rPr lang="fi-FI" dirty="0" smtClean="0"/>
              <a:t>Mieti kenelle oman verkkokurssisi suuntaat ja pitäydy siinä; kaikkea kaikille –periaatteella on todella vaikea suunnitella hyvää verkkokurssia</a:t>
            </a:r>
          </a:p>
          <a:p>
            <a:r>
              <a:rPr lang="fi-FI" dirty="0" smtClean="0"/>
              <a:t>Erilaisten oppijoiden huomioiminen</a:t>
            </a:r>
            <a:r>
              <a:rPr lang="en-US" dirty="0" smtClean="0"/>
              <a:t>; </a:t>
            </a:r>
            <a:r>
              <a:rPr lang="fi-FI" dirty="0" smtClean="0"/>
              <a:t>tarjoa vaihtelevasti tukea erilaisille oppijoille</a:t>
            </a:r>
          </a:p>
        </p:txBody>
      </p:sp>
      <p:sp>
        <p:nvSpPr>
          <p:cNvPr id="4" name="Content Placeholder 3"/>
          <p:cNvSpPr>
            <a:spLocks noGrp="1"/>
          </p:cNvSpPr>
          <p:nvPr>
            <p:ph sz="quarter" idx="1"/>
          </p:nvPr>
        </p:nvSpPr>
        <p:spPr/>
        <p:txBody>
          <a:bodyPr>
            <a:normAutofit fontScale="92500" lnSpcReduction="10000"/>
          </a:bodyPr>
          <a:lstStyle/>
          <a:p>
            <a:r>
              <a:rPr lang="fi-FI" dirty="0" smtClean="0"/>
              <a:t>Kohderyhmä vaikuttaa suurelta osin mm. seuraaviin seikkoihin:</a:t>
            </a:r>
          </a:p>
          <a:p>
            <a:pPr lvl="1"/>
            <a:r>
              <a:rPr lang="fi-FI" dirty="0" smtClean="0"/>
              <a:t>millaista sisältöä kurssilla kannattaa opettaa </a:t>
            </a:r>
          </a:p>
          <a:p>
            <a:pPr lvl="1"/>
            <a:r>
              <a:rPr lang="fi-FI" dirty="0" smtClean="0"/>
              <a:t>mikä on kurssilaisten lähtötaso </a:t>
            </a:r>
          </a:p>
          <a:p>
            <a:pPr lvl="1"/>
            <a:r>
              <a:rPr lang="fi-FI" dirty="0" smtClean="0"/>
              <a:t>mitä ryhmäläisten odotetaan oppivan </a:t>
            </a:r>
          </a:p>
          <a:p>
            <a:pPr lvl="1"/>
            <a:r>
              <a:rPr lang="fi-FI" dirty="0" smtClean="0"/>
              <a:t>millaisia oppimistehtäviä kurssilla kannattaa tehdä </a:t>
            </a:r>
          </a:p>
          <a:p>
            <a:pPr lvl="1"/>
            <a:r>
              <a:rPr lang="fi-FI" dirty="0" smtClean="0"/>
              <a:t>millaisia pedagogisia lähestymistapoja kurssilla kannattaa käyttää </a:t>
            </a:r>
          </a:p>
          <a:p>
            <a:pPr lvl="1"/>
            <a:r>
              <a:rPr lang="fi-FI" dirty="0" smtClean="0"/>
              <a:t>kuinka paljon ohjausta tarvitaan </a:t>
            </a:r>
          </a:p>
          <a:p>
            <a:pPr lvl="1"/>
            <a:r>
              <a:rPr lang="fi-FI" dirty="0" smtClean="0"/>
              <a:t>miten kurssisuoritukset kannattaa arvioida </a:t>
            </a:r>
          </a:p>
          <a:p>
            <a:pPr lvl="1"/>
            <a:r>
              <a:rPr lang="fi-FI" dirty="0" smtClean="0"/>
              <a:t>millaista palautetta kannattaa/täytyy antaa ja kuinka paljon </a:t>
            </a:r>
          </a:p>
          <a:p>
            <a:pPr lvl="1"/>
            <a:r>
              <a:rPr lang="fi-FI" dirty="0" smtClean="0"/>
              <a:t>miten verkkokurssin laatua arvioidaan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Opintojakson rakenne (1)</a:t>
            </a:r>
            <a:endParaRPr lang="en-US" dirty="0"/>
          </a:p>
        </p:txBody>
      </p:sp>
      <p:sp>
        <p:nvSpPr>
          <p:cNvPr id="3" name="Text Placeholder 2"/>
          <p:cNvSpPr>
            <a:spLocks noGrp="1"/>
          </p:cNvSpPr>
          <p:nvPr>
            <p:ph type="body" idx="2"/>
          </p:nvPr>
        </p:nvSpPr>
        <p:spPr/>
        <p:txBody>
          <a:bodyPr/>
          <a:lstStyle/>
          <a:p>
            <a:r>
              <a:rPr lang="fi-FI" dirty="0" smtClean="0"/>
              <a:t>Miten jäsennämme kurssia ja millaisia pedagogisia malleja toteutamme?</a:t>
            </a:r>
            <a:endParaRPr lang="en-US" dirty="0"/>
          </a:p>
        </p:txBody>
      </p:sp>
      <p:sp>
        <p:nvSpPr>
          <p:cNvPr id="4" name="Content Placeholder 3"/>
          <p:cNvSpPr>
            <a:spLocks noGrp="1"/>
          </p:cNvSpPr>
          <p:nvPr>
            <p:ph sz="quarter" idx="1"/>
          </p:nvPr>
        </p:nvSpPr>
        <p:spPr/>
        <p:txBody>
          <a:bodyPr>
            <a:normAutofit fontScale="92500" lnSpcReduction="10000"/>
          </a:bodyPr>
          <a:lstStyle/>
          <a:p>
            <a:r>
              <a:rPr lang="fi-FI" dirty="0" smtClean="0"/>
              <a:t>Sisällön jäsentämisellä voimme ohjata oppijaa käymään sisältöä läpi tietyssä, haluamassamme järjestyksessä. </a:t>
            </a:r>
          </a:p>
          <a:p>
            <a:pPr lvl="1"/>
            <a:r>
              <a:rPr lang="fi-FI" dirty="0" smtClean="0"/>
              <a:t>ei aina tue oppijan omaa ajattelumaailmaa ja saattaa siten jopa estää oppimista</a:t>
            </a:r>
          </a:p>
          <a:p>
            <a:pPr lvl="1"/>
            <a:r>
              <a:rPr lang="fi-FI" dirty="0" smtClean="0"/>
              <a:t>toteutetaan yleensä opetussuunnitelmamallien avulla </a:t>
            </a:r>
          </a:p>
          <a:p>
            <a:r>
              <a:rPr lang="fi-FI" dirty="0" smtClean="0"/>
              <a:t>Pedagoginen malli</a:t>
            </a:r>
          </a:p>
          <a:p>
            <a:pPr lvl="1"/>
            <a:r>
              <a:rPr lang="fi-FI" dirty="0" smtClean="0"/>
              <a:t>otetaanko huomioon heti alusta lähtien kurssin suunnittelussa (esim. ongelmalähtöinen oppiminen)</a:t>
            </a:r>
          </a:p>
          <a:p>
            <a:pPr lvl="1"/>
            <a:r>
              <a:rPr lang="fi-FI" dirty="0" smtClean="0"/>
              <a:t>kannattaa tarkentaa sisällön suunnittelun jälkeen</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Opintojakson rakenne (2)</a:t>
            </a:r>
            <a:endParaRPr lang="en-US" dirty="0"/>
          </a:p>
        </p:txBody>
      </p:sp>
      <p:sp>
        <p:nvSpPr>
          <p:cNvPr id="3" name="Text Placeholder 2"/>
          <p:cNvSpPr>
            <a:spLocks noGrp="1"/>
          </p:cNvSpPr>
          <p:nvPr>
            <p:ph type="body" idx="2"/>
          </p:nvPr>
        </p:nvSpPr>
        <p:spPr>
          <a:xfrm>
            <a:off x="381000" y="1981200"/>
            <a:ext cx="2462808" cy="3536031"/>
          </a:xfrm>
        </p:spPr>
        <p:txBody>
          <a:bodyPr/>
          <a:lstStyle/>
          <a:p>
            <a:r>
              <a:rPr lang="fi-FI" dirty="0" smtClean="0"/>
              <a:t>Opetussuunnitelman </a:t>
            </a:r>
            <a:r>
              <a:rPr lang="fi-FI" dirty="0" err="1" smtClean="0"/>
              <a:t>perusmalllit</a:t>
            </a:r>
            <a:r>
              <a:rPr lang="fi-FI" dirty="0" smtClean="0"/>
              <a:t>:</a:t>
            </a:r>
          </a:p>
          <a:p>
            <a:r>
              <a:rPr lang="fi-FI" dirty="0" smtClean="0"/>
              <a:t>Lineaarisesti etenevä opetussuunnitelmamalli</a:t>
            </a:r>
          </a:p>
          <a:p>
            <a:endParaRPr lang="en-US" dirty="0"/>
          </a:p>
        </p:txBody>
      </p:sp>
      <p:sp>
        <p:nvSpPr>
          <p:cNvPr id="4" name="Content Placeholder 3"/>
          <p:cNvSpPr>
            <a:spLocks noGrp="1"/>
          </p:cNvSpPr>
          <p:nvPr>
            <p:ph sz="quarter" idx="1"/>
          </p:nvPr>
        </p:nvSpPr>
        <p:spPr/>
        <p:txBody>
          <a:bodyPr>
            <a:normAutofit fontScale="77500" lnSpcReduction="20000"/>
          </a:bodyPr>
          <a:lstStyle/>
          <a:p>
            <a:r>
              <a:rPr lang="fi-FI" dirty="0" smtClean="0"/>
              <a:t>opittava sisältö jaetaan moduuleihin ja moduulit puolestaan jaetaan aiheiden mukaan oppijaksoihin</a:t>
            </a:r>
          </a:p>
          <a:p>
            <a:r>
              <a:rPr lang="fi-FI" dirty="0" smtClean="0"/>
              <a:t>opiskelija voi arvioida osaamistaan </a:t>
            </a:r>
            <a:r>
              <a:rPr lang="fi-FI" dirty="0" err="1" smtClean="0"/>
              <a:t>itsearviointina</a:t>
            </a:r>
            <a:r>
              <a:rPr lang="fi-FI" dirty="0" smtClean="0"/>
              <a:t> jokaisen oppijakson jälkeen tai hän joutuu suorittamaan testin, joka on läpäistävä ennen kuin hän voi jatkaa seuraavaan oppijaksoon </a:t>
            </a:r>
          </a:p>
          <a:p>
            <a:r>
              <a:rPr lang="fi-FI" dirty="0" smtClean="0"/>
              <a:t>moduulista toiseen siirtyminen edellyttää myös usein testistä selviytymistä</a:t>
            </a:r>
          </a:p>
          <a:p>
            <a:r>
              <a:rPr lang="fi-FI" dirty="0" smtClean="0"/>
              <a:t>kaikki opiskelijat etenevät verkkokurssilla tehden samat tehtävät samassa järjestyksessä</a:t>
            </a:r>
          </a:p>
          <a:p>
            <a:r>
              <a:rPr lang="fi-FI" dirty="0" smtClean="0"/>
              <a:t>"kirjamainen", jossa sisältö luetaan kuvainnollisesti kannesta kanteen tietyssä järjestyksessä</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AutoShape 5"/>
          <p:cNvSpPr>
            <a:spLocks noChangeArrowheads="1"/>
          </p:cNvSpPr>
          <p:nvPr/>
        </p:nvSpPr>
        <p:spPr bwMode="auto">
          <a:xfrm>
            <a:off x="1328228" y="404664"/>
            <a:ext cx="2034997" cy="863847"/>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fi-FI" sz="1600" dirty="0">
                <a:solidFill>
                  <a:schemeClr val="tx1"/>
                </a:solidFill>
              </a:rPr>
              <a:t>Aloitus-</a:t>
            </a:r>
          </a:p>
          <a:p>
            <a:r>
              <a:rPr lang="fi-FI" sz="1600" dirty="0">
                <a:solidFill>
                  <a:schemeClr val="tx1"/>
                </a:solidFill>
              </a:rPr>
              <a:t>sivu</a:t>
            </a:r>
            <a:endParaRPr lang="en-US" sz="1600" dirty="0">
              <a:solidFill>
                <a:schemeClr val="tx1"/>
              </a:solidFill>
            </a:endParaRPr>
          </a:p>
        </p:txBody>
      </p:sp>
      <p:sp>
        <p:nvSpPr>
          <p:cNvPr id="3" name="AutoShape 8"/>
          <p:cNvSpPr>
            <a:spLocks noChangeArrowheads="1"/>
          </p:cNvSpPr>
          <p:nvPr/>
        </p:nvSpPr>
        <p:spPr bwMode="auto">
          <a:xfrm>
            <a:off x="2831013" y="1412727"/>
            <a:ext cx="2024032" cy="863847"/>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fi-FI" sz="1600">
                <a:solidFill>
                  <a:schemeClr val="tx1"/>
                </a:solidFill>
              </a:rPr>
              <a:t>Aihe 1</a:t>
            </a:r>
            <a:endParaRPr lang="en-US" sz="1600">
              <a:solidFill>
                <a:schemeClr val="tx1"/>
              </a:solidFill>
            </a:endParaRPr>
          </a:p>
        </p:txBody>
      </p:sp>
      <p:sp>
        <p:nvSpPr>
          <p:cNvPr id="4" name="AutoShape 9"/>
          <p:cNvSpPr>
            <a:spLocks noChangeArrowheads="1"/>
          </p:cNvSpPr>
          <p:nvPr/>
        </p:nvSpPr>
        <p:spPr bwMode="auto">
          <a:xfrm>
            <a:off x="4430052" y="2420789"/>
            <a:ext cx="2033707" cy="863847"/>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fi-FI" sz="1600" dirty="0">
                <a:solidFill>
                  <a:schemeClr val="tx1"/>
                </a:solidFill>
              </a:rPr>
              <a:t>Aihe 2</a:t>
            </a:r>
            <a:endParaRPr lang="en-US" sz="1600" dirty="0">
              <a:solidFill>
                <a:schemeClr val="tx1"/>
              </a:solidFill>
            </a:endParaRPr>
          </a:p>
        </p:txBody>
      </p:sp>
      <p:sp>
        <p:nvSpPr>
          <p:cNvPr id="5" name="AutoShape 10"/>
          <p:cNvSpPr>
            <a:spLocks noChangeArrowheads="1"/>
          </p:cNvSpPr>
          <p:nvPr/>
        </p:nvSpPr>
        <p:spPr bwMode="auto">
          <a:xfrm>
            <a:off x="5994528" y="3500289"/>
            <a:ext cx="2033856" cy="863847"/>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fi-FI" sz="1600">
                <a:solidFill>
                  <a:schemeClr val="tx1"/>
                </a:solidFill>
              </a:rPr>
              <a:t>Aihe ...</a:t>
            </a:r>
            <a:endParaRPr lang="en-US" sz="1600">
              <a:solidFill>
                <a:schemeClr val="tx1"/>
              </a:solidFill>
            </a:endParaRPr>
          </a:p>
        </p:txBody>
      </p:sp>
      <p:cxnSp>
        <p:nvCxnSpPr>
          <p:cNvPr id="6" name="AutoShape 13"/>
          <p:cNvCxnSpPr>
            <a:cxnSpLocks noChangeShapeType="1"/>
            <a:endCxn id="10" idx="1"/>
          </p:cNvCxnSpPr>
          <p:nvPr/>
        </p:nvCxnSpPr>
        <p:spPr bwMode="auto">
          <a:xfrm rot="16200000" flipH="1">
            <a:off x="1644434" y="1312346"/>
            <a:ext cx="576140" cy="488469"/>
          </a:xfrm>
          <a:prstGeom prst="bentConnector2">
            <a:avLst/>
          </a:prstGeom>
          <a:noFill/>
          <a:ln w="9525">
            <a:solidFill>
              <a:schemeClr val="tx1"/>
            </a:solidFill>
            <a:miter lim="800000"/>
            <a:headEnd/>
            <a:tailEnd type="triangle" w="med" len="med"/>
          </a:ln>
          <a:effectLst/>
        </p:spPr>
      </p:cxnSp>
      <p:cxnSp>
        <p:nvCxnSpPr>
          <p:cNvPr id="7" name="AutoShape 14"/>
          <p:cNvCxnSpPr>
            <a:cxnSpLocks noChangeShapeType="1"/>
            <a:endCxn id="11" idx="1"/>
          </p:cNvCxnSpPr>
          <p:nvPr/>
        </p:nvCxnSpPr>
        <p:spPr bwMode="auto">
          <a:xfrm rot="16200000" flipH="1">
            <a:off x="3202495" y="2274516"/>
            <a:ext cx="576139" cy="580254"/>
          </a:xfrm>
          <a:prstGeom prst="bentConnector2">
            <a:avLst/>
          </a:prstGeom>
          <a:noFill/>
          <a:ln w="9525">
            <a:solidFill>
              <a:schemeClr val="tx1"/>
            </a:solidFill>
            <a:miter lim="800000"/>
            <a:headEnd/>
            <a:tailEnd type="triangle" w="med" len="med"/>
          </a:ln>
          <a:effectLst/>
        </p:spPr>
      </p:cxnSp>
      <p:cxnSp>
        <p:nvCxnSpPr>
          <p:cNvPr id="8" name="AutoShape 15"/>
          <p:cNvCxnSpPr>
            <a:cxnSpLocks noChangeShapeType="1"/>
            <a:endCxn id="12" idx="1"/>
          </p:cNvCxnSpPr>
          <p:nvPr/>
        </p:nvCxnSpPr>
        <p:spPr bwMode="auto">
          <a:xfrm rot="16200000" flipH="1">
            <a:off x="4741176" y="3328073"/>
            <a:ext cx="649165" cy="562290"/>
          </a:xfrm>
          <a:prstGeom prst="bentConnector2">
            <a:avLst/>
          </a:prstGeom>
          <a:noFill/>
          <a:ln w="9525">
            <a:solidFill>
              <a:schemeClr val="tx1"/>
            </a:solidFill>
            <a:miter lim="800000"/>
            <a:headEnd/>
            <a:tailEnd type="triangle" w="med" len="med"/>
          </a:ln>
          <a:effectLst/>
        </p:spPr>
      </p:cxnSp>
      <p:sp>
        <p:nvSpPr>
          <p:cNvPr id="9" name="AutoShape 17"/>
          <p:cNvSpPr>
            <a:spLocks noChangeArrowheads="1"/>
          </p:cNvSpPr>
          <p:nvPr/>
        </p:nvSpPr>
        <p:spPr bwMode="auto">
          <a:xfrm>
            <a:off x="680157" y="404664"/>
            <a:ext cx="682973" cy="863847"/>
          </a:xfrm>
          <a:prstGeom prst="flowChartProcess">
            <a:avLst/>
          </a:prstGeom>
          <a:solidFill>
            <a:srgbClr val="FFFFCC"/>
          </a:solidFill>
          <a:ln w="9525" algn="ctr">
            <a:solidFill>
              <a:schemeClr val="tx1"/>
            </a:solidFill>
            <a:miter lim="800000"/>
            <a:headEnd/>
            <a:tailEnd/>
          </a:ln>
          <a:effectLst/>
        </p:spPr>
        <p:txBody>
          <a:bodyPr vert="eaVert" wrap="none" anchor="ctr"/>
          <a:lstStyle/>
          <a:p>
            <a:r>
              <a:rPr lang="fi-FI" sz="1000" dirty="0">
                <a:solidFill>
                  <a:schemeClr val="tx1"/>
                </a:solidFill>
              </a:rPr>
              <a:t>Testi tai </a:t>
            </a:r>
          </a:p>
          <a:p>
            <a:r>
              <a:rPr lang="fi-FI" sz="1000" dirty="0">
                <a:solidFill>
                  <a:schemeClr val="tx1"/>
                </a:solidFill>
              </a:rPr>
              <a:t>itsearviointi</a:t>
            </a:r>
            <a:endParaRPr lang="en-US" sz="1000" dirty="0">
              <a:solidFill>
                <a:schemeClr val="tx1"/>
              </a:solidFill>
            </a:endParaRPr>
          </a:p>
        </p:txBody>
      </p:sp>
      <p:sp>
        <p:nvSpPr>
          <p:cNvPr id="10" name="AutoShape 19"/>
          <p:cNvSpPr>
            <a:spLocks noChangeArrowheads="1"/>
          </p:cNvSpPr>
          <p:nvPr/>
        </p:nvSpPr>
        <p:spPr bwMode="auto">
          <a:xfrm>
            <a:off x="2176739" y="1412727"/>
            <a:ext cx="682973" cy="863847"/>
          </a:xfrm>
          <a:prstGeom prst="flowChartProcess">
            <a:avLst/>
          </a:prstGeom>
          <a:solidFill>
            <a:srgbClr val="FFFFCC"/>
          </a:solidFill>
          <a:ln w="9525" algn="ctr">
            <a:solidFill>
              <a:schemeClr val="tx1"/>
            </a:solidFill>
            <a:miter lim="800000"/>
            <a:headEnd/>
            <a:tailEnd/>
          </a:ln>
          <a:effectLst/>
        </p:spPr>
        <p:txBody>
          <a:bodyPr vert="eaVert" wrap="none" anchor="ctr"/>
          <a:lstStyle/>
          <a:p>
            <a:r>
              <a:rPr lang="fi-FI" sz="1000">
                <a:solidFill>
                  <a:schemeClr val="tx1"/>
                </a:solidFill>
              </a:rPr>
              <a:t>Testi tai </a:t>
            </a:r>
          </a:p>
          <a:p>
            <a:r>
              <a:rPr lang="fi-FI" sz="1000">
                <a:solidFill>
                  <a:schemeClr val="tx1"/>
                </a:solidFill>
              </a:rPr>
              <a:t>itsearviointi</a:t>
            </a:r>
            <a:endParaRPr lang="en-US" sz="1000">
              <a:solidFill>
                <a:schemeClr val="tx1"/>
              </a:solidFill>
            </a:endParaRPr>
          </a:p>
        </p:txBody>
      </p:sp>
      <p:sp>
        <p:nvSpPr>
          <p:cNvPr id="11" name="AutoShape 20"/>
          <p:cNvSpPr>
            <a:spLocks noChangeArrowheads="1"/>
          </p:cNvSpPr>
          <p:nvPr/>
        </p:nvSpPr>
        <p:spPr bwMode="auto">
          <a:xfrm>
            <a:off x="3780691" y="2420789"/>
            <a:ext cx="682971" cy="863847"/>
          </a:xfrm>
          <a:prstGeom prst="flowChartProcess">
            <a:avLst/>
          </a:prstGeom>
          <a:solidFill>
            <a:srgbClr val="FFFFCC"/>
          </a:solidFill>
          <a:ln w="9525" algn="ctr">
            <a:solidFill>
              <a:schemeClr val="tx1"/>
            </a:solidFill>
            <a:miter lim="800000"/>
            <a:headEnd/>
            <a:tailEnd/>
          </a:ln>
          <a:effectLst/>
        </p:spPr>
        <p:txBody>
          <a:bodyPr vert="eaVert" wrap="none" anchor="ctr"/>
          <a:lstStyle/>
          <a:p>
            <a:r>
              <a:rPr lang="fi-FI" sz="1000">
                <a:solidFill>
                  <a:schemeClr val="tx1"/>
                </a:solidFill>
              </a:rPr>
              <a:t>Testi tai </a:t>
            </a:r>
          </a:p>
          <a:p>
            <a:r>
              <a:rPr lang="fi-FI" sz="1000">
                <a:solidFill>
                  <a:schemeClr val="tx1"/>
                </a:solidFill>
              </a:rPr>
              <a:t>itsearviointi</a:t>
            </a:r>
          </a:p>
        </p:txBody>
      </p:sp>
      <p:sp>
        <p:nvSpPr>
          <p:cNvPr id="12" name="AutoShape 21"/>
          <p:cNvSpPr>
            <a:spLocks noChangeArrowheads="1"/>
          </p:cNvSpPr>
          <p:nvPr/>
        </p:nvSpPr>
        <p:spPr bwMode="auto">
          <a:xfrm>
            <a:off x="5346903" y="3501877"/>
            <a:ext cx="682973" cy="863847"/>
          </a:xfrm>
          <a:prstGeom prst="flowChartProcess">
            <a:avLst/>
          </a:prstGeom>
          <a:solidFill>
            <a:srgbClr val="FFFFCC"/>
          </a:solidFill>
          <a:ln w="9525" algn="ctr">
            <a:solidFill>
              <a:schemeClr val="tx1"/>
            </a:solidFill>
            <a:miter lim="800000"/>
            <a:headEnd/>
            <a:tailEnd/>
          </a:ln>
          <a:effectLst/>
        </p:spPr>
        <p:txBody>
          <a:bodyPr vert="eaVert" wrap="none" anchor="ctr"/>
          <a:lstStyle/>
          <a:p>
            <a:r>
              <a:rPr lang="fi-FI" sz="1000">
                <a:solidFill>
                  <a:schemeClr val="tx1"/>
                </a:solidFill>
              </a:rPr>
              <a:t>Testi tai </a:t>
            </a:r>
          </a:p>
          <a:p>
            <a:r>
              <a:rPr lang="fi-FI" sz="1000">
                <a:solidFill>
                  <a:schemeClr val="tx1"/>
                </a:solidFill>
              </a:rPr>
              <a:t>itsearviointi</a:t>
            </a:r>
            <a:endParaRPr lang="en-US" sz="1000">
              <a:solidFill>
                <a:schemeClr val="tx1"/>
              </a:solidFill>
            </a:endParaRPr>
          </a:p>
        </p:txBody>
      </p:sp>
      <p:cxnSp>
        <p:nvCxnSpPr>
          <p:cNvPr id="13" name="AutoShape 23"/>
          <p:cNvCxnSpPr>
            <a:cxnSpLocks noChangeShapeType="1"/>
            <a:stCxn id="10" idx="0"/>
            <a:endCxn id="2" idx="3"/>
          </p:cNvCxnSpPr>
          <p:nvPr/>
        </p:nvCxnSpPr>
        <p:spPr bwMode="auto">
          <a:xfrm rot="5400000" flipH="1" flipV="1">
            <a:off x="2652656" y="702159"/>
            <a:ext cx="576139" cy="844999"/>
          </a:xfrm>
          <a:prstGeom prst="bentConnector4">
            <a:avLst>
              <a:gd name="adj1" fmla="val 12516"/>
              <a:gd name="adj2" fmla="val 127053"/>
            </a:avLst>
          </a:prstGeom>
          <a:noFill/>
          <a:ln w="9525">
            <a:solidFill>
              <a:schemeClr val="tx1"/>
            </a:solidFill>
            <a:prstDash val="dash"/>
            <a:miter lim="800000"/>
            <a:headEnd/>
            <a:tailEnd type="triangle" w="med" len="med"/>
          </a:ln>
          <a:effectLst/>
        </p:spPr>
      </p:cxnSp>
      <p:cxnSp>
        <p:nvCxnSpPr>
          <p:cNvPr id="14" name="AutoShape 24"/>
          <p:cNvCxnSpPr>
            <a:cxnSpLocks noChangeShapeType="1"/>
            <a:endCxn id="3" idx="3"/>
          </p:cNvCxnSpPr>
          <p:nvPr/>
        </p:nvCxnSpPr>
        <p:spPr bwMode="auto">
          <a:xfrm rot="5400000" flipH="1" flipV="1">
            <a:off x="4193109" y="1758854"/>
            <a:ext cx="576138" cy="747733"/>
          </a:xfrm>
          <a:prstGeom prst="bentConnector4">
            <a:avLst>
              <a:gd name="adj1" fmla="val 12516"/>
              <a:gd name="adj2" fmla="val 130572"/>
            </a:avLst>
          </a:prstGeom>
          <a:noFill/>
          <a:ln w="9525">
            <a:solidFill>
              <a:schemeClr val="tx1"/>
            </a:solidFill>
            <a:prstDash val="dash"/>
            <a:miter lim="800000"/>
            <a:headEnd/>
            <a:tailEnd type="triangle" w="med" len="med"/>
          </a:ln>
          <a:effectLst/>
        </p:spPr>
      </p:cxnSp>
      <p:cxnSp>
        <p:nvCxnSpPr>
          <p:cNvPr id="15" name="AutoShape 25"/>
          <p:cNvCxnSpPr>
            <a:cxnSpLocks noChangeShapeType="1"/>
            <a:endCxn id="4" idx="3"/>
          </p:cNvCxnSpPr>
          <p:nvPr/>
        </p:nvCxnSpPr>
        <p:spPr bwMode="auto">
          <a:xfrm rot="5400000" flipH="1" flipV="1">
            <a:off x="5761343" y="2799461"/>
            <a:ext cx="649164" cy="755668"/>
          </a:xfrm>
          <a:prstGeom prst="bentConnector4">
            <a:avLst>
              <a:gd name="adj1" fmla="val 16732"/>
              <a:gd name="adj2" fmla="val 130251"/>
            </a:avLst>
          </a:prstGeom>
          <a:noFill/>
          <a:ln w="9525">
            <a:solidFill>
              <a:schemeClr val="tx1"/>
            </a:solidFill>
            <a:prstDash val="dash"/>
            <a:miter lim="800000"/>
            <a:headEnd/>
            <a:tailEnd type="triangle" w="med" len="med"/>
          </a:ln>
          <a:effectLst/>
        </p:spPr>
      </p:cxnSp>
      <p:cxnSp>
        <p:nvCxnSpPr>
          <p:cNvPr id="16" name="AutoShape 26"/>
          <p:cNvCxnSpPr>
            <a:cxnSpLocks noChangeShapeType="1"/>
            <a:endCxn id="17" idx="1"/>
          </p:cNvCxnSpPr>
          <p:nvPr/>
        </p:nvCxnSpPr>
        <p:spPr bwMode="auto">
          <a:xfrm rot="16200000" flipH="1">
            <a:off x="6368242" y="4364681"/>
            <a:ext cx="649167" cy="648071"/>
          </a:xfrm>
          <a:prstGeom prst="bentConnector2">
            <a:avLst/>
          </a:prstGeom>
          <a:noFill/>
          <a:ln w="9525">
            <a:solidFill>
              <a:schemeClr val="tx1"/>
            </a:solidFill>
            <a:miter lim="800000"/>
            <a:headEnd/>
            <a:tailEnd type="triangle" w="med" len="med"/>
          </a:ln>
          <a:effectLst/>
        </p:spPr>
      </p:cxnSp>
      <p:sp>
        <p:nvSpPr>
          <p:cNvPr id="17" name="AutoShape 27"/>
          <p:cNvSpPr>
            <a:spLocks noChangeArrowheads="1"/>
          </p:cNvSpPr>
          <p:nvPr/>
        </p:nvSpPr>
        <p:spPr bwMode="auto">
          <a:xfrm>
            <a:off x="7016861" y="4581377"/>
            <a:ext cx="682971" cy="863847"/>
          </a:xfrm>
          <a:prstGeom prst="flowChartProcess">
            <a:avLst/>
          </a:prstGeom>
          <a:solidFill>
            <a:srgbClr val="FFFFCC"/>
          </a:solidFill>
          <a:ln w="9525" algn="ctr">
            <a:solidFill>
              <a:schemeClr val="tx1"/>
            </a:solidFill>
            <a:miter lim="800000"/>
            <a:headEnd/>
            <a:tailEnd/>
          </a:ln>
          <a:effectLst/>
        </p:spPr>
        <p:txBody>
          <a:bodyPr vert="eaVert" wrap="none" anchor="ctr"/>
          <a:lstStyle/>
          <a:p>
            <a:r>
              <a:rPr lang="fi-FI" sz="1000" dirty="0">
                <a:solidFill>
                  <a:schemeClr val="tx1"/>
                </a:solidFill>
              </a:rPr>
              <a:t>Testi tai </a:t>
            </a:r>
          </a:p>
          <a:p>
            <a:r>
              <a:rPr lang="fi-FI" sz="1000" dirty="0">
                <a:solidFill>
                  <a:schemeClr val="tx1"/>
                </a:solidFill>
              </a:rPr>
              <a:t>itsearviointi</a:t>
            </a:r>
            <a:endParaRPr lang="en-US" sz="1000" dirty="0">
              <a:solidFill>
                <a:schemeClr val="tx1"/>
              </a:solidFill>
            </a:endParaRPr>
          </a:p>
        </p:txBody>
      </p:sp>
      <p:cxnSp>
        <p:nvCxnSpPr>
          <p:cNvPr id="18" name="AutoShape 28"/>
          <p:cNvCxnSpPr>
            <a:cxnSpLocks noChangeShapeType="1"/>
            <a:endCxn id="5" idx="3"/>
          </p:cNvCxnSpPr>
          <p:nvPr/>
        </p:nvCxnSpPr>
        <p:spPr bwMode="auto">
          <a:xfrm rot="5400000" flipH="1" flipV="1">
            <a:off x="7344223" y="3897216"/>
            <a:ext cx="649164" cy="719158"/>
          </a:xfrm>
          <a:prstGeom prst="bentConnector4">
            <a:avLst>
              <a:gd name="adj1" fmla="val 16732"/>
              <a:gd name="adj2" fmla="val 131787"/>
            </a:avLst>
          </a:prstGeom>
          <a:noFill/>
          <a:ln w="9525">
            <a:solidFill>
              <a:schemeClr val="tx1"/>
            </a:solidFill>
            <a:prstDash val="dash"/>
            <a:miter lim="800000"/>
            <a:headEnd/>
            <a:tailEnd type="triangle" w="med" len="med"/>
          </a:ln>
          <a:effectLst/>
        </p:spPr>
      </p:cxnSp>
      <p:sp>
        <p:nvSpPr>
          <p:cNvPr id="32" name="TextBox 31"/>
          <p:cNvSpPr txBox="1"/>
          <p:nvPr/>
        </p:nvSpPr>
        <p:spPr>
          <a:xfrm>
            <a:off x="755576" y="4869160"/>
            <a:ext cx="3961341" cy="369332"/>
          </a:xfrm>
          <a:prstGeom prst="rect">
            <a:avLst/>
          </a:prstGeom>
          <a:noFill/>
        </p:spPr>
        <p:txBody>
          <a:bodyPr wrap="none" rtlCol="0">
            <a:spAutoFit/>
          </a:bodyPr>
          <a:lstStyle/>
          <a:p>
            <a:r>
              <a:rPr lang="fi-FI" dirty="0" smtClean="0"/>
              <a:t>Lineaarinen opetussuunnitelmamalli</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Opintojakson rakenne (2)</a:t>
            </a:r>
            <a:endParaRPr lang="en-US" dirty="0"/>
          </a:p>
        </p:txBody>
      </p:sp>
      <p:sp>
        <p:nvSpPr>
          <p:cNvPr id="3" name="Text Placeholder 2"/>
          <p:cNvSpPr>
            <a:spLocks noGrp="1"/>
          </p:cNvSpPr>
          <p:nvPr>
            <p:ph type="body" idx="2"/>
          </p:nvPr>
        </p:nvSpPr>
        <p:spPr>
          <a:xfrm>
            <a:off x="381000" y="1981200"/>
            <a:ext cx="2462808" cy="3536031"/>
          </a:xfrm>
        </p:spPr>
        <p:txBody>
          <a:bodyPr/>
          <a:lstStyle/>
          <a:p>
            <a:r>
              <a:rPr lang="fi-FI" dirty="0" smtClean="0"/>
              <a:t>Opetussuunnitelman perusmallit:</a:t>
            </a:r>
          </a:p>
          <a:p>
            <a:r>
              <a:rPr lang="fi-FI" dirty="0" smtClean="0"/>
              <a:t>Haaroittuva opetussuunnitelmamalli</a:t>
            </a:r>
          </a:p>
          <a:p>
            <a:endParaRPr lang="en-US" dirty="0"/>
          </a:p>
        </p:txBody>
      </p:sp>
      <p:sp>
        <p:nvSpPr>
          <p:cNvPr id="4" name="Content Placeholder 3"/>
          <p:cNvSpPr>
            <a:spLocks noGrp="1"/>
          </p:cNvSpPr>
          <p:nvPr>
            <p:ph sz="quarter" idx="1"/>
          </p:nvPr>
        </p:nvSpPr>
        <p:spPr/>
        <p:txBody>
          <a:bodyPr>
            <a:normAutofit fontScale="62500" lnSpcReduction="20000"/>
          </a:bodyPr>
          <a:lstStyle/>
          <a:p>
            <a:r>
              <a:rPr lang="fi-FI" dirty="0" smtClean="0"/>
              <a:t>antaa opiskelijalle suuremmat mahdollisuudet valita etenemisjärjestystään opiskelussaan</a:t>
            </a:r>
          </a:p>
          <a:p>
            <a:r>
              <a:rPr lang="fi-FI" dirty="0" smtClean="0"/>
              <a:t>palautetta kurssin alkaessa osaamistasosta ja ohjeita etenemiseen</a:t>
            </a:r>
          </a:p>
          <a:p>
            <a:r>
              <a:rPr lang="fi-FI" dirty="0" smtClean="0"/>
              <a:t>hyvillä aiemmilla tiedoilla voi ohittaa jonkin moduulin opiskelun ja siirtyä vaikeampiin tehtäviin</a:t>
            </a:r>
          </a:p>
          <a:p>
            <a:r>
              <a:rPr lang="fi-FI" dirty="0" smtClean="0"/>
              <a:t>hyvin suunniteltuna tarjoaa opiskelijalle myös mahdollisuuden kehittää taitojaan ja osaamistaan saamansa arvion mukaisesti monipuolisesti</a:t>
            </a:r>
          </a:p>
          <a:p>
            <a:r>
              <a:rPr lang="fi-FI" dirty="0" smtClean="0"/>
              <a:t>arvioinnin tulee ohjata siis myös sekä sisältöjen opiskeluun että taitojen harjoitteluun</a:t>
            </a:r>
          </a:p>
          <a:p>
            <a:r>
              <a:rPr lang="fi-FI" dirty="0" smtClean="0"/>
              <a:t>suunnittelu käytännössä erittäin vaativaa ja aikaa vievää</a:t>
            </a:r>
          </a:p>
          <a:p>
            <a:r>
              <a:rPr lang="fi-FI" dirty="0" smtClean="0"/>
              <a:t>voidaan hyödyntää myös erilaisten oppijoiden tukemisessa:</a:t>
            </a:r>
          </a:p>
          <a:p>
            <a:pPr lvl="1"/>
            <a:r>
              <a:rPr lang="fi-FI" dirty="0" smtClean="0"/>
              <a:t>visuaalisesti oppiville luodaan oma visuaalisesti stimuloiva haara</a:t>
            </a:r>
          </a:p>
          <a:p>
            <a:pPr lvl="1"/>
            <a:r>
              <a:rPr lang="fi-FI" dirty="0" smtClean="0"/>
              <a:t>auditiivisesti oppiville oma auditiivisesti tuettu haara</a:t>
            </a:r>
          </a:p>
          <a:p>
            <a:pPr lvl="1"/>
            <a:r>
              <a:rPr lang="fi-FI" dirty="0" smtClean="0"/>
              <a:t>kinesteettisesti oppiville oma fyysisempään tekemiseen ja tiedon tuottamiseen painottuva haara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21" descr="haaroittuvaOPS"/>
          <p:cNvPicPr>
            <a:picLocks noChangeAspect="1" noChangeArrowheads="1"/>
          </p:cNvPicPr>
          <p:nvPr/>
        </p:nvPicPr>
        <p:blipFill>
          <a:blip r:embed="rId2" cstate="print"/>
          <a:srcRect/>
          <a:stretch>
            <a:fillRect/>
          </a:stretch>
        </p:blipFill>
        <p:spPr bwMode="auto">
          <a:xfrm>
            <a:off x="282293" y="1052736"/>
            <a:ext cx="8285535" cy="3312368"/>
          </a:xfrm>
          <a:prstGeom prst="rect">
            <a:avLst/>
          </a:prstGeom>
          <a:noFill/>
        </p:spPr>
      </p:pic>
      <p:sp>
        <p:nvSpPr>
          <p:cNvPr id="3" name="TextBox 2"/>
          <p:cNvSpPr txBox="1"/>
          <p:nvPr/>
        </p:nvSpPr>
        <p:spPr>
          <a:xfrm>
            <a:off x="899592" y="4797152"/>
            <a:ext cx="3959738" cy="369332"/>
          </a:xfrm>
          <a:prstGeom prst="rect">
            <a:avLst/>
          </a:prstGeom>
          <a:noFill/>
        </p:spPr>
        <p:txBody>
          <a:bodyPr wrap="none" rtlCol="0">
            <a:spAutoFit/>
          </a:bodyPr>
          <a:lstStyle/>
          <a:p>
            <a:r>
              <a:rPr lang="fi-FI" dirty="0" smtClean="0"/>
              <a:t>Haaroittuva opetussuunnitelmamalli</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Opintojakson rakenne (3)</a:t>
            </a:r>
            <a:endParaRPr lang="en-US" dirty="0"/>
          </a:p>
        </p:txBody>
      </p:sp>
      <p:sp>
        <p:nvSpPr>
          <p:cNvPr id="3" name="Text Placeholder 2"/>
          <p:cNvSpPr>
            <a:spLocks noGrp="1"/>
          </p:cNvSpPr>
          <p:nvPr>
            <p:ph type="body" idx="2"/>
          </p:nvPr>
        </p:nvSpPr>
        <p:spPr/>
        <p:txBody>
          <a:bodyPr/>
          <a:lstStyle/>
          <a:p>
            <a:r>
              <a:rPr lang="fi-FI" dirty="0" smtClean="0"/>
              <a:t>Opetussuunnitelman perusmallit:</a:t>
            </a:r>
          </a:p>
          <a:p>
            <a:r>
              <a:rPr lang="fi-FI" dirty="0" smtClean="0"/>
              <a:t>Hypertekstiin perustuva  malli</a:t>
            </a:r>
            <a:endParaRPr lang="en-US" dirty="0"/>
          </a:p>
        </p:txBody>
      </p:sp>
      <p:sp>
        <p:nvSpPr>
          <p:cNvPr id="4" name="Content Placeholder 3"/>
          <p:cNvSpPr>
            <a:spLocks noGrp="1"/>
          </p:cNvSpPr>
          <p:nvPr>
            <p:ph sz="quarter" idx="1"/>
          </p:nvPr>
        </p:nvSpPr>
        <p:spPr/>
        <p:txBody>
          <a:bodyPr>
            <a:normAutofit fontScale="70000" lnSpcReduction="20000"/>
          </a:bodyPr>
          <a:lstStyle/>
          <a:p>
            <a:r>
              <a:rPr lang="fi-FI" dirty="0" smtClean="0"/>
              <a:t>tarjoaa opiskelijalle monipuolisen multimediaympäristön, jossa tehtävät ja opiskeltavat aiheet ovat vapaasti valittavissa</a:t>
            </a:r>
          </a:p>
          <a:p>
            <a:r>
              <a:rPr lang="fi-FI" dirty="0" smtClean="0"/>
              <a:t>kotisivu, josta opiskelija voi edetä eri aiheiden opiskelussa täysin itse valitsemallaan tavalla</a:t>
            </a:r>
          </a:p>
          <a:p>
            <a:r>
              <a:rPr lang="fi-FI" dirty="0" smtClean="0"/>
              <a:t>aiheiden sisältöihin perehdytään monipuolisesti </a:t>
            </a:r>
            <a:r>
              <a:rPr lang="fi-FI" dirty="0" err="1" smtClean="0"/>
              <a:t>audioiden</a:t>
            </a:r>
            <a:r>
              <a:rPr lang="fi-FI" dirty="0" smtClean="0"/>
              <a:t>, </a:t>
            </a:r>
            <a:r>
              <a:rPr lang="fi-FI" dirty="0" err="1" smtClean="0"/>
              <a:t>videoklippien</a:t>
            </a:r>
            <a:r>
              <a:rPr lang="fi-FI" dirty="0" smtClean="0"/>
              <a:t>, tekstien, graafisten esitysten ja kuvien avulla</a:t>
            </a:r>
          </a:p>
          <a:p>
            <a:r>
              <a:rPr lang="fi-FI" dirty="0" smtClean="0"/>
              <a:t>suoritetaan itsenäisesti tehdyllä </a:t>
            </a:r>
            <a:r>
              <a:rPr lang="fi-FI" dirty="0" err="1" smtClean="0"/>
              <a:t>oppimisportfoliolla</a:t>
            </a:r>
            <a:r>
              <a:rPr lang="fi-FI" dirty="0" smtClean="0"/>
              <a:t> tai oppimistehtävällä</a:t>
            </a:r>
          </a:p>
          <a:p>
            <a:r>
              <a:rPr lang="fi-FI" dirty="0" smtClean="0"/>
              <a:t>sisällön tuottaminen hypertekstimäisen mallin mukaan voi olla todella vaativaa:</a:t>
            </a:r>
          </a:p>
          <a:p>
            <a:pPr lvl="1"/>
            <a:r>
              <a:rPr lang="fi-FI" dirty="0" smtClean="0"/>
              <a:t>periaatteena on, että opiskelija voi aloittaa kurssin sisältöön tutustumisen mistä kohdasta sisältöä tahansa</a:t>
            </a:r>
          </a:p>
          <a:p>
            <a:pPr lvl="1"/>
            <a:r>
              <a:rPr lang="fi-FI" dirty="0" smtClean="0"/>
              <a:t>esitiedot tulee aina varmistaa, ts. materiaalissa tulee olla linkkejä taustatietoihin tai lineaarisessa mallissa aiemmin käsiteltyihin asioihin</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5" descr="hypertekstiOPS"/>
          <p:cNvPicPr>
            <a:picLocks noChangeAspect="1" noChangeArrowheads="1"/>
          </p:cNvPicPr>
          <p:nvPr/>
        </p:nvPicPr>
        <p:blipFill>
          <a:blip r:embed="rId2" cstate="print"/>
          <a:srcRect/>
          <a:stretch>
            <a:fillRect/>
          </a:stretch>
        </p:blipFill>
        <p:spPr bwMode="auto">
          <a:xfrm>
            <a:off x="1331640" y="332656"/>
            <a:ext cx="6265862" cy="4514850"/>
          </a:xfrm>
          <a:prstGeom prst="rect">
            <a:avLst/>
          </a:prstGeom>
          <a:noFill/>
        </p:spPr>
      </p:pic>
      <p:sp>
        <p:nvSpPr>
          <p:cNvPr id="3" name="TextBox 2"/>
          <p:cNvSpPr txBox="1"/>
          <p:nvPr/>
        </p:nvSpPr>
        <p:spPr>
          <a:xfrm>
            <a:off x="1187624" y="5085184"/>
            <a:ext cx="3238387" cy="369332"/>
          </a:xfrm>
          <a:prstGeom prst="rect">
            <a:avLst/>
          </a:prstGeom>
          <a:noFill/>
        </p:spPr>
        <p:txBody>
          <a:bodyPr wrap="none" rtlCol="0">
            <a:spAutoFit/>
          </a:bodyPr>
          <a:lstStyle/>
          <a:p>
            <a:r>
              <a:rPr lang="fi-FI" dirty="0" smtClean="0"/>
              <a:t>Hypertekstiin perustuva malli</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fi-FI" dirty="0" smtClean="0"/>
              <a:t>Tausta-analyysi helpottaa ja jäsentää verkko-opetuksen suunnittelua</a:t>
            </a:r>
            <a:endParaRPr lang="en-US" dirty="0"/>
          </a:p>
        </p:txBody>
      </p:sp>
      <p:sp>
        <p:nvSpPr>
          <p:cNvPr id="3" name="Title 2"/>
          <p:cNvSpPr>
            <a:spLocks noGrp="1"/>
          </p:cNvSpPr>
          <p:nvPr>
            <p:ph type="ctrTitle"/>
          </p:nvPr>
        </p:nvSpPr>
        <p:spPr/>
        <p:txBody>
          <a:bodyPr/>
          <a:lstStyle/>
          <a:p>
            <a:r>
              <a:rPr lang="fi-FI" dirty="0" smtClean="0"/>
              <a:t>Verkko-opetuksen taustat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Opintojakson rakenne (4)</a:t>
            </a:r>
            <a:endParaRPr lang="en-US" dirty="0"/>
          </a:p>
        </p:txBody>
      </p:sp>
      <p:sp>
        <p:nvSpPr>
          <p:cNvPr id="3" name="Text Placeholder 2"/>
          <p:cNvSpPr>
            <a:spLocks noGrp="1"/>
          </p:cNvSpPr>
          <p:nvPr>
            <p:ph type="body" idx="2"/>
          </p:nvPr>
        </p:nvSpPr>
        <p:spPr>
          <a:xfrm>
            <a:off x="381000" y="1981200"/>
            <a:ext cx="2462808" cy="3536031"/>
          </a:xfrm>
        </p:spPr>
        <p:txBody>
          <a:bodyPr/>
          <a:lstStyle/>
          <a:p>
            <a:r>
              <a:rPr lang="fi-FI" dirty="0" smtClean="0"/>
              <a:t>Opetussuunnitelman perusmallit:</a:t>
            </a:r>
          </a:p>
          <a:p>
            <a:r>
              <a:rPr lang="en-US" dirty="0" err="1" smtClean="0"/>
              <a:t>Opiskelijajohtoinen</a:t>
            </a:r>
            <a:r>
              <a:rPr lang="en-US" dirty="0" smtClean="0"/>
              <a:t> </a:t>
            </a:r>
            <a:r>
              <a:rPr lang="en-US" dirty="0" err="1" smtClean="0"/>
              <a:t>opetussuunnitelmamalli</a:t>
            </a:r>
            <a:endParaRPr lang="en-US" dirty="0" smtClean="0"/>
          </a:p>
          <a:p>
            <a:endParaRPr lang="en-US" dirty="0"/>
          </a:p>
        </p:txBody>
      </p:sp>
      <p:sp>
        <p:nvSpPr>
          <p:cNvPr id="4" name="Content Placeholder 3"/>
          <p:cNvSpPr>
            <a:spLocks noGrp="1"/>
          </p:cNvSpPr>
          <p:nvPr>
            <p:ph sz="quarter" idx="1"/>
          </p:nvPr>
        </p:nvSpPr>
        <p:spPr/>
        <p:txBody>
          <a:bodyPr>
            <a:normAutofit fontScale="92500" lnSpcReduction="20000"/>
          </a:bodyPr>
          <a:lstStyle/>
          <a:p>
            <a:r>
              <a:rPr lang="fi-FI" dirty="0" smtClean="0"/>
              <a:t>poikkeaa edellisistä opiskelijan suuremmalla vastuulla opiskelustaan</a:t>
            </a:r>
          </a:p>
          <a:p>
            <a:pPr lvl="1"/>
            <a:r>
              <a:rPr lang="fi-FI" dirty="0" smtClean="0"/>
              <a:t>opiskelija valitsee myös opiskelumuodot</a:t>
            </a:r>
          </a:p>
          <a:p>
            <a:pPr lvl="1"/>
            <a:r>
              <a:rPr lang="fi-FI" dirty="0" smtClean="0"/>
              <a:t>suunnittelee itse omat opintonsa ja etenemisensä</a:t>
            </a:r>
          </a:p>
          <a:p>
            <a:pPr lvl="1"/>
            <a:r>
              <a:rPr lang="fi-FI" dirty="0" smtClean="0"/>
              <a:t>valitsee jopa opiskeltavat aiheet itse</a:t>
            </a:r>
          </a:p>
          <a:p>
            <a:r>
              <a:rPr lang="fi-FI" dirty="0" smtClean="0"/>
              <a:t>opiskelija saa usein myös suunnitella itse oman osaamisensa arvioinnin sopien siitä ohjaavan opettajan kanssa</a:t>
            </a:r>
          </a:p>
          <a:p>
            <a:r>
              <a:rPr lang="fi-FI" dirty="0" smtClean="0"/>
              <a:t>opiskelijajohtoisen mallin mukaan opiskelijat voivat myös tuottaa suurimman osan sisällöistä sekä materiaaleista itse </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5" descr="opiskelijajohtoinenOPS"/>
          <p:cNvPicPr>
            <a:picLocks noChangeAspect="1" noChangeArrowheads="1"/>
          </p:cNvPicPr>
          <p:nvPr/>
        </p:nvPicPr>
        <p:blipFill>
          <a:blip r:embed="rId2" cstate="print"/>
          <a:srcRect/>
          <a:stretch>
            <a:fillRect/>
          </a:stretch>
        </p:blipFill>
        <p:spPr bwMode="auto">
          <a:xfrm>
            <a:off x="1835696" y="531093"/>
            <a:ext cx="5616575" cy="4410075"/>
          </a:xfrm>
          <a:prstGeom prst="rect">
            <a:avLst/>
          </a:prstGeom>
          <a:noFill/>
        </p:spPr>
      </p:pic>
      <p:sp>
        <p:nvSpPr>
          <p:cNvPr id="3" name="TextBox 2"/>
          <p:cNvSpPr txBox="1"/>
          <p:nvPr/>
        </p:nvSpPr>
        <p:spPr>
          <a:xfrm>
            <a:off x="1763688" y="4941168"/>
            <a:ext cx="2767104" cy="369332"/>
          </a:xfrm>
          <a:prstGeom prst="rect">
            <a:avLst/>
          </a:prstGeom>
          <a:noFill/>
        </p:spPr>
        <p:txBody>
          <a:bodyPr wrap="none" rtlCol="0">
            <a:spAutoFit/>
          </a:bodyPr>
          <a:lstStyle/>
          <a:p>
            <a:r>
              <a:rPr lang="fi-FI" dirty="0" smtClean="0"/>
              <a:t>Opiskelijajohtoinen malli</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Oval 4"/>
          <p:cNvSpPr>
            <a:spLocks noChangeArrowheads="1"/>
          </p:cNvSpPr>
          <p:nvPr/>
        </p:nvSpPr>
        <p:spPr bwMode="auto">
          <a:xfrm>
            <a:off x="2268711" y="1270000"/>
            <a:ext cx="4248150" cy="3959225"/>
          </a:xfrm>
          <a:prstGeom prst="ellipse">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endParaRPr lang="en-US"/>
          </a:p>
        </p:txBody>
      </p:sp>
      <p:sp>
        <p:nvSpPr>
          <p:cNvPr id="3" name="Text Box 5"/>
          <p:cNvSpPr txBox="1">
            <a:spLocks noChangeArrowheads="1"/>
          </p:cNvSpPr>
          <p:nvPr/>
        </p:nvSpPr>
        <p:spPr bwMode="auto">
          <a:xfrm>
            <a:off x="3421236" y="1484313"/>
            <a:ext cx="1414463" cy="701675"/>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Jaettu / hajautettu</a:t>
            </a:r>
          </a:p>
          <a:p>
            <a:r>
              <a:rPr lang="fi-FI" sz="1000" b="1">
                <a:solidFill>
                  <a:schemeClr val="tx1"/>
                </a:solidFill>
                <a:cs typeface="Arial" charset="0"/>
              </a:rPr>
              <a:t>asiantuntijuus</a:t>
            </a:r>
          </a:p>
          <a:p>
            <a:r>
              <a:rPr lang="fi-FI" sz="1000">
                <a:solidFill>
                  <a:schemeClr val="tx1"/>
                </a:solidFill>
                <a:cs typeface="Arial" charset="0"/>
              </a:rPr>
              <a:t>(Distributed cognition)</a:t>
            </a:r>
          </a:p>
          <a:p>
            <a:r>
              <a:rPr lang="fi-FI" sz="1000">
                <a:solidFill>
                  <a:schemeClr val="tx1"/>
                </a:solidFill>
                <a:cs typeface="Arial" charset="0"/>
              </a:rPr>
              <a:t>Oatley 1990</a:t>
            </a:r>
            <a:endParaRPr lang="en-US" sz="1000">
              <a:solidFill>
                <a:schemeClr val="tx1"/>
              </a:solidFill>
              <a:cs typeface="Arial" charset="0"/>
            </a:endParaRPr>
          </a:p>
        </p:txBody>
      </p:sp>
      <p:sp>
        <p:nvSpPr>
          <p:cNvPr id="4" name="Text Box 6"/>
          <p:cNvSpPr txBox="1">
            <a:spLocks noChangeArrowheads="1"/>
          </p:cNvSpPr>
          <p:nvPr/>
        </p:nvSpPr>
        <p:spPr bwMode="auto">
          <a:xfrm>
            <a:off x="3637136" y="3429000"/>
            <a:ext cx="1719263" cy="396875"/>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Kognitiivinen koflikti</a:t>
            </a:r>
          </a:p>
          <a:p>
            <a:r>
              <a:rPr lang="fi-FI" sz="1000">
                <a:solidFill>
                  <a:schemeClr val="tx1"/>
                </a:solidFill>
                <a:cs typeface="Arial" charset="0"/>
              </a:rPr>
              <a:t>Alamäki &amp; Luukkonen 2002</a:t>
            </a:r>
            <a:endParaRPr lang="en-US" sz="1000">
              <a:solidFill>
                <a:schemeClr val="tx1"/>
              </a:solidFill>
              <a:cs typeface="Arial" charset="0"/>
            </a:endParaRPr>
          </a:p>
        </p:txBody>
      </p:sp>
      <p:sp>
        <p:nvSpPr>
          <p:cNvPr id="5" name="Text Box 7"/>
          <p:cNvSpPr txBox="1">
            <a:spLocks noChangeArrowheads="1"/>
          </p:cNvSpPr>
          <p:nvPr/>
        </p:nvSpPr>
        <p:spPr bwMode="auto">
          <a:xfrm>
            <a:off x="4591224" y="2133600"/>
            <a:ext cx="1420812" cy="701675"/>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Ankkuroitu</a:t>
            </a:r>
          </a:p>
          <a:p>
            <a:r>
              <a:rPr lang="fi-FI" sz="1000" b="1">
                <a:solidFill>
                  <a:schemeClr val="tx1"/>
                </a:solidFill>
                <a:cs typeface="Arial" charset="0"/>
              </a:rPr>
              <a:t>opetus</a:t>
            </a:r>
          </a:p>
          <a:p>
            <a:r>
              <a:rPr lang="fi-FI" sz="1000">
                <a:solidFill>
                  <a:schemeClr val="tx1"/>
                </a:solidFill>
                <a:cs typeface="Arial" charset="0"/>
              </a:rPr>
              <a:t>(Anchored instruction)</a:t>
            </a:r>
          </a:p>
          <a:p>
            <a:r>
              <a:rPr lang="fi-FI" sz="1000">
                <a:solidFill>
                  <a:schemeClr val="tx1"/>
                </a:solidFill>
                <a:cs typeface="Arial" charset="0"/>
              </a:rPr>
              <a:t>CTGV 1993</a:t>
            </a:r>
            <a:endParaRPr lang="en-US" sz="1000">
              <a:solidFill>
                <a:schemeClr val="tx1"/>
              </a:solidFill>
              <a:cs typeface="Arial" charset="0"/>
            </a:endParaRPr>
          </a:p>
        </p:txBody>
      </p:sp>
      <p:sp>
        <p:nvSpPr>
          <p:cNvPr id="6" name="Text Box 8"/>
          <p:cNvSpPr txBox="1">
            <a:spLocks noChangeArrowheads="1"/>
          </p:cNvSpPr>
          <p:nvPr/>
        </p:nvSpPr>
        <p:spPr bwMode="auto">
          <a:xfrm>
            <a:off x="4356274" y="4005263"/>
            <a:ext cx="1441450" cy="854075"/>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Syventyvä</a:t>
            </a:r>
          </a:p>
          <a:p>
            <a:r>
              <a:rPr lang="fi-FI" sz="1000" b="1">
                <a:solidFill>
                  <a:schemeClr val="tx1"/>
                </a:solidFill>
                <a:cs typeface="Arial" charset="0"/>
              </a:rPr>
              <a:t>osallistuminen</a:t>
            </a:r>
          </a:p>
          <a:p>
            <a:r>
              <a:rPr lang="fi-FI" sz="1000">
                <a:solidFill>
                  <a:schemeClr val="tx1"/>
                </a:solidFill>
                <a:cs typeface="Arial" charset="0"/>
              </a:rPr>
              <a:t>(Legitimate peripheral </a:t>
            </a:r>
          </a:p>
          <a:p>
            <a:r>
              <a:rPr lang="fi-FI" sz="1000">
                <a:solidFill>
                  <a:schemeClr val="tx1"/>
                </a:solidFill>
                <a:cs typeface="Arial" charset="0"/>
              </a:rPr>
              <a:t>participation)</a:t>
            </a:r>
          </a:p>
          <a:p>
            <a:r>
              <a:rPr lang="fi-FI" sz="1000">
                <a:solidFill>
                  <a:schemeClr val="tx1"/>
                </a:solidFill>
                <a:cs typeface="Arial" charset="0"/>
              </a:rPr>
              <a:t>Lave &amp; Wagner 1993</a:t>
            </a:r>
            <a:endParaRPr lang="en-US" sz="1000">
              <a:solidFill>
                <a:schemeClr val="tx1"/>
              </a:solidFill>
              <a:cs typeface="Arial" charset="0"/>
            </a:endParaRPr>
          </a:p>
        </p:txBody>
      </p:sp>
      <p:sp>
        <p:nvSpPr>
          <p:cNvPr id="7" name="Text Box 9"/>
          <p:cNvSpPr txBox="1">
            <a:spLocks noChangeArrowheads="1"/>
          </p:cNvSpPr>
          <p:nvPr/>
        </p:nvSpPr>
        <p:spPr bwMode="auto">
          <a:xfrm>
            <a:off x="2700511" y="3789363"/>
            <a:ext cx="1531938" cy="701675"/>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Vastavuoronen</a:t>
            </a:r>
          </a:p>
          <a:p>
            <a:r>
              <a:rPr lang="fi-FI" sz="1000" b="1">
                <a:solidFill>
                  <a:schemeClr val="tx1"/>
                </a:solidFill>
                <a:cs typeface="Arial" charset="0"/>
              </a:rPr>
              <a:t>opettaminen</a:t>
            </a:r>
          </a:p>
          <a:p>
            <a:r>
              <a:rPr lang="fi-FI" sz="1000">
                <a:solidFill>
                  <a:schemeClr val="tx1"/>
                </a:solidFill>
                <a:cs typeface="Arial" charset="0"/>
              </a:rPr>
              <a:t>(Recipocal teaching)</a:t>
            </a:r>
          </a:p>
          <a:p>
            <a:r>
              <a:rPr lang="fi-FI" sz="1000">
                <a:solidFill>
                  <a:schemeClr val="tx1"/>
                </a:solidFill>
                <a:cs typeface="Arial" charset="0"/>
              </a:rPr>
              <a:t>Palinscar &amp; Brown 1984</a:t>
            </a:r>
            <a:endParaRPr lang="en-US" sz="1000">
              <a:solidFill>
                <a:schemeClr val="tx1"/>
              </a:solidFill>
              <a:cs typeface="Arial" charset="0"/>
            </a:endParaRPr>
          </a:p>
        </p:txBody>
      </p:sp>
      <p:sp>
        <p:nvSpPr>
          <p:cNvPr id="8" name="Text Box 10"/>
          <p:cNvSpPr txBox="1">
            <a:spLocks noChangeArrowheads="1"/>
          </p:cNvSpPr>
          <p:nvPr/>
        </p:nvSpPr>
        <p:spPr bwMode="auto">
          <a:xfrm>
            <a:off x="2584624" y="2205038"/>
            <a:ext cx="1428750" cy="701675"/>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Aktivoiva</a:t>
            </a:r>
          </a:p>
          <a:p>
            <a:r>
              <a:rPr lang="fi-FI" sz="1000" b="1">
                <a:solidFill>
                  <a:schemeClr val="tx1"/>
                </a:solidFill>
                <a:cs typeface="Arial" charset="0"/>
              </a:rPr>
              <a:t>opetus</a:t>
            </a:r>
          </a:p>
          <a:p>
            <a:r>
              <a:rPr lang="fi-FI" sz="1000">
                <a:solidFill>
                  <a:schemeClr val="tx1"/>
                </a:solidFill>
                <a:cs typeface="Arial" charset="0"/>
              </a:rPr>
              <a:t>(Activating instruction)</a:t>
            </a:r>
          </a:p>
          <a:p>
            <a:r>
              <a:rPr lang="fi-FI" sz="1000">
                <a:solidFill>
                  <a:schemeClr val="tx1"/>
                </a:solidFill>
                <a:cs typeface="Arial" charset="0"/>
              </a:rPr>
              <a:t>Lonka &amp; Lonka 1991</a:t>
            </a:r>
            <a:endParaRPr lang="en-US" sz="1000">
              <a:solidFill>
                <a:schemeClr val="tx1"/>
              </a:solidFill>
              <a:cs typeface="Arial" charset="0"/>
            </a:endParaRPr>
          </a:p>
        </p:txBody>
      </p:sp>
      <p:grpSp>
        <p:nvGrpSpPr>
          <p:cNvPr id="9" name="Group 11"/>
          <p:cNvGrpSpPr>
            <a:grpSpLocks/>
          </p:cNvGrpSpPr>
          <p:nvPr/>
        </p:nvGrpSpPr>
        <p:grpSpPr bwMode="auto">
          <a:xfrm>
            <a:off x="900286" y="908050"/>
            <a:ext cx="2449513" cy="1152525"/>
            <a:chOff x="431" y="618"/>
            <a:chExt cx="1543" cy="726"/>
          </a:xfrm>
        </p:grpSpPr>
        <p:sp>
          <p:nvSpPr>
            <p:cNvPr id="10" name="Text Box 12"/>
            <p:cNvSpPr txBox="1">
              <a:spLocks noChangeArrowheads="1"/>
            </p:cNvSpPr>
            <p:nvPr/>
          </p:nvSpPr>
          <p:spPr bwMode="auto">
            <a:xfrm>
              <a:off x="551" y="799"/>
              <a:ext cx="1289" cy="346"/>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Simulaatio ja simulaatiopelit</a:t>
              </a:r>
            </a:p>
            <a:p>
              <a:r>
                <a:rPr lang="fi-FI" sz="1000" b="1">
                  <a:solidFill>
                    <a:schemeClr val="tx1"/>
                  </a:solidFill>
                  <a:cs typeface="Arial" charset="0"/>
                </a:rPr>
                <a:t>oppimisessa</a:t>
              </a:r>
            </a:p>
            <a:p>
              <a:r>
                <a:rPr lang="fi-FI" sz="1000">
                  <a:solidFill>
                    <a:schemeClr val="tx1"/>
                  </a:solidFill>
                  <a:cs typeface="Arial" charset="0"/>
                </a:rPr>
                <a:t>Ruohomäki 1994; Lehtonen 2005</a:t>
              </a:r>
              <a:endParaRPr lang="en-US" sz="1000">
                <a:solidFill>
                  <a:schemeClr val="tx1"/>
                </a:solidFill>
                <a:cs typeface="Arial" charset="0"/>
              </a:endParaRPr>
            </a:p>
          </p:txBody>
        </p:sp>
        <p:sp>
          <p:nvSpPr>
            <p:cNvPr id="11" name="Oval 13"/>
            <p:cNvSpPr>
              <a:spLocks noChangeArrowheads="1"/>
            </p:cNvSpPr>
            <p:nvPr/>
          </p:nvSpPr>
          <p:spPr bwMode="auto">
            <a:xfrm>
              <a:off x="431" y="618"/>
              <a:ext cx="1543" cy="726"/>
            </a:xfrm>
            <a:prstGeom prst="ellipse">
              <a:avLst/>
            </a:prstGeom>
            <a:noFill/>
            <a:ln w="9525">
              <a:solidFill>
                <a:schemeClr val="tx1"/>
              </a:solidFill>
              <a:round/>
              <a:headEnd/>
              <a:tailEnd/>
            </a:ln>
            <a:effectLst/>
          </p:spPr>
          <p:txBody>
            <a:bodyPr wrap="none" anchor="ctr"/>
            <a:lstStyle/>
            <a:p>
              <a:endParaRPr lang="en-US"/>
            </a:p>
          </p:txBody>
        </p:sp>
      </p:grpSp>
      <p:grpSp>
        <p:nvGrpSpPr>
          <p:cNvPr id="12" name="Group 14"/>
          <p:cNvGrpSpPr>
            <a:grpSpLocks/>
          </p:cNvGrpSpPr>
          <p:nvPr/>
        </p:nvGrpSpPr>
        <p:grpSpPr bwMode="auto">
          <a:xfrm>
            <a:off x="2844974" y="188913"/>
            <a:ext cx="2449512" cy="1152525"/>
            <a:chOff x="1837" y="164"/>
            <a:chExt cx="1543" cy="726"/>
          </a:xfrm>
        </p:grpSpPr>
        <p:sp>
          <p:nvSpPr>
            <p:cNvPr id="13" name="Text Box 15"/>
            <p:cNvSpPr txBox="1">
              <a:spLocks noChangeArrowheads="1"/>
            </p:cNvSpPr>
            <p:nvPr/>
          </p:nvSpPr>
          <p:spPr bwMode="auto">
            <a:xfrm>
              <a:off x="2105" y="300"/>
              <a:ext cx="902" cy="442"/>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DIANA-malli</a:t>
              </a:r>
            </a:p>
            <a:p>
              <a:r>
                <a:rPr lang="fi-FI" sz="1000">
                  <a:solidFill>
                    <a:schemeClr val="tx1"/>
                  </a:solidFill>
                  <a:cs typeface="Arial" charset="0"/>
                </a:rPr>
                <a:t>(DIalogic Authentic </a:t>
              </a:r>
            </a:p>
            <a:p>
              <a:r>
                <a:rPr lang="fi-FI" sz="1000">
                  <a:solidFill>
                    <a:schemeClr val="tx1"/>
                  </a:solidFill>
                  <a:cs typeface="Arial" charset="0"/>
                </a:rPr>
                <a:t>Netlearning Activity)</a:t>
              </a:r>
            </a:p>
            <a:p>
              <a:r>
                <a:rPr lang="fi-FI" sz="1000">
                  <a:solidFill>
                    <a:schemeClr val="tx1"/>
                  </a:solidFill>
                  <a:cs typeface="Arial" charset="0"/>
                </a:rPr>
                <a:t>Aarnio &amp; Enqvist 2001</a:t>
              </a:r>
              <a:endParaRPr lang="en-US" sz="1000">
                <a:solidFill>
                  <a:schemeClr val="tx1"/>
                </a:solidFill>
                <a:cs typeface="Arial" charset="0"/>
              </a:endParaRPr>
            </a:p>
          </p:txBody>
        </p:sp>
        <p:sp>
          <p:nvSpPr>
            <p:cNvPr id="14" name="Oval 16"/>
            <p:cNvSpPr>
              <a:spLocks noChangeArrowheads="1"/>
            </p:cNvSpPr>
            <p:nvPr/>
          </p:nvSpPr>
          <p:spPr bwMode="auto">
            <a:xfrm>
              <a:off x="1837" y="164"/>
              <a:ext cx="1543" cy="726"/>
            </a:xfrm>
            <a:prstGeom prst="ellipse">
              <a:avLst/>
            </a:prstGeom>
            <a:noFill/>
            <a:ln w="9525">
              <a:solidFill>
                <a:schemeClr val="tx1"/>
              </a:solidFill>
              <a:round/>
              <a:headEnd/>
              <a:tailEnd/>
            </a:ln>
            <a:effectLst/>
          </p:spPr>
          <p:txBody>
            <a:bodyPr wrap="none" anchor="ctr"/>
            <a:lstStyle/>
            <a:p>
              <a:endParaRPr lang="en-US"/>
            </a:p>
          </p:txBody>
        </p:sp>
      </p:grpSp>
      <p:grpSp>
        <p:nvGrpSpPr>
          <p:cNvPr id="15" name="Group 17"/>
          <p:cNvGrpSpPr>
            <a:grpSpLocks/>
          </p:cNvGrpSpPr>
          <p:nvPr/>
        </p:nvGrpSpPr>
        <p:grpSpPr bwMode="auto">
          <a:xfrm>
            <a:off x="178891" y="2060575"/>
            <a:ext cx="2449513" cy="1152525"/>
            <a:chOff x="68" y="1389"/>
            <a:chExt cx="1543" cy="726"/>
          </a:xfrm>
        </p:grpSpPr>
        <p:sp>
          <p:nvSpPr>
            <p:cNvPr id="16" name="Text Box 18"/>
            <p:cNvSpPr txBox="1">
              <a:spLocks noChangeArrowheads="1"/>
            </p:cNvSpPr>
            <p:nvPr/>
          </p:nvSpPr>
          <p:spPr bwMode="auto">
            <a:xfrm>
              <a:off x="323" y="1480"/>
              <a:ext cx="1015" cy="538"/>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Ongelmalähtöinen</a:t>
              </a:r>
            </a:p>
            <a:p>
              <a:r>
                <a:rPr lang="fi-FI" sz="1000" b="1">
                  <a:solidFill>
                    <a:schemeClr val="tx1"/>
                  </a:solidFill>
                  <a:cs typeface="Arial" charset="0"/>
                </a:rPr>
                <a:t>oppiminen</a:t>
              </a:r>
            </a:p>
            <a:p>
              <a:r>
                <a:rPr lang="fi-FI" sz="1000">
                  <a:solidFill>
                    <a:schemeClr val="tx1"/>
                  </a:solidFill>
                  <a:cs typeface="Arial" charset="0"/>
                </a:rPr>
                <a:t>(Problem-based learning)</a:t>
              </a:r>
            </a:p>
            <a:p>
              <a:r>
                <a:rPr lang="fi-FI" sz="1000">
                  <a:solidFill>
                    <a:schemeClr val="tx1"/>
                  </a:solidFill>
                  <a:cs typeface="Arial" charset="0"/>
                </a:rPr>
                <a:t>Boud &amp; Feletti 1999; </a:t>
              </a:r>
            </a:p>
            <a:p>
              <a:r>
                <a:rPr lang="fi-FI" sz="1000">
                  <a:solidFill>
                    <a:schemeClr val="tx1"/>
                  </a:solidFill>
                  <a:cs typeface="Arial" charset="0"/>
                </a:rPr>
                <a:t>Poikela 2002</a:t>
              </a:r>
              <a:endParaRPr lang="en-US" sz="1000">
                <a:solidFill>
                  <a:schemeClr val="tx1"/>
                </a:solidFill>
                <a:cs typeface="Arial" charset="0"/>
              </a:endParaRPr>
            </a:p>
          </p:txBody>
        </p:sp>
        <p:sp>
          <p:nvSpPr>
            <p:cNvPr id="17" name="Oval 19"/>
            <p:cNvSpPr>
              <a:spLocks noChangeArrowheads="1"/>
            </p:cNvSpPr>
            <p:nvPr/>
          </p:nvSpPr>
          <p:spPr bwMode="auto">
            <a:xfrm>
              <a:off x="68" y="1389"/>
              <a:ext cx="1543" cy="726"/>
            </a:xfrm>
            <a:prstGeom prst="ellipse">
              <a:avLst/>
            </a:prstGeom>
            <a:noFill/>
            <a:ln w="9525">
              <a:solidFill>
                <a:schemeClr val="tx1"/>
              </a:solidFill>
              <a:round/>
              <a:headEnd/>
              <a:tailEnd/>
            </a:ln>
            <a:effectLst/>
          </p:spPr>
          <p:txBody>
            <a:bodyPr wrap="none" anchor="ctr"/>
            <a:lstStyle/>
            <a:p>
              <a:endParaRPr lang="en-US"/>
            </a:p>
          </p:txBody>
        </p:sp>
      </p:grpSp>
      <p:grpSp>
        <p:nvGrpSpPr>
          <p:cNvPr id="18" name="Group 20"/>
          <p:cNvGrpSpPr>
            <a:grpSpLocks/>
          </p:cNvGrpSpPr>
          <p:nvPr/>
        </p:nvGrpSpPr>
        <p:grpSpPr bwMode="auto">
          <a:xfrm>
            <a:off x="250899" y="3284538"/>
            <a:ext cx="2449513" cy="1152525"/>
            <a:chOff x="158" y="2205"/>
            <a:chExt cx="1543" cy="726"/>
          </a:xfrm>
        </p:grpSpPr>
        <p:sp>
          <p:nvSpPr>
            <p:cNvPr id="19" name="Text Box 21"/>
            <p:cNvSpPr txBox="1">
              <a:spLocks noChangeArrowheads="1"/>
            </p:cNvSpPr>
            <p:nvPr/>
          </p:nvSpPr>
          <p:spPr bwMode="auto">
            <a:xfrm>
              <a:off x="294" y="2296"/>
              <a:ext cx="1258" cy="538"/>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Kognitiivinen </a:t>
              </a:r>
            </a:p>
            <a:p>
              <a:r>
                <a:rPr lang="fi-FI" sz="1000" b="1">
                  <a:solidFill>
                    <a:schemeClr val="tx1"/>
                  </a:solidFill>
                  <a:cs typeface="Arial" charset="0"/>
                </a:rPr>
                <a:t>oppipoikamalli</a:t>
              </a:r>
            </a:p>
            <a:p>
              <a:r>
                <a:rPr lang="fi-FI" sz="1000">
                  <a:solidFill>
                    <a:schemeClr val="tx1"/>
                  </a:solidFill>
                  <a:cs typeface="Arial" charset="0"/>
                </a:rPr>
                <a:t>(Cognitive apprenticeship)</a:t>
              </a:r>
            </a:p>
            <a:p>
              <a:r>
                <a:rPr lang="fi-FI" sz="1000">
                  <a:solidFill>
                    <a:schemeClr val="tx1"/>
                  </a:solidFill>
                  <a:cs typeface="Arial" charset="0"/>
                </a:rPr>
                <a:t>Collins, Brown &amp; Newman 1989;</a:t>
              </a:r>
            </a:p>
            <a:p>
              <a:r>
                <a:rPr lang="fi-FI" sz="1000">
                  <a:solidFill>
                    <a:schemeClr val="tx1"/>
                  </a:solidFill>
                  <a:cs typeface="Arial" charset="0"/>
                </a:rPr>
                <a:t>Järvelä 1996</a:t>
              </a:r>
              <a:endParaRPr lang="en-US" sz="1000">
                <a:solidFill>
                  <a:schemeClr val="tx1"/>
                </a:solidFill>
                <a:cs typeface="Arial" charset="0"/>
              </a:endParaRPr>
            </a:p>
          </p:txBody>
        </p:sp>
        <p:sp>
          <p:nvSpPr>
            <p:cNvPr id="20" name="Oval 22"/>
            <p:cNvSpPr>
              <a:spLocks noChangeArrowheads="1"/>
            </p:cNvSpPr>
            <p:nvPr/>
          </p:nvSpPr>
          <p:spPr bwMode="auto">
            <a:xfrm>
              <a:off x="158" y="2205"/>
              <a:ext cx="1543" cy="726"/>
            </a:xfrm>
            <a:prstGeom prst="ellipse">
              <a:avLst/>
            </a:prstGeom>
            <a:noFill/>
            <a:ln w="9525">
              <a:solidFill>
                <a:schemeClr val="tx1"/>
              </a:solidFill>
              <a:round/>
              <a:headEnd/>
              <a:tailEnd/>
            </a:ln>
            <a:effectLst/>
          </p:spPr>
          <p:txBody>
            <a:bodyPr wrap="none" anchor="ctr"/>
            <a:lstStyle/>
            <a:p>
              <a:endParaRPr lang="en-US"/>
            </a:p>
          </p:txBody>
        </p:sp>
      </p:grpSp>
      <p:grpSp>
        <p:nvGrpSpPr>
          <p:cNvPr id="21" name="Group 23"/>
          <p:cNvGrpSpPr>
            <a:grpSpLocks/>
          </p:cNvGrpSpPr>
          <p:nvPr/>
        </p:nvGrpSpPr>
        <p:grpSpPr bwMode="auto">
          <a:xfrm>
            <a:off x="1330499" y="4653136"/>
            <a:ext cx="2449512" cy="1152525"/>
            <a:chOff x="657" y="2795"/>
            <a:chExt cx="1543" cy="726"/>
          </a:xfrm>
        </p:grpSpPr>
        <p:sp>
          <p:nvSpPr>
            <p:cNvPr id="22" name="Text Box 24"/>
            <p:cNvSpPr txBox="1">
              <a:spLocks noChangeArrowheads="1"/>
            </p:cNvSpPr>
            <p:nvPr/>
          </p:nvSpPr>
          <p:spPr bwMode="auto">
            <a:xfrm>
              <a:off x="981" y="2931"/>
              <a:ext cx="879" cy="442"/>
            </a:xfrm>
            <a:prstGeom prst="rect">
              <a:avLst/>
            </a:prstGeom>
            <a:noFill/>
            <a:ln w="9525">
              <a:noFill/>
              <a:miter lim="800000"/>
              <a:headEnd/>
              <a:tailEnd/>
            </a:ln>
            <a:effectLst/>
          </p:spPr>
          <p:txBody>
            <a:bodyPr wrap="none">
              <a:spAutoFit/>
            </a:bodyPr>
            <a:lstStyle/>
            <a:p>
              <a:r>
                <a:rPr lang="fi-FI" sz="1000" b="1" dirty="0">
                  <a:solidFill>
                    <a:schemeClr val="tx1"/>
                  </a:solidFill>
                  <a:cs typeface="Arial" charset="0"/>
                </a:rPr>
                <a:t>Suggestiopohjainen</a:t>
              </a:r>
            </a:p>
            <a:p>
              <a:r>
                <a:rPr lang="fi-FI" sz="1000" b="1" dirty="0">
                  <a:solidFill>
                    <a:schemeClr val="tx1"/>
                  </a:solidFill>
                  <a:cs typeface="Arial" charset="0"/>
                </a:rPr>
                <a:t>oppiminen</a:t>
              </a:r>
            </a:p>
            <a:p>
              <a:r>
                <a:rPr lang="fi-FI" sz="1000" dirty="0">
                  <a:solidFill>
                    <a:schemeClr val="tx1"/>
                  </a:solidFill>
                  <a:cs typeface="Arial" charset="0"/>
                </a:rPr>
                <a:t>(mielikuvaoppiminen)</a:t>
              </a:r>
            </a:p>
            <a:p>
              <a:r>
                <a:rPr lang="fi-FI" sz="1000" dirty="0">
                  <a:solidFill>
                    <a:schemeClr val="tx1"/>
                  </a:solidFill>
                  <a:cs typeface="Arial" charset="0"/>
                </a:rPr>
                <a:t>Lindh 1998</a:t>
              </a:r>
              <a:endParaRPr lang="en-US" sz="1000" dirty="0">
                <a:solidFill>
                  <a:schemeClr val="tx1"/>
                </a:solidFill>
                <a:cs typeface="Arial" charset="0"/>
              </a:endParaRPr>
            </a:p>
          </p:txBody>
        </p:sp>
        <p:sp>
          <p:nvSpPr>
            <p:cNvPr id="23" name="Oval 25"/>
            <p:cNvSpPr>
              <a:spLocks noChangeArrowheads="1"/>
            </p:cNvSpPr>
            <p:nvPr/>
          </p:nvSpPr>
          <p:spPr bwMode="auto">
            <a:xfrm>
              <a:off x="657" y="2795"/>
              <a:ext cx="1543" cy="726"/>
            </a:xfrm>
            <a:prstGeom prst="ellipse">
              <a:avLst/>
            </a:prstGeom>
            <a:noFill/>
            <a:ln w="9525">
              <a:solidFill>
                <a:schemeClr val="tx1"/>
              </a:solidFill>
              <a:round/>
              <a:headEnd/>
              <a:tailEnd/>
            </a:ln>
            <a:effectLst/>
          </p:spPr>
          <p:txBody>
            <a:bodyPr wrap="none" anchor="ctr"/>
            <a:lstStyle/>
            <a:p>
              <a:endParaRPr lang="en-US"/>
            </a:p>
          </p:txBody>
        </p:sp>
      </p:grpSp>
      <p:grpSp>
        <p:nvGrpSpPr>
          <p:cNvPr id="24" name="Group 26"/>
          <p:cNvGrpSpPr>
            <a:grpSpLocks/>
          </p:cNvGrpSpPr>
          <p:nvPr/>
        </p:nvGrpSpPr>
        <p:grpSpPr bwMode="auto">
          <a:xfrm>
            <a:off x="4140374" y="4940771"/>
            <a:ext cx="2449512" cy="1152525"/>
            <a:chOff x="2608" y="2886"/>
            <a:chExt cx="1543" cy="726"/>
          </a:xfrm>
        </p:grpSpPr>
        <p:sp>
          <p:nvSpPr>
            <p:cNvPr id="25" name="Text Box 27"/>
            <p:cNvSpPr txBox="1">
              <a:spLocks noChangeArrowheads="1"/>
            </p:cNvSpPr>
            <p:nvPr/>
          </p:nvSpPr>
          <p:spPr bwMode="auto">
            <a:xfrm>
              <a:off x="2829" y="3022"/>
              <a:ext cx="1083" cy="346"/>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Tutkimus- ja </a:t>
              </a:r>
            </a:p>
            <a:p>
              <a:r>
                <a:rPr lang="fi-FI" sz="1000" b="1">
                  <a:solidFill>
                    <a:schemeClr val="tx1"/>
                  </a:solidFill>
                  <a:cs typeface="Arial" charset="0"/>
                </a:rPr>
                <a:t>seikkailumatka</a:t>
              </a:r>
            </a:p>
            <a:p>
              <a:r>
                <a:rPr lang="fi-FI" sz="1000">
                  <a:solidFill>
                    <a:schemeClr val="tx1"/>
                  </a:solidFill>
                  <a:cs typeface="Arial" charset="0"/>
                </a:rPr>
                <a:t>Alamäki &amp; Luukkonen 2002</a:t>
              </a:r>
            </a:p>
          </p:txBody>
        </p:sp>
        <p:sp>
          <p:nvSpPr>
            <p:cNvPr id="26" name="Oval 28"/>
            <p:cNvSpPr>
              <a:spLocks noChangeArrowheads="1"/>
            </p:cNvSpPr>
            <p:nvPr/>
          </p:nvSpPr>
          <p:spPr bwMode="auto">
            <a:xfrm>
              <a:off x="2608" y="2886"/>
              <a:ext cx="1543" cy="726"/>
            </a:xfrm>
            <a:prstGeom prst="ellipse">
              <a:avLst/>
            </a:prstGeom>
            <a:noFill/>
            <a:ln w="9525">
              <a:solidFill>
                <a:schemeClr val="tx1"/>
              </a:solidFill>
              <a:round/>
              <a:headEnd/>
              <a:tailEnd/>
            </a:ln>
            <a:effectLst/>
          </p:spPr>
          <p:txBody>
            <a:bodyPr wrap="none" anchor="ctr"/>
            <a:lstStyle/>
            <a:p>
              <a:endParaRPr lang="en-US"/>
            </a:p>
          </p:txBody>
        </p:sp>
      </p:grpSp>
      <p:grpSp>
        <p:nvGrpSpPr>
          <p:cNvPr id="27" name="Group 29"/>
          <p:cNvGrpSpPr>
            <a:grpSpLocks/>
          </p:cNvGrpSpPr>
          <p:nvPr/>
        </p:nvGrpSpPr>
        <p:grpSpPr bwMode="auto">
          <a:xfrm>
            <a:off x="5796136" y="3789363"/>
            <a:ext cx="2449513" cy="1152525"/>
            <a:chOff x="3470" y="2251"/>
            <a:chExt cx="1543" cy="726"/>
          </a:xfrm>
        </p:grpSpPr>
        <p:sp>
          <p:nvSpPr>
            <p:cNvPr id="28" name="Text Box 30"/>
            <p:cNvSpPr txBox="1">
              <a:spLocks noChangeArrowheads="1"/>
            </p:cNvSpPr>
            <p:nvPr/>
          </p:nvSpPr>
          <p:spPr bwMode="auto">
            <a:xfrm>
              <a:off x="3647" y="2387"/>
              <a:ext cx="1083" cy="442"/>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Case-oppiminen</a:t>
              </a:r>
            </a:p>
            <a:p>
              <a:r>
                <a:rPr lang="fi-FI" sz="1000">
                  <a:solidFill>
                    <a:schemeClr val="tx1"/>
                  </a:solidFill>
                  <a:cs typeface="Arial" charset="0"/>
                </a:rPr>
                <a:t>(Case-based learning)</a:t>
              </a:r>
            </a:p>
            <a:p>
              <a:r>
                <a:rPr lang="fi-FI" sz="1000">
                  <a:solidFill>
                    <a:schemeClr val="tx1"/>
                  </a:solidFill>
                  <a:cs typeface="Arial" charset="0"/>
                </a:rPr>
                <a:t>Silander 2002; </a:t>
              </a:r>
            </a:p>
            <a:p>
              <a:r>
                <a:rPr lang="fi-FI" sz="1000">
                  <a:solidFill>
                    <a:schemeClr val="tx1"/>
                  </a:solidFill>
                  <a:cs typeface="Arial" charset="0"/>
                </a:rPr>
                <a:t>Alamäki &amp; Luukkonen 2002</a:t>
              </a:r>
              <a:endParaRPr lang="en-US" sz="1000">
                <a:solidFill>
                  <a:schemeClr val="tx1"/>
                </a:solidFill>
                <a:cs typeface="Arial" charset="0"/>
              </a:endParaRPr>
            </a:p>
          </p:txBody>
        </p:sp>
        <p:sp>
          <p:nvSpPr>
            <p:cNvPr id="29" name="Oval 31"/>
            <p:cNvSpPr>
              <a:spLocks noChangeArrowheads="1"/>
            </p:cNvSpPr>
            <p:nvPr/>
          </p:nvSpPr>
          <p:spPr bwMode="auto">
            <a:xfrm>
              <a:off x="3470" y="2251"/>
              <a:ext cx="1543" cy="726"/>
            </a:xfrm>
            <a:prstGeom prst="ellipse">
              <a:avLst/>
            </a:prstGeom>
            <a:noFill/>
            <a:ln w="9525">
              <a:solidFill>
                <a:schemeClr val="tx1"/>
              </a:solidFill>
              <a:round/>
              <a:headEnd/>
              <a:tailEnd/>
            </a:ln>
            <a:effectLst/>
          </p:spPr>
          <p:txBody>
            <a:bodyPr wrap="none" anchor="ctr"/>
            <a:lstStyle/>
            <a:p>
              <a:endParaRPr lang="en-US"/>
            </a:p>
          </p:txBody>
        </p:sp>
      </p:grpSp>
      <p:grpSp>
        <p:nvGrpSpPr>
          <p:cNvPr id="30" name="Group 32"/>
          <p:cNvGrpSpPr>
            <a:grpSpLocks/>
          </p:cNvGrpSpPr>
          <p:nvPr/>
        </p:nvGrpSpPr>
        <p:grpSpPr bwMode="auto">
          <a:xfrm>
            <a:off x="6229524" y="2636838"/>
            <a:ext cx="2449512" cy="1152525"/>
            <a:chOff x="3470" y="1389"/>
            <a:chExt cx="1543" cy="726"/>
          </a:xfrm>
        </p:grpSpPr>
        <p:sp>
          <p:nvSpPr>
            <p:cNvPr id="31" name="Text Box 33"/>
            <p:cNvSpPr txBox="1">
              <a:spLocks noChangeArrowheads="1"/>
            </p:cNvSpPr>
            <p:nvPr/>
          </p:nvSpPr>
          <p:spPr bwMode="auto">
            <a:xfrm>
              <a:off x="3667" y="1480"/>
              <a:ext cx="1133" cy="538"/>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Tutkiva oppiminen</a:t>
              </a:r>
            </a:p>
            <a:p>
              <a:r>
                <a:rPr lang="fi-FI" sz="1000">
                  <a:solidFill>
                    <a:schemeClr val="tx1"/>
                  </a:solidFill>
                  <a:cs typeface="Arial" charset="0"/>
                </a:rPr>
                <a:t>(Discovery learning)</a:t>
              </a:r>
            </a:p>
            <a:p>
              <a:r>
                <a:rPr lang="fi-FI" sz="1000">
                  <a:solidFill>
                    <a:schemeClr val="tx1"/>
                  </a:solidFill>
                  <a:cs typeface="Arial" charset="0"/>
                </a:rPr>
                <a:t>Hakkarainen, Lonka &amp;</a:t>
              </a:r>
            </a:p>
            <a:p>
              <a:r>
                <a:rPr lang="fi-FI" sz="1000">
                  <a:solidFill>
                    <a:schemeClr val="tx1"/>
                  </a:solidFill>
                  <a:cs typeface="Arial" charset="0"/>
                </a:rPr>
                <a:t>Lipponen 1999, 2004;</a:t>
              </a:r>
            </a:p>
            <a:p>
              <a:r>
                <a:rPr lang="fi-FI" sz="1000">
                  <a:solidFill>
                    <a:schemeClr val="tx1"/>
                  </a:solidFill>
                  <a:cs typeface="Arial" charset="0"/>
                </a:rPr>
                <a:t>Scardamalia &amp; Bereiter 1994</a:t>
              </a:r>
              <a:endParaRPr lang="en-US" sz="1000">
                <a:solidFill>
                  <a:schemeClr val="tx1"/>
                </a:solidFill>
                <a:cs typeface="Arial" charset="0"/>
              </a:endParaRPr>
            </a:p>
          </p:txBody>
        </p:sp>
        <p:sp>
          <p:nvSpPr>
            <p:cNvPr id="32" name="Oval 34"/>
            <p:cNvSpPr>
              <a:spLocks noChangeArrowheads="1"/>
            </p:cNvSpPr>
            <p:nvPr/>
          </p:nvSpPr>
          <p:spPr bwMode="auto">
            <a:xfrm>
              <a:off x="3470" y="1389"/>
              <a:ext cx="1543" cy="726"/>
            </a:xfrm>
            <a:prstGeom prst="ellipse">
              <a:avLst/>
            </a:prstGeom>
            <a:noFill/>
            <a:ln w="9525">
              <a:solidFill>
                <a:schemeClr val="tx1"/>
              </a:solidFill>
              <a:round/>
              <a:headEnd/>
              <a:tailEnd/>
            </a:ln>
            <a:effectLst/>
          </p:spPr>
          <p:txBody>
            <a:bodyPr wrap="none" anchor="ctr"/>
            <a:lstStyle/>
            <a:p>
              <a:endParaRPr lang="en-US"/>
            </a:p>
          </p:txBody>
        </p:sp>
      </p:grpSp>
      <p:grpSp>
        <p:nvGrpSpPr>
          <p:cNvPr id="33" name="Group 35"/>
          <p:cNvGrpSpPr>
            <a:grpSpLocks/>
          </p:cNvGrpSpPr>
          <p:nvPr/>
        </p:nvGrpSpPr>
        <p:grpSpPr bwMode="auto">
          <a:xfrm>
            <a:off x="5940599" y="1628775"/>
            <a:ext cx="2449512" cy="1152525"/>
            <a:chOff x="3107" y="506"/>
            <a:chExt cx="1543" cy="726"/>
          </a:xfrm>
        </p:grpSpPr>
        <p:sp>
          <p:nvSpPr>
            <p:cNvPr id="34" name="Text Box 36"/>
            <p:cNvSpPr txBox="1">
              <a:spLocks noChangeArrowheads="1"/>
            </p:cNvSpPr>
            <p:nvPr/>
          </p:nvSpPr>
          <p:spPr bwMode="auto">
            <a:xfrm>
              <a:off x="3312" y="663"/>
              <a:ext cx="1118" cy="346"/>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Projektioppiminen</a:t>
              </a:r>
            </a:p>
            <a:p>
              <a:r>
                <a:rPr lang="fi-FI" sz="1000">
                  <a:solidFill>
                    <a:schemeClr val="tx1"/>
                  </a:solidFill>
                  <a:cs typeface="Arial" charset="0"/>
                </a:rPr>
                <a:t>(Project-based learning)</a:t>
              </a:r>
            </a:p>
            <a:p>
              <a:r>
                <a:rPr lang="fi-FI" sz="1000">
                  <a:solidFill>
                    <a:schemeClr val="tx1"/>
                  </a:solidFill>
                  <a:cs typeface="Arial" charset="0"/>
                </a:rPr>
                <a:t>Lifländer 2003; Tynjälä 1999</a:t>
              </a:r>
              <a:endParaRPr lang="en-US" sz="1000">
                <a:solidFill>
                  <a:schemeClr val="tx1"/>
                </a:solidFill>
                <a:cs typeface="Arial" charset="0"/>
              </a:endParaRPr>
            </a:p>
          </p:txBody>
        </p:sp>
        <p:sp>
          <p:nvSpPr>
            <p:cNvPr id="35" name="Oval 37"/>
            <p:cNvSpPr>
              <a:spLocks noChangeArrowheads="1"/>
            </p:cNvSpPr>
            <p:nvPr/>
          </p:nvSpPr>
          <p:spPr bwMode="auto">
            <a:xfrm>
              <a:off x="3107" y="506"/>
              <a:ext cx="1543" cy="726"/>
            </a:xfrm>
            <a:prstGeom prst="ellipse">
              <a:avLst/>
            </a:prstGeom>
            <a:noFill/>
            <a:ln w="9525">
              <a:solidFill>
                <a:schemeClr val="tx1"/>
              </a:solidFill>
              <a:round/>
              <a:headEnd/>
              <a:tailEnd/>
            </a:ln>
            <a:effectLst/>
          </p:spPr>
          <p:txBody>
            <a:bodyPr wrap="none" anchor="ctr"/>
            <a:lstStyle/>
            <a:p>
              <a:endParaRPr lang="en-US"/>
            </a:p>
          </p:txBody>
        </p:sp>
      </p:grpSp>
      <p:sp>
        <p:nvSpPr>
          <p:cNvPr id="36" name="Text Box 38"/>
          <p:cNvSpPr txBox="1">
            <a:spLocks noChangeArrowheads="1"/>
          </p:cNvSpPr>
          <p:nvPr/>
        </p:nvSpPr>
        <p:spPr bwMode="auto">
          <a:xfrm>
            <a:off x="3132311" y="2997200"/>
            <a:ext cx="2711450" cy="366713"/>
          </a:xfrm>
          <a:prstGeom prst="rect">
            <a:avLst/>
          </a:prstGeom>
          <a:noFill/>
          <a:ln w="9525">
            <a:noFill/>
            <a:miter lim="800000"/>
            <a:headEnd/>
            <a:tailEnd/>
          </a:ln>
          <a:effectLst/>
        </p:spPr>
        <p:txBody>
          <a:bodyPr wrap="none">
            <a:spAutoFit/>
          </a:bodyPr>
          <a:lstStyle/>
          <a:p>
            <a:pPr algn="l"/>
            <a:r>
              <a:rPr lang="fi-FI" sz="1800">
                <a:solidFill>
                  <a:schemeClr val="tx1"/>
                </a:solidFill>
                <a:cs typeface="Arial" charset="0"/>
              </a:rPr>
              <a:t>Pedagogiset menetelmät</a:t>
            </a:r>
            <a:endParaRPr lang="en-US" sz="1800">
              <a:solidFill>
                <a:schemeClr val="tx1"/>
              </a:solidFill>
              <a:cs typeface="Arial" charset="0"/>
            </a:endParaRPr>
          </a:p>
        </p:txBody>
      </p:sp>
      <p:sp>
        <p:nvSpPr>
          <p:cNvPr id="37" name="Text Box 39"/>
          <p:cNvSpPr txBox="1">
            <a:spLocks noChangeArrowheads="1"/>
          </p:cNvSpPr>
          <p:nvPr/>
        </p:nvSpPr>
        <p:spPr bwMode="auto">
          <a:xfrm>
            <a:off x="684386" y="188913"/>
            <a:ext cx="2203450" cy="641350"/>
          </a:xfrm>
          <a:prstGeom prst="rect">
            <a:avLst/>
          </a:prstGeom>
          <a:noFill/>
          <a:ln w="9525">
            <a:noFill/>
            <a:miter lim="800000"/>
            <a:headEnd/>
            <a:tailEnd/>
          </a:ln>
          <a:effectLst/>
        </p:spPr>
        <p:txBody>
          <a:bodyPr wrap="none">
            <a:spAutoFit/>
          </a:bodyPr>
          <a:lstStyle/>
          <a:p>
            <a:pPr algn="l"/>
            <a:r>
              <a:rPr lang="fi-FI" sz="1800">
                <a:solidFill>
                  <a:schemeClr val="tx1"/>
                </a:solidFill>
                <a:cs typeface="Arial" charset="0"/>
              </a:rPr>
              <a:t>Verkko-opetuksen</a:t>
            </a:r>
          </a:p>
          <a:p>
            <a:pPr algn="l"/>
            <a:r>
              <a:rPr lang="fi-FI" sz="1800">
                <a:solidFill>
                  <a:schemeClr val="tx1"/>
                </a:solidFill>
                <a:cs typeface="Arial" charset="0"/>
              </a:rPr>
              <a:t>pedagogisia malleja</a:t>
            </a:r>
            <a:endParaRPr lang="en-US" sz="1800">
              <a:solidFill>
                <a:schemeClr val="tx1"/>
              </a:solidFill>
              <a:cs typeface="Arial" charset="0"/>
            </a:endParaRPr>
          </a:p>
        </p:txBody>
      </p:sp>
      <p:sp>
        <p:nvSpPr>
          <p:cNvPr id="38" name="Text Box 40"/>
          <p:cNvSpPr txBox="1">
            <a:spLocks noChangeArrowheads="1"/>
          </p:cNvSpPr>
          <p:nvPr/>
        </p:nvSpPr>
        <p:spPr bwMode="auto">
          <a:xfrm>
            <a:off x="179512" y="5661248"/>
            <a:ext cx="1446213" cy="244475"/>
          </a:xfrm>
          <a:prstGeom prst="rect">
            <a:avLst/>
          </a:prstGeom>
          <a:noFill/>
          <a:ln w="9525">
            <a:noFill/>
            <a:miter lim="800000"/>
            <a:headEnd/>
            <a:tailEnd/>
          </a:ln>
          <a:effectLst/>
        </p:spPr>
        <p:txBody>
          <a:bodyPr wrap="none">
            <a:spAutoFit/>
          </a:bodyPr>
          <a:lstStyle/>
          <a:p>
            <a:pPr algn="l"/>
            <a:r>
              <a:rPr lang="fi-FI" sz="1000" dirty="0" err="1">
                <a:solidFill>
                  <a:schemeClr val="tx1"/>
                </a:solidFill>
                <a:cs typeface="Arial" charset="0"/>
              </a:rPr>
              <a:t>Mukaellen</a:t>
            </a:r>
            <a:r>
              <a:rPr lang="fi-FI" sz="1000" dirty="0">
                <a:solidFill>
                  <a:schemeClr val="tx1"/>
                </a:solidFill>
                <a:cs typeface="Arial" charset="0"/>
              </a:rPr>
              <a:t> Vaara 2005</a:t>
            </a:r>
            <a:endParaRPr lang="en-US" sz="1000" dirty="0">
              <a:solidFill>
                <a:schemeClr val="tx1"/>
              </a:solidFill>
              <a:cs typeface="Arial" charset="0"/>
            </a:endParaRPr>
          </a:p>
        </p:txBody>
      </p:sp>
      <p:sp>
        <p:nvSpPr>
          <p:cNvPr id="39" name="Text Box 41"/>
          <p:cNvSpPr txBox="1">
            <a:spLocks noChangeArrowheads="1"/>
          </p:cNvSpPr>
          <p:nvPr/>
        </p:nvSpPr>
        <p:spPr bwMode="auto">
          <a:xfrm>
            <a:off x="5724699" y="4724400"/>
            <a:ext cx="2312987" cy="396875"/>
          </a:xfrm>
          <a:prstGeom prst="rect">
            <a:avLst/>
          </a:prstGeom>
          <a:solidFill>
            <a:srgbClr val="FFFF99"/>
          </a:solidFill>
          <a:ln w="9525">
            <a:noFill/>
            <a:miter lim="800000"/>
            <a:headEnd/>
            <a:tailEnd/>
          </a:ln>
          <a:effectLst/>
        </p:spPr>
        <p:txBody>
          <a:bodyPr wrap="none">
            <a:spAutoFit/>
          </a:bodyPr>
          <a:lstStyle/>
          <a:p>
            <a:pPr algn="l"/>
            <a:r>
              <a:rPr lang="fi-FI" sz="1000">
                <a:solidFill>
                  <a:schemeClr val="tx1"/>
                </a:solidFill>
                <a:cs typeface="Arial" charset="0"/>
              </a:rPr>
              <a:t>noviisista asiantuntijaksi kehittyminen </a:t>
            </a:r>
          </a:p>
          <a:p>
            <a:pPr algn="l"/>
            <a:r>
              <a:rPr lang="fi-FI" sz="1000">
                <a:solidFill>
                  <a:schemeClr val="tx1"/>
                </a:solidFill>
                <a:cs typeface="Arial" charset="0"/>
              </a:rPr>
              <a:t>osana asiantuntijayhteisöä</a:t>
            </a:r>
            <a:endParaRPr lang="en-US" sz="1000">
              <a:solidFill>
                <a:schemeClr val="tx1"/>
              </a:solidFill>
              <a:cs typeface="Arial" charset="0"/>
            </a:endParaRPr>
          </a:p>
        </p:txBody>
      </p:sp>
      <p:sp>
        <p:nvSpPr>
          <p:cNvPr id="40" name="Text Box 42"/>
          <p:cNvSpPr txBox="1">
            <a:spLocks noChangeArrowheads="1"/>
          </p:cNvSpPr>
          <p:nvPr/>
        </p:nvSpPr>
        <p:spPr bwMode="auto">
          <a:xfrm>
            <a:off x="243061" y="4319588"/>
            <a:ext cx="2457450" cy="549275"/>
          </a:xfrm>
          <a:prstGeom prst="rect">
            <a:avLst/>
          </a:prstGeom>
          <a:solidFill>
            <a:srgbClr val="FFFF99"/>
          </a:solidFill>
          <a:ln w="9525">
            <a:noFill/>
            <a:miter lim="800000"/>
            <a:headEnd/>
            <a:tailEnd/>
          </a:ln>
          <a:effectLst/>
        </p:spPr>
        <p:txBody>
          <a:bodyPr>
            <a:spAutoFit/>
          </a:bodyPr>
          <a:lstStyle/>
          <a:p>
            <a:pPr algn="l"/>
            <a:r>
              <a:rPr lang="fi-FI" sz="1000">
                <a:solidFill>
                  <a:schemeClr val="tx1"/>
                </a:solidFill>
                <a:cs typeface="Arial" charset="0"/>
              </a:rPr>
              <a:t>oppijat mukana opetuksen suunnittelussa, kysymysten asettalussa ja yhteenvetojen laadinnassa</a:t>
            </a:r>
            <a:endParaRPr lang="en-US" sz="1000">
              <a:solidFill>
                <a:schemeClr val="tx1"/>
              </a:solidFill>
              <a:cs typeface="Arial" charset="0"/>
            </a:endParaRPr>
          </a:p>
        </p:txBody>
      </p:sp>
      <p:sp>
        <p:nvSpPr>
          <p:cNvPr id="41" name="Text Box 43"/>
          <p:cNvSpPr txBox="1">
            <a:spLocks noChangeArrowheads="1"/>
          </p:cNvSpPr>
          <p:nvPr/>
        </p:nvSpPr>
        <p:spPr bwMode="auto">
          <a:xfrm>
            <a:off x="1044749" y="1773238"/>
            <a:ext cx="1898650" cy="396875"/>
          </a:xfrm>
          <a:prstGeom prst="rect">
            <a:avLst/>
          </a:prstGeom>
          <a:solidFill>
            <a:srgbClr val="FFFF99"/>
          </a:solidFill>
          <a:ln w="9525">
            <a:noFill/>
            <a:miter lim="800000"/>
            <a:headEnd/>
            <a:tailEnd/>
          </a:ln>
          <a:effectLst/>
        </p:spPr>
        <p:txBody>
          <a:bodyPr wrap="none">
            <a:spAutoFit/>
          </a:bodyPr>
          <a:lstStyle/>
          <a:p>
            <a:pPr algn="l"/>
            <a:r>
              <a:rPr lang="fi-FI" sz="1000">
                <a:solidFill>
                  <a:schemeClr val="tx1"/>
                </a:solidFill>
                <a:cs typeface="Arial" charset="0"/>
              </a:rPr>
              <a:t>oppijakeskeinen oppiminen</a:t>
            </a:r>
          </a:p>
          <a:p>
            <a:pPr algn="l"/>
            <a:r>
              <a:rPr lang="fi-FI" sz="1000">
                <a:solidFill>
                  <a:schemeClr val="tx1"/>
                </a:solidFill>
                <a:cs typeface="Arial" charset="0"/>
              </a:rPr>
              <a:t>aktivoivien menetelmien avulla</a:t>
            </a:r>
            <a:endParaRPr lang="en-US" sz="1000">
              <a:solidFill>
                <a:schemeClr val="tx1"/>
              </a:solidFill>
              <a:cs typeface="Arial" charset="0"/>
            </a:endParaRPr>
          </a:p>
        </p:txBody>
      </p:sp>
      <p:sp>
        <p:nvSpPr>
          <p:cNvPr id="42" name="Text Box 44"/>
          <p:cNvSpPr txBox="1">
            <a:spLocks noChangeArrowheads="1"/>
          </p:cNvSpPr>
          <p:nvPr/>
        </p:nvSpPr>
        <p:spPr bwMode="auto">
          <a:xfrm>
            <a:off x="4500736" y="188913"/>
            <a:ext cx="1344613" cy="244475"/>
          </a:xfrm>
          <a:prstGeom prst="rect">
            <a:avLst/>
          </a:prstGeom>
          <a:solidFill>
            <a:srgbClr val="FFFF99"/>
          </a:solidFill>
          <a:ln w="9525">
            <a:noFill/>
            <a:miter lim="800000"/>
            <a:headEnd/>
            <a:tailEnd/>
          </a:ln>
          <a:effectLst/>
        </p:spPr>
        <p:txBody>
          <a:bodyPr wrap="none">
            <a:spAutoFit/>
          </a:bodyPr>
          <a:lstStyle/>
          <a:p>
            <a:pPr algn="l"/>
            <a:r>
              <a:rPr lang="fi-FI" sz="1000">
                <a:solidFill>
                  <a:schemeClr val="tx1"/>
                </a:solidFill>
                <a:cs typeface="Arial" charset="0"/>
              </a:rPr>
              <a:t>yhteistoiminnallisuus</a:t>
            </a:r>
            <a:endParaRPr lang="en-US" sz="1000">
              <a:solidFill>
                <a:schemeClr val="tx1"/>
              </a:solidFill>
              <a:cs typeface="Arial" charset="0"/>
            </a:endParaRPr>
          </a:p>
        </p:txBody>
      </p:sp>
      <p:grpSp>
        <p:nvGrpSpPr>
          <p:cNvPr id="43" name="Group 45"/>
          <p:cNvGrpSpPr>
            <a:grpSpLocks/>
          </p:cNvGrpSpPr>
          <p:nvPr/>
        </p:nvGrpSpPr>
        <p:grpSpPr bwMode="auto">
          <a:xfrm>
            <a:off x="5148436" y="692150"/>
            <a:ext cx="2449513" cy="1152525"/>
            <a:chOff x="657" y="2795"/>
            <a:chExt cx="1543" cy="726"/>
          </a:xfrm>
        </p:grpSpPr>
        <p:sp>
          <p:nvSpPr>
            <p:cNvPr id="44" name="Text Box 46"/>
            <p:cNvSpPr txBox="1">
              <a:spLocks noChangeArrowheads="1"/>
            </p:cNvSpPr>
            <p:nvPr/>
          </p:nvSpPr>
          <p:spPr bwMode="auto">
            <a:xfrm>
              <a:off x="790" y="2931"/>
              <a:ext cx="1261" cy="442"/>
            </a:xfrm>
            <a:prstGeom prst="rect">
              <a:avLst/>
            </a:prstGeom>
            <a:noFill/>
            <a:ln w="9525">
              <a:noFill/>
              <a:miter lim="800000"/>
              <a:headEnd/>
              <a:tailEnd/>
            </a:ln>
            <a:effectLst/>
          </p:spPr>
          <p:txBody>
            <a:bodyPr wrap="none">
              <a:spAutoFit/>
            </a:bodyPr>
            <a:lstStyle/>
            <a:p>
              <a:r>
                <a:rPr lang="fi-FI" sz="1000" b="1">
                  <a:solidFill>
                    <a:schemeClr val="tx1"/>
                  </a:solidFill>
                  <a:cs typeface="Arial" charset="0"/>
                </a:rPr>
                <a:t>Designin kautta</a:t>
              </a:r>
            </a:p>
            <a:p>
              <a:r>
                <a:rPr lang="fi-FI" sz="1000" b="1">
                  <a:solidFill>
                    <a:schemeClr val="tx1"/>
                  </a:solidFill>
                  <a:cs typeface="Arial" charset="0"/>
                </a:rPr>
                <a:t>oppiminen</a:t>
              </a:r>
            </a:p>
            <a:p>
              <a:r>
                <a:rPr lang="fi-FI" sz="1000">
                  <a:solidFill>
                    <a:schemeClr val="tx1"/>
                  </a:solidFill>
                  <a:cs typeface="Arial" charset="0"/>
                </a:rPr>
                <a:t>(Design-based learning)</a:t>
              </a:r>
            </a:p>
            <a:p>
              <a:r>
                <a:rPr lang="fi-FI" sz="1000">
                  <a:solidFill>
                    <a:schemeClr val="tx1"/>
                  </a:solidFill>
                  <a:cs typeface="Arial" charset="0"/>
                </a:rPr>
                <a:t>Lehrer, Erickson &amp; Connell 1994</a:t>
              </a:r>
              <a:endParaRPr lang="en-US" sz="1000">
                <a:solidFill>
                  <a:schemeClr val="tx1"/>
                </a:solidFill>
                <a:cs typeface="Arial" charset="0"/>
              </a:endParaRPr>
            </a:p>
          </p:txBody>
        </p:sp>
        <p:sp>
          <p:nvSpPr>
            <p:cNvPr id="45" name="Oval 47"/>
            <p:cNvSpPr>
              <a:spLocks noChangeArrowheads="1"/>
            </p:cNvSpPr>
            <p:nvPr/>
          </p:nvSpPr>
          <p:spPr bwMode="auto">
            <a:xfrm>
              <a:off x="657" y="2795"/>
              <a:ext cx="1543" cy="726"/>
            </a:xfrm>
            <a:prstGeom prst="ellipse">
              <a:avLst/>
            </a:prstGeom>
            <a:noFill/>
            <a:ln w="9525">
              <a:solidFill>
                <a:schemeClr val="tx1"/>
              </a:solidFill>
              <a:round/>
              <a:headEnd/>
              <a:tailEnd/>
            </a:ln>
            <a:effectLst/>
          </p:spPr>
          <p:txBody>
            <a:bodyPr wrap="none" anchor="ctr"/>
            <a:lstStyle/>
            <a:p>
              <a:endParaRPr lang="en-US"/>
            </a:p>
          </p:txBody>
        </p:sp>
      </p:grpSp>
      <p:sp>
        <p:nvSpPr>
          <p:cNvPr id="46" name="Text Box 48"/>
          <p:cNvSpPr txBox="1">
            <a:spLocks noChangeArrowheads="1"/>
          </p:cNvSpPr>
          <p:nvPr/>
        </p:nvSpPr>
        <p:spPr bwMode="auto">
          <a:xfrm>
            <a:off x="7884988" y="1412776"/>
            <a:ext cx="1079500" cy="701675"/>
          </a:xfrm>
          <a:prstGeom prst="rect">
            <a:avLst/>
          </a:prstGeom>
          <a:solidFill>
            <a:srgbClr val="FFFF99"/>
          </a:solidFill>
          <a:ln w="9525">
            <a:noFill/>
            <a:miter lim="800000"/>
            <a:headEnd/>
            <a:tailEnd/>
          </a:ln>
          <a:effectLst/>
        </p:spPr>
        <p:txBody>
          <a:bodyPr>
            <a:spAutoFit/>
          </a:bodyPr>
          <a:lstStyle/>
          <a:p>
            <a:r>
              <a:rPr lang="fi-FI" sz="1000" dirty="0">
                <a:solidFill>
                  <a:schemeClr val="tx1"/>
                </a:solidFill>
                <a:cs typeface="Arial" charset="0"/>
              </a:rPr>
              <a:t>aktiviteetit </a:t>
            </a:r>
          </a:p>
          <a:p>
            <a:r>
              <a:rPr lang="fi-FI" sz="1000" dirty="0">
                <a:solidFill>
                  <a:schemeClr val="tx1"/>
                </a:solidFill>
                <a:cs typeface="Arial" charset="0"/>
              </a:rPr>
              <a:t>sidottu </a:t>
            </a:r>
          </a:p>
          <a:p>
            <a:r>
              <a:rPr lang="fi-FI" sz="1000" dirty="0">
                <a:solidFill>
                  <a:schemeClr val="tx1"/>
                </a:solidFill>
                <a:cs typeface="Arial" charset="0"/>
              </a:rPr>
              <a:t>reaalimaailman </a:t>
            </a:r>
          </a:p>
          <a:p>
            <a:r>
              <a:rPr lang="fi-FI" sz="1000" dirty="0">
                <a:solidFill>
                  <a:schemeClr val="tx1"/>
                </a:solidFill>
                <a:cs typeface="Arial" charset="0"/>
              </a:rPr>
              <a:t>tilanteisiin</a:t>
            </a:r>
            <a:endParaRPr lang="en-US" sz="100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14400"/>
            <a:ext cx="2592288" cy="990600"/>
          </a:xfrm>
        </p:spPr>
        <p:txBody>
          <a:bodyPr/>
          <a:lstStyle/>
          <a:p>
            <a:r>
              <a:rPr lang="fi-FI" dirty="0" smtClean="0"/>
              <a:t>Aikataulutus (1)</a:t>
            </a:r>
            <a:endParaRPr lang="en-US" dirty="0"/>
          </a:p>
        </p:txBody>
      </p:sp>
      <p:sp>
        <p:nvSpPr>
          <p:cNvPr id="3" name="Text Placeholder 2"/>
          <p:cNvSpPr>
            <a:spLocks noGrp="1"/>
          </p:cNvSpPr>
          <p:nvPr>
            <p:ph type="body" idx="2"/>
          </p:nvPr>
        </p:nvSpPr>
        <p:spPr/>
        <p:txBody>
          <a:bodyPr/>
          <a:lstStyle/>
          <a:p>
            <a:r>
              <a:rPr lang="fi-FI" dirty="0" smtClean="0"/>
              <a:t>Millä aikataululla toteutus tehdään?</a:t>
            </a:r>
            <a:endParaRPr lang="en-US" dirty="0"/>
          </a:p>
        </p:txBody>
      </p:sp>
      <p:sp>
        <p:nvSpPr>
          <p:cNvPr id="4" name="Content Placeholder 3"/>
          <p:cNvSpPr>
            <a:spLocks noGrp="1"/>
          </p:cNvSpPr>
          <p:nvPr>
            <p:ph sz="quarter" idx="1"/>
          </p:nvPr>
        </p:nvSpPr>
        <p:spPr/>
        <p:txBody>
          <a:bodyPr>
            <a:normAutofit fontScale="92500" lnSpcReduction="20000"/>
          </a:bodyPr>
          <a:lstStyle/>
          <a:p>
            <a:r>
              <a:rPr lang="fi-FI" dirty="0" smtClean="0"/>
              <a:t>Aikataulu</a:t>
            </a:r>
          </a:p>
          <a:p>
            <a:pPr lvl="1"/>
            <a:r>
              <a:rPr lang="fi-FI" dirty="0" smtClean="0"/>
              <a:t>aikaraja, milloin opetuksen tulisi alkaa (tai harjoitustyön deadline ;-) eli milloin toteutuksen tulisi olla valmis</a:t>
            </a:r>
          </a:p>
          <a:p>
            <a:r>
              <a:rPr lang="fi-FI" dirty="0" smtClean="0"/>
              <a:t>Työmäärän </a:t>
            </a:r>
            <a:r>
              <a:rPr lang="fi-FI" dirty="0" err="1" smtClean="0"/>
              <a:t>resurssointi</a:t>
            </a:r>
            <a:endParaRPr lang="fi-FI" dirty="0" smtClean="0"/>
          </a:p>
          <a:p>
            <a:pPr lvl="1"/>
            <a:r>
              <a:rPr lang="fi-FI" dirty="0" smtClean="0"/>
              <a:t>käytettävissä olevien resurssien riittävyys kannattaa varmistaa heti alussa</a:t>
            </a:r>
          </a:p>
          <a:p>
            <a:pPr lvl="2"/>
            <a:r>
              <a:rPr lang="fi-FI" dirty="0" smtClean="0"/>
              <a:t>lisää sekä aikamäärään että “rahoihin” ensin suunniteltuun tuplaten lisää resursseja</a:t>
            </a:r>
          </a:p>
          <a:p>
            <a:pPr lvl="1"/>
            <a:r>
              <a:rPr lang="fi-FI" dirty="0" smtClean="0"/>
              <a:t>laadi aikataulu - ja pysy siinä</a:t>
            </a:r>
          </a:p>
          <a:p>
            <a:pPr lvl="2"/>
            <a:r>
              <a:rPr lang="fi-FI" dirty="0" smtClean="0"/>
              <a:t>varsinaisen oppimateriaalin suunnittelu ja toteuttaminen vie paljon aikaa, samoin</a:t>
            </a:r>
          </a:p>
          <a:p>
            <a:pPr lvl="2"/>
            <a:r>
              <a:rPr lang="fi-FI" dirty="0" smtClean="0"/>
              <a:t>multimediatoteutukset ja</a:t>
            </a:r>
          </a:p>
          <a:p>
            <a:pPr lvl="2"/>
            <a:r>
              <a:rPr lang="fi-FI" dirty="0" smtClean="0"/>
              <a:t>ulkoasun (käyttöliittymän) suunnittelu ja toteutus (avoimet www-sivut)</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14400"/>
            <a:ext cx="2592288" cy="990600"/>
          </a:xfrm>
        </p:spPr>
        <p:txBody>
          <a:bodyPr/>
          <a:lstStyle/>
          <a:p>
            <a:r>
              <a:rPr lang="fi-FI" dirty="0" smtClean="0"/>
              <a:t>Aikataulutus (2)</a:t>
            </a:r>
            <a:endParaRPr lang="en-US" dirty="0"/>
          </a:p>
        </p:txBody>
      </p:sp>
      <p:sp>
        <p:nvSpPr>
          <p:cNvPr id="3" name="Text Placeholder 2"/>
          <p:cNvSpPr>
            <a:spLocks noGrp="1"/>
          </p:cNvSpPr>
          <p:nvPr>
            <p:ph type="body" idx="2"/>
          </p:nvPr>
        </p:nvSpPr>
        <p:spPr/>
        <p:txBody>
          <a:bodyPr/>
          <a:lstStyle/>
          <a:p>
            <a:r>
              <a:rPr lang="fi-FI" dirty="0" smtClean="0"/>
              <a:t>Millä aikataululla toteutus tehdään?</a:t>
            </a:r>
            <a:endParaRPr lang="en-US" dirty="0" smtClean="0"/>
          </a:p>
          <a:p>
            <a:endParaRPr lang="en-US" dirty="0"/>
          </a:p>
        </p:txBody>
      </p:sp>
      <p:sp>
        <p:nvSpPr>
          <p:cNvPr id="4" name="Content Placeholder 3"/>
          <p:cNvSpPr>
            <a:spLocks noGrp="1"/>
          </p:cNvSpPr>
          <p:nvPr>
            <p:ph sz="quarter" idx="1"/>
          </p:nvPr>
        </p:nvSpPr>
        <p:spPr/>
        <p:txBody>
          <a:bodyPr/>
          <a:lstStyle/>
          <a:p>
            <a:r>
              <a:rPr lang="fi-FI" dirty="0" smtClean="0"/>
              <a:t>Suunnitelmat on tehty toteutettaviksi eikä muutettaviksi</a:t>
            </a:r>
          </a:p>
          <a:p>
            <a:pPr lvl="1"/>
            <a:r>
              <a:rPr lang="fi-FI" dirty="0" smtClean="0"/>
              <a:t>jos muutoksia lähdetään toteuttamaan sitä mukaan, kun niitä havaitaan, aikataulu </a:t>
            </a:r>
            <a:r>
              <a:rPr lang="fi-FI" dirty="0" err="1" smtClean="0"/>
              <a:t>tuplaantuu</a:t>
            </a:r>
            <a:r>
              <a:rPr lang="fi-FI" dirty="0" smtClean="0"/>
              <a:t> äkkiä	</a:t>
            </a:r>
          </a:p>
          <a:p>
            <a:r>
              <a:rPr lang="fi-FI" dirty="0" err="1" smtClean="0"/>
              <a:t>Resurssointi</a:t>
            </a:r>
            <a:r>
              <a:rPr lang="fi-FI" dirty="0" smtClean="0"/>
              <a:t> kannattaa aina tarkistaa suunnitteluvaiheen loppupuolella</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POHDI</a:t>
            </a:r>
            <a:endParaRPr lang="en-US" dirty="0"/>
          </a:p>
        </p:txBody>
      </p:sp>
      <p:sp>
        <p:nvSpPr>
          <p:cNvPr id="3" name="Text Placeholder 2"/>
          <p:cNvSpPr>
            <a:spLocks noGrp="1"/>
          </p:cNvSpPr>
          <p:nvPr>
            <p:ph type="body" idx="2"/>
          </p:nvPr>
        </p:nvSpPr>
        <p:spPr/>
        <p:txBody>
          <a:bodyPr/>
          <a:lstStyle/>
          <a:p>
            <a:r>
              <a:rPr lang="fi-FI" dirty="0" smtClean="0"/>
              <a:t>Miten verkkokurssin suunnittelu ja toteutus </a:t>
            </a:r>
            <a:r>
              <a:rPr lang="fi-FI" dirty="0" err="1" smtClean="0"/>
              <a:t>rytmittyy</a:t>
            </a:r>
            <a:r>
              <a:rPr lang="fi-FI" dirty="0" smtClean="0"/>
              <a:t> omaan muuhun tekemiseesi?</a:t>
            </a:r>
          </a:p>
          <a:p>
            <a:r>
              <a:rPr lang="fi-FI" dirty="0" smtClean="0"/>
              <a:t>Milloin ennätät panostamaan suunnitelmiin ja toteutukseen?</a:t>
            </a:r>
          </a:p>
          <a:p>
            <a:endParaRPr lang="en-US" dirty="0"/>
          </a:p>
        </p:txBody>
      </p:sp>
      <p:pic>
        <p:nvPicPr>
          <p:cNvPr id="5" name="Picture 12" descr="MCj02870300000[1]"/>
          <p:cNvPicPr>
            <a:picLocks noChangeAspect="1" noChangeArrowheads="1"/>
          </p:cNvPicPr>
          <p:nvPr/>
        </p:nvPicPr>
        <p:blipFill>
          <a:blip r:embed="rId2" cstate="print"/>
          <a:srcRect/>
          <a:stretch>
            <a:fillRect/>
          </a:stretch>
        </p:blipFill>
        <p:spPr bwMode="auto">
          <a:xfrm>
            <a:off x="3059832" y="764704"/>
            <a:ext cx="5688632" cy="4693848"/>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smtClean="0"/>
              <a:t>Resurssointi</a:t>
            </a:r>
            <a:endParaRPr lang="en-US" dirty="0"/>
          </a:p>
        </p:txBody>
      </p:sp>
      <p:sp>
        <p:nvSpPr>
          <p:cNvPr id="3" name="Text Placeholder 2"/>
          <p:cNvSpPr>
            <a:spLocks noGrp="1"/>
          </p:cNvSpPr>
          <p:nvPr>
            <p:ph type="body" idx="2"/>
          </p:nvPr>
        </p:nvSpPr>
        <p:spPr/>
        <p:txBody>
          <a:bodyPr/>
          <a:lstStyle/>
          <a:p>
            <a:r>
              <a:rPr lang="fi-FI" dirty="0" smtClean="0"/>
              <a:t>Miten työmäärä </a:t>
            </a:r>
            <a:r>
              <a:rPr lang="fi-FI" dirty="0" err="1" smtClean="0"/>
              <a:t>resurssoidaan</a:t>
            </a:r>
            <a:r>
              <a:rPr lang="fi-FI" dirty="0" smtClean="0"/>
              <a:t>?</a:t>
            </a:r>
            <a:endParaRPr lang="en-US" dirty="0"/>
          </a:p>
        </p:txBody>
      </p:sp>
      <p:sp>
        <p:nvSpPr>
          <p:cNvPr id="4" name="Content Placeholder 3"/>
          <p:cNvSpPr>
            <a:spLocks noGrp="1"/>
          </p:cNvSpPr>
          <p:nvPr>
            <p:ph sz="quarter" idx="1"/>
          </p:nvPr>
        </p:nvSpPr>
        <p:spPr/>
        <p:txBody>
          <a:bodyPr>
            <a:normAutofit fontScale="92500" lnSpcReduction="10000"/>
          </a:bodyPr>
          <a:lstStyle/>
          <a:p>
            <a:r>
              <a:rPr lang="fi-FI" dirty="0" smtClean="0"/>
              <a:t>‘Budjetoidaan' käytettävät resurssit</a:t>
            </a:r>
          </a:p>
          <a:p>
            <a:pPr lvl="1"/>
            <a:r>
              <a:rPr lang="fi-FI" dirty="0" smtClean="0"/>
              <a:t>kuka tekee mitä ja milloin</a:t>
            </a:r>
          </a:p>
          <a:p>
            <a:pPr lvl="1"/>
            <a:r>
              <a:rPr lang="fi-FI" dirty="0" smtClean="0"/>
              <a:t>käytössä olevat ihmiset ja heidän osaaminen (mm. kuvankäsittelytaidot, videon editointitaidot, </a:t>
            </a:r>
            <a:r>
              <a:rPr lang="fi-FI" dirty="0" err="1" smtClean="0"/>
              <a:t>animointitaidot</a:t>
            </a:r>
            <a:r>
              <a:rPr lang="fi-FI" dirty="0" smtClean="0"/>
              <a:t>)</a:t>
            </a:r>
          </a:p>
          <a:p>
            <a:pPr lvl="1"/>
            <a:r>
              <a:rPr lang="fi-FI" dirty="0" smtClean="0"/>
              <a:t>käytössä olevat ohjelmistot (mm. editointi-, alustasovellukset) ja laitteistot (mm. skannerit, kamerat, videokamerat)</a:t>
            </a:r>
          </a:p>
          <a:p>
            <a:pPr lvl="1"/>
            <a:r>
              <a:rPr lang="fi-FI" dirty="0" smtClean="0"/>
              <a:t>työtilat ja niistä aiheutuvat kustannukset</a:t>
            </a:r>
          </a:p>
          <a:p>
            <a:pPr lvl="1"/>
            <a:r>
              <a:rPr lang="fi-FI" dirty="0" smtClean="0"/>
              <a:t>palkkakulut (päätoimiset ja tuntityöläiset)</a:t>
            </a:r>
          </a:p>
          <a:p>
            <a:r>
              <a:rPr lang="fi-FI" dirty="0" err="1" smtClean="0"/>
              <a:t>Resurssointi</a:t>
            </a:r>
            <a:r>
              <a:rPr lang="fi-FI" dirty="0" smtClean="0"/>
              <a:t> kannattaa aina tarkistaa sisällönsuunnittelun ja pedagogisen suunnittelun jälkeen, kun toteutuksen laajuutta rajataan</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POHDI</a:t>
            </a:r>
            <a:endParaRPr lang="en-US" dirty="0"/>
          </a:p>
        </p:txBody>
      </p:sp>
      <p:sp>
        <p:nvSpPr>
          <p:cNvPr id="3" name="Text Placeholder 2"/>
          <p:cNvSpPr>
            <a:spLocks noGrp="1"/>
          </p:cNvSpPr>
          <p:nvPr>
            <p:ph type="body" idx="2"/>
          </p:nvPr>
        </p:nvSpPr>
        <p:spPr/>
        <p:txBody>
          <a:bodyPr/>
          <a:lstStyle/>
          <a:p>
            <a:r>
              <a:rPr lang="fi-FI" dirty="0" smtClean="0"/>
              <a:t>Millaisen tiimin ottaisit ideaalitapauksessa suunnittelemaan ja toteuttamaan omaa verkkokurssiasi?</a:t>
            </a:r>
            <a:endParaRPr lang="fi-FI" dirty="0"/>
          </a:p>
        </p:txBody>
      </p:sp>
      <p:pic>
        <p:nvPicPr>
          <p:cNvPr id="5" name="Picture 18" descr="j0439274"/>
          <p:cNvPicPr>
            <a:picLocks noChangeAspect="1" noChangeArrowheads="1"/>
          </p:cNvPicPr>
          <p:nvPr/>
        </p:nvPicPr>
        <p:blipFill>
          <a:blip r:embed="rId2" cstate="print"/>
          <a:srcRect/>
          <a:stretch>
            <a:fillRect/>
          </a:stretch>
        </p:blipFill>
        <p:spPr bwMode="auto">
          <a:xfrm>
            <a:off x="2915816" y="1556792"/>
            <a:ext cx="5915387" cy="4032448"/>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Teknologia</a:t>
            </a:r>
            <a:endParaRPr lang="en-US" dirty="0"/>
          </a:p>
        </p:txBody>
      </p:sp>
      <p:sp>
        <p:nvSpPr>
          <p:cNvPr id="3" name="Text Placeholder 2"/>
          <p:cNvSpPr>
            <a:spLocks noGrp="1"/>
          </p:cNvSpPr>
          <p:nvPr>
            <p:ph type="body" idx="2"/>
          </p:nvPr>
        </p:nvSpPr>
        <p:spPr/>
        <p:txBody>
          <a:bodyPr/>
          <a:lstStyle/>
          <a:p>
            <a:r>
              <a:rPr lang="fi-FI" dirty="0" smtClean="0"/>
              <a:t>Mitä teknologiaa ja miten käytämme toteutuksessa?</a:t>
            </a:r>
          </a:p>
          <a:p>
            <a:endParaRPr lang="en-US" dirty="0"/>
          </a:p>
        </p:txBody>
      </p:sp>
      <p:sp>
        <p:nvSpPr>
          <p:cNvPr id="4" name="Content Placeholder 3"/>
          <p:cNvSpPr>
            <a:spLocks noGrp="1"/>
          </p:cNvSpPr>
          <p:nvPr>
            <p:ph sz="quarter" idx="1"/>
          </p:nvPr>
        </p:nvSpPr>
        <p:spPr/>
        <p:txBody>
          <a:bodyPr>
            <a:normAutofit fontScale="85000" lnSpcReduction="20000"/>
          </a:bodyPr>
          <a:lstStyle/>
          <a:p>
            <a:r>
              <a:rPr lang="fi-FI" dirty="0" smtClean="0"/>
              <a:t>Usein tekninen infrastruktuuri on pitkälle rajattu jo työnantajan puolesta:</a:t>
            </a:r>
          </a:p>
          <a:p>
            <a:pPr lvl="1"/>
            <a:r>
              <a:rPr lang="fi-FI" dirty="0" smtClean="0"/>
              <a:t>käytössä on vain tietty oppimisympäristö tai rajallinen määrä ohjelmistoja varsinaisen materiaalin tuottamiseen</a:t>
            </a:r>
          </a:p>
          <a:p>
            <a:r>
              <a:rPr lang="fi-FI" dirty="0" smtClean="0"/>
              <a:t>Verkkokurssin suunnittelussa tulee </a:t>
            </a:r>
          </a:p>
          <a:p>
            <a:pPr lvl="1"/>
            <a:r>
              <a:rPr lang="fi-FI" dirty="0" smtClean="0"/>
              <a:t>ottaa huomioon käytettävän teknologian asettamat rajoitukset</a:t>
            </a:r>
          </a:p>
          <a:p>
            <a:pPr lvl="1"/>
            <a:r>
              <a:rPr lang="fi-FI" dirty="0" smtClean="0"/>
              <a:t>pyrkiä hyödyntämään saatavilla olevan teknologian tuomia mahdollisuuksia mahdollisimman hyvin</a:t>
            </a:r>
          </a:p>
          <a:p>
            <a:r>
              <a:rPr lang="fi-FI" dirty="0" smtClean="0"/>
              <a:t>Teknologialle voi keksiä uusia käyttötapoja tai uusia sovelluskohteita</a:t>
            </a:r>
          </a:p>
          <a:p>
            <a:r>
              <a:rPr lang="fi-FI" dirty="0" smtClean="0"/>
              <a:t>Ilmaisohjelmien tarjontaa kannattaa myös hyödyntää mahdollisimman laajasti</a:t>
            </a:r>
            <a:endParaRPr lang="fi-FI"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POHDI</a:t>
            </a:r>
            <a:endParaRPr lang="en-US" dirty="0"/>
          </a:p>
        </p:txBody>
      </p:sp>
      <p:sp>
        <p:nvSpPr>
          <p:cNvPr id="3" name="Text Placeholder 2"/>
          <p:cNvSpPr>
            <a:spLocks noGrp="1"/>
          </p:cNvSpPr>
          <p:nvPr>
            <p:ph type="body" idx="2"/>
          </p:nvPr>
        </p:nvSpPr>
        <p:spPr/>
        <p:txBody>
          <a:bodyPr/>
          <a:lstStyle/>
          <a:p>
            <a:r>
              <a:rPr lang="fi-FI" dirty="0" smtClean="0"/>
              <a:t>Millaisia tekniseen toteutukseen liittyviä ideoita on jo valmiina?</a:t>
            </a:r>
          </a:p>
          <a:p>
            <a:r>
              <a:rPr lang="fi-FI" dirty="0" smtClean="0"/>
              <a:t>Onko rajoituksia; esim. työpaikan oppimisympäristö?</a:t>
            </a:r>
          </a:p>
          <a:p>
            <a:endParaRPr lang="en-US" dirty="0"/>
          </a:p>
        </p:txBody>
      </p:sp>
      <p:pic>
        <p:nvPicPr>
          <p:cNvPr id="5" name="Picture 28" descr="MPj04421770000[1]"/>
          <p:cNvPicPr>
            <a:picLocks noChangeAspect="1" noChangeArrowheads="1"/>
          </p:cNvPicPr>
          <p:nvPr/>
        </p:nvPicPr>
        <p:blipFill>
          <a:blip r:embed="rId2" cstate="print"/>
          <a:srcRect l="7713" t="8682" r="7713" b="8682"/>
          <a:stretch>
            <a:fillRect/>
          </a:stretch>
        </p:blipFill>
        <p:spPr bwMode="auto">
          <a:xfrm>
            <a:off x="3131840" y="603436"/>
            <a:ext cx="5616624" cy="487363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Tausta-analyysin tavoite</a:t>
            </a:r>
            <a:endParaRPr lang="en-US" dirty="0"/>
          </a:p>
        </p:txBody>
      </p:sp>
      <p:sp>
        <p:nvSpPr>
          <p:cNvPr id="3" name="Text Placeholder 2"/>
          <p:cNvSpPr>
            <a:spLocks noGrp="1"/>
          </p:cNvSpPr>
          <p:nvPr>
            <p:ph type="body" idx="2"/>
          </p:nvPr>
        </p:nvSpPr>
        <p:spPr/>
        <p:txBody>
          <a:bodyPr/>
          <a:lstStyle/>
          <a:p>
            <a:endParaRPr lang="en-US" dirty="0"/>
          </a:p>
        </p:txBody>
      </p:sp>
      <p:sp>
        <p:nvSpPr>
          <p:cNvPr id="4" name="Content Placeholder 3"/>
          <p:cNvSpPr>
            <a:spLocks noGrp="1"/>
          </p:cNvSpPr>
          <p:nvPr>
            <p:ph sz="quarter" idx="1"/>
          </p:nvPr>
        </p:nvSpPr>
        <p:spPr/>
        <p:txBody>
          <a:bodyPr>
            <a:normAutofit lnSpcReduction="10000"/>
          </a:bodyPr>
          <a:lstStyle/>
          <a:p>
            <a:r>
              <a:rPr lang="fi-FI" dirty="0" smtClean="0"/>
              <a:t>tavoitteena on kartoittaa kaikki verkkokurssin tuottamiseen vaikuttavat taustatekijät, jotta itse suunnittelu ja toteutus sujuisivat paremmin</a:t>
            </a:r>
          </a:p>
          <a:p>
            <a:r>
              <a:rPr lang="fi-FI" dirty="0" smtClean="0"/>
              <a:t>tuloksena saadaan verkkokurssin alustava käsikirjoitus, jossa määritellään </a:t>
            </a:r>
          </a:p>
          <a:p>
            <a:pPr lvl="1"/>
            <a:r>
              <a:rPr lang="fi-FI" dirty="0" smtClean="0"/>
              <a:t>verkkokurssin aihe</a:t>
            </a:r>
          </a:p>
          <a:p>
            <a:pPr lvl="1"/>
            <a:r>
              <a:rPr lang="fi-FI" dirty="0" smtClean="0"/>
              <a:t>kohdeyleisö</a:t>
            </a:r>
          </a:p>
          <a:p>
            <a:pPr lvl="1"/>
            <a:r>
              <a:rPr lang="fi-FI" dirty="0" smtClean="0"/>
              <a:t>käyttötapa- ja tarkoitus sekä </a:t>
            </a:r>
          </a:p>
          <a:p>
            <a:pPr lvl="1"/>
            <a:r>
              <a:rPr lang="fi-FI" dirty="0" smtClean="0"/>
              <a:t>tavoite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fi-FI" dirty="0" smtClean="0"/>
              <a:t>Mitä asioita verkko-opetuksen suunnittelussa tulee huomioida tekijänoikeuksien näkökulmasta?</a:t>
            </a:r>
            <a:endParaRPr lang="en-US" dirty="0"/>
          </a:p>
        </p:txBody>
      </p:sp>
      <p:sp>
        <p:nvSpPr>
          <p:cNvPr id="3" name="Title 2"/>
          <p:cNvSpPr>
            <a:spLocks noGrp="1"/>
          </p:cNvSpPr>
          <p:nvPr>
            <p:ph type="ctrTitle"/>
          </p:nvPr>
        </p:nvSpPr>
        <p:spPr/>
        <p:txBody>
          <a:bodyPr/>
          <a:lstStyle/>
          <a:p>
            <a:r>
              <a:rPr lang="fi-FI" dirty="0" smtClean="0"/>
              <a:t>Tekijänoikeudet</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462808" cy="990600"/>
          </a:xfrm>
        </p:spPr>
        <p:txBody>
          <a:bodyPr/>
          <a:lstStyle/>
          <a:p>
            <a:r>
              <a:rPr lang="fi-FI" dirty="0" smtClean="0"/>
              <a:t>Tekijänoikeus-laki (404/1961)</a:t>
            </a:r>
            <a:endParaRPr lang="en-US" dirty="0"/>
          </a:p>
        </p:txBody>
      </p:sp>
      <p:sp>
        <p:nvSpPr>
          <p:cNvPr id="3" name="Text Placeholder 2"/>
          <p:cNvSpPr>
            <a:spLocks noGrp="1"/>
          </p:cNvSpPr>
          <p:nvPr>
            <p:ph type="body" idx="2"/>
          </p:nvPr>
        </p:nvSpPr>
        <p:spPr/>
        <p:txBody>
          <a:bodyPr/>
          <a:lstStyle/>
          <a:p>
            <a:r>
              <a:rPr lang="fi-FI" dirty="0" smtClean="0"/>
              <a:t>Muuttui porrastetusti vuosien 2006 ja 2007 aikana (821/2005)</a:t>
            </a:r>
          </a:p>
          <a:p>
            <a:r>
              <a:rPr lang="fi-FI" dirty="0" smtClean="0"/>
              <a:t>Oleellisin muutos: ns. </a:t>
            </a:r>
            <a:r>
              <a:rPr lang="fi-FI" b="1" dirty="0" smtClean="0"/>
              <a:t>laillisen lähteen vaatimus</a:t>
            </a:r>
            <a:r>
              <a:rPr lang="fi-FI" dirty="0" smtClean="0"/>
              <a:t>; jos et tiedä, että kuva tai dokumentti on laillisesti verkossa, et saa ottaa sitä edes omaan käyttöön</a:t>
            </a:r>
            <a:endParaRPr lang="en-US" dirty="0"/>
          </a:p>
        </p:txBody>
      </p:sp>
      <p:sp>
        <p:nvSpPr>
          <p:cNvPr id="4" name="Content Placeholder 3"/>
          <p:cNvSpPr>
            <a:spLocks noGrp="1"/>
          </p:cNvSpPr>
          <p:nvPr>
            <p:ph sz="quarter" idx="1"/>
          </p:nvPr>
        </p:nvSpPr>
        <p:spPr/>
        <p:txBody>
          <a:bodyPr>
            <a:normAutofit/>
          </a:bodyPr>
          <a:lstStyle/>
          <a:p>
            <a:r>
              <a:rPr lang="fi-FI" dirty="0" smtClean="0"/>
              <a:t>Tekijänoikeudet opetustyössä on suhteellisen haastava aihe</a:t>
            </a:r>
          </a:p>
          <a:p>
            <a:pPr lvl="1"/>
            <a:r>
              <a:rPr lang="fi-FI" dirty="0" smtClean="0"/>
              <a:t>perusperiaate: tekijänoikeudet on aina valokuvan ottajalla, tekstin kirjoittajalla, äänitteen esittäjällä, kappaleen säveltäjällä, ... ellei toisin ole sovittu</a:t>
            </a:r>
          </a:p>
          <a:p>
            <a:pPr lvl="1"/>
            <a:r>
              <a:rPr lang="fi-FI" dirty="0" smtClean="0"/>
              <a:t>periaatteessa siis: toisen tekemän materiaalin käyttöön täytyy aina olla lupa!</a:t>
            </a:r>
          </a:p>
          <a:p>
            <a:pPr lvl="1"/>
            <a:r>
              <a:rPr lang="fi-FI" dirty="0" smtClean="0"/>
              <a:t>tiettyjä poikkeuksia: sitaattioikeus, opetuskäytön ”erivapaudet”, vanhenemisajat,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Teos ja tekijän oikeus siihen</a:t>
            </a:r>
            <a:endParaRPr lang="en-US" dirty="0"/>
          </a:p>
        </p:txBody>
      </p:sp>
      <p:sp>
        <p:nvSpPr>
          <p:cNvPr id="3" name="Text Placeholder 2"/>
          <p:cNvSpPr>
            <a:spLocks noGrp="1"/>
          </p:cNvSpPr>
          <p:nvPr>
            <p:ph type="body" idx="2"/>
          </p:nvPr>
        </p:nvSpPr>
        <p:spPr/>
        <p:txBody>
          <a:bodyPr/>
          <a:lstStyle/>
          <a:p>
            <a:r>
              <a:rPr lang="fi-FI" dirty="0" err="1" smtClean="0"/>
              <a:t>TekijäL</a:t>
            </a:r>
            <a:r>
              <a:rPr lang="fi-FI" dirty="0" smtClean="0"/>
              <a:t> 1§</a:t>
            </a:r>
            <a:endParaRPr lang="en-US" dirty="0"/>
          </a:p>
        </p:txBody>
      </p:sp>
      <p:sp>
        <p:nvSpPr>
          <p:cNvPr id="4" name="Content Placeholder 3"/>
          <p:cNvSpPr>
            <a:spLocks noGrp="1"/>
          </p:cNvSpPr>
          <p:nvPr>
            <p:ph sz="quarter" idx="1"/>
          </p:nvPr>
        </p:nvSpPr>
        <p:spPr/>
        <p:txBody>
          <a:bodyPr/>
          <a:lstStyle/>
          <a:p>
            <a:r>
              <a:rPr lang="fi-FI" dirty="0" smtClean="0"/>
              <a:t>Sillä, joka on luonut kirjallisen tai taiteellisen teoksen, on tekijänoikeus teokseen</a:t>
            </a:r>
          </a:p>
          <a:p>
            <a:pPr lvl="1"/>
            <a:r>
              <a:rPr lang="fi-FI" dirty="0" smtClean="0"/>
              <a:t>koskee kaunokirjallisia, selittäviä kirjallisia ja suullisia esityksiä, sävellys- ja näyttämöteoksia, elokuvateoksia, valokuvateoksia, muita kuvataiteen teoksia, rakennustaiteen, taidekäsityön ja taideteollisuuden tuotteita sekä mitä muita teoksia tahansa</a:t>
            </a:r>
          </a:p>
          <a:p>
            <a:pPr lvl="1"/>
            <a:r>
              <a:rPr lang="fi-FI" dirty="0" smtClean="0"/>
              <a:t>myös kartat, selittävät piirustukset, graafiset ja plastisesti muotoillut teokset sekä tietokoneohjelmat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914400"/>
            <a:ext cx="2664296" cy="990600"/>
          </a:xfrm>
        </p:spPr>
        <p:txBody>
          <a:bodyPr/>
          <a:lstStyle/>
          <a:p>
            <a:r>
              <a:rPr lang="fi-FI" dirty="0" smtClean="0"/>
              <a:t>Tekijänoikeuden voimassaoloaika</a:t>
            </a:r>
            <a:endParaRPr lang="en-US" dirty="0"/>
          </a:p>
        </p:txBody>
      </p:sp>
      <p:sp>
        <p:nvSpPr>
          <p:cNvPr id="3" name="Text Placeholder 2"/>
          <p:cNvSpPr>
            <a:spLocks noGrp="1"/>
          </p:cNvSpPr>
          <p:nvPr>
            <p:ph type="body" idx="2"/>
          </p:nvPr>
        </p:nvSpPr>
        <p:spPr/>
        <p:txBody>
          <a:bodyPr/>
          <a:lstStyle/>
          <a:p>
            <a:r>
              <a:rPr lang="fi-FI" dirty="0" smtClean="0"/>
              <a:t>yleensä 70 vuotta tekijän kuolemasta</a:t>
            </a:r>
            <a:endParaRPr lang="en-US" dirty="0"/>
          </a:p>
        </p:txBody>
      </p:sp>
      <p:sp>
        <p:nvSpPr>
          <p:cNvPr id="4" name="Content Placeholder 3"/>
          <p:cNvSpPr>
            <a:spLocks noGrp="1"/>
          </p:cNvSpPr>
          <p:nvPr>
            <p:ph sz="quarter" idx="1"/>
          </p:nvPr>
        </p:nvSpPr>
        <p:spPr/>
        <p:txBody>
          <a:bodyPr/>
          <a:lstStyle/>
          <a:p>
            <a:r>
              <a:rPr lang="fi-FI" dirty="0" smtClean="0"/>
              <a:t>Tekijänoikeus on voimassa, kunnes 70 vuotta on kulunut tekijän tai viimeksi kuolleen tekijän kuolinvuodesta</a:t>
            </a:r>
          </a:p>
          <a:p>
            <a:pPr lvl="1"/>
            <a:r>
              <a:rPr lang="fi-FI" dirty="0" smtClean="0"/>
              <a:t>elokuvateoksissa kunnes 70 vuotta on kulunut viimeksi kuolleen pääohjaajan, käsikirjoittajan, vuoropuhelun kirjoittajan tai nimenomaisesti kyseistä elokuvateosta varten luodun musiikin säveltäjän kuolinvuodesta</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Kappaleen valmistaminen</a:t>
            </a:r>
            <a:endParaRPr lang="en-US" dirty="0"/>
          </a:p>
        </p:txBody>
      </p:sp>
      <p:sp>
        <p:nvSpPr>
          <p:cNvPr id="3" name="Text Placeholder 2"/>
          <p:cNvSpPr>
            <a:spLocks noGrp="1"/>
          </p:cNvSpPr>
          <p:nvPr>
            <p:ph type="body" idx="2"/>
          </p:nvPr>
        </p:nvSpPr>
        <p:spPr/>
        <p:txBody>
          <a:bodyPr/>
          <a:lstStyle/>
          <a:p>
            <a:r>
              <a:rPr lang="fi-FI" dirty="0" err="1" smtClean="0"/>
              <a:t>TekijäL</a:t>
            </a:r>
            <a:r>
              <a:rPr lang="fi-FI" dirty="0" smtClean="0"/>
              <a:t> 2§</a:t>
            </a:r>
          </a:p>
          <a:p>
            <a:r>
              <a:rPr lang="fi-FI" dirty="0" smtClean="0"/>
              <a:t>Tekijän yksinomainen oikeus</a:t>
            </a:r>
            <a:endParaRPr lang="en-US" dirty="0"/>
          </a:p>
        </p:txBody>
      </p:sp>
      <p:sp>
        <p:nvSpPr>
          <p:cNvPr id="4" name="Content Placeholder 3"/>
          <p:cNvSpPr>
            <a:spLocks noGrp="1"/>
          </p:cNvSpPr>
          <p:nvPr>
            <p:ph sz="quarter" idx="1"/>
          </p:nvPr>
        </p:nvSpPr>
        <p:spPr/>
        <p:txBody>
          <a:bodyPr>
            <a:normAutofit fontScale="85000" lnSpcReduction="20000"/>
          </a:bodyPr>
          <a:lstStyle/>
          <a:p>
            <a:r>
              <a:rPr lang="fi-FI" dirty="0" smtClean="0"/>
              <a:t>Tekijänoikeus tuottaa yksinomaisen oikeuden määrätä teoksesta valmistamalla siitä kappaleita ja saattamalla se yleisön saataviin, muuttamattomana tai muutettuna, käännöksenä tai muunnelmana, toisessa kirjallisuus- tai taidelajissa taikka toista tekotapaa käyttäen.</a:t>
            </a:r>
          </a:p>
          <a:p>
            <a:r>
              <a:rPr lang="fi-FI" dirty="0" smtClean="0"/>
              <a:t>Kappaleen valmistamisena pidetään sen valmistamista kokonaan tai osittain, suoraan tai välillisesti, tilapäisesti tai pysyvästi sekä millä keinolla ja missä muodossa tahansa. Kappaleen valmistamisena pidetään myös teoksen siirtämistä laitteeseen, jolla se voidaan toisintaa.</a:t>
            </a:r>
            <a:endParaRPr lang="fi-FI"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Tilapäinen kappaleen valmistaminen</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normAutofit fontScale="77500" lnSpcReduction="20000"/>
          </a:bodyPr>
          <a:lstStyle/>
          <a:p>
            <a:r>
              <a:rPr lang="fi-FI" dirty="0" smtClean="0"/>
              <a:t>Mitä edellä </a:t>
            </a:r>
            <a:r>
              <a:rPr lang="fi-FI" dirty="0" err="1" smtClean="0"/>
              <a:t>säädettiinoikeudesta</a:t>
            </a:r>
            <a:r>
              <a:rPr lang="fi-FI" dirty="0" smtClean="0"/>
              <a:t> valmistaa teoksesta kappaleita, ei koske sellaista tilapäistä kappaleen valmistamista:</a:t>
            </a:r>
          </a:p>
          <a:p>
            <a:pPr marL="514350" indent="-514350">
              <a:buFont typeface="+mj-lt"/>
              <a:buAutoNum type="arabicParenR"/>
            </a:pPr>
            <a:r>
              <a:rPr lang="fi-FI" dirty="0" smtClean="0"/>
              <a:t>joka on väliaikaista tai satunnaista;</a:t>
            </a:r>
          </a:p>
          <a:p>
            <a:pPr marL="514350" indent="-514350">
              <a:buFont typeface="+mj-lt"/>
              <a:buAutoNum type="arabicParenR"/>
            </a:pPr>
            <a:r>
              <a:rPr lang="fi-FI" dirty="0" smtClean="0"/>
              <a:t>joka on erottamaton ja välttämätön osa teknistä prosessia;</a:t>
            </a:r>
          </a:p>
          <a:p>
            <a:pPr marL="514350" indent="-514350">
              <a:buFont typeface="+mj-lt"/>
              <a:buAutoNum type="arabicParenR"/>
            </a:pPr>
            <a:r>
              <a:rPr lang="fi-FI" dirty="0" smtClean="0"/>
              <a:t>jonka ainoa tarkoitus on mahdollistaa välittäjän tekemä teoksen siirto verkossa kolmansien osapuolten välillä tai teoksen laillinen käyttö; sekä</a:t>
            </a:r>
          </a:p>
          <a:p>
            <a:pPr marL="514350" indent="-514350">
              <a:buFont typeface="+mj-lt"/>
              <a:buAutoNum type="arabicParenR"/>
            </a:pPr>
            <a:r>
              <a:rPr lang="fi-FI" dirty="0" smtClean="0"/>
              <a:t> jolla ei ole itsenäistä taloudellista merkitystä.</a:t>
            </a:r>
          </a:p>
          <a:p>
            <a:r>
              <a:rPr lang="fi-FI" dirty="0" smtClean="0"/>
              <a:t>Mitä edellä säädetään, ei sovelleta tietokoneohjelmaan eikä tietokantaan.</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462808" cy="990600"/>
          </a:xfrm>
        </p:spPr>
        <p:txBody>
          <a:bodyPr/>
          <a:lstStyle/>
          <a:p>
            <a:r>
              <a:rPr lang="fi-FI" dirty="0" smtClean="0"/>
              <a:t>Valmistaminen yksityiseen käyttöön</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normAutofit fontScale="92500" lnSpcReduction="20000"/>
          </a:bodyPr>
          <a:lstStyle/>
          <a:p>
            <a:r>
              <a:rPr lang="fi-FI" dirty="0" smtClean="0"/>
              <a:t>Julkistetusta teoksesta saa jokainen valmistaa muutaman kappaleen yksityistä käyttöään varten. Siten valmistettua kappaletta ei ole lupa käyttää muuhun tarkoitukseen. (</a:t>
            </a:r>
            <a:r>
              <a:rPr lang="fi-FI" dirty="0" err="1" smtClean="0"/>
              <a:t>tekijäL</a:t>
            </a:r>
            <a:r>
              <a:rPr lang="fi-FI" dirty="0" smtClean="0"/>
              <a:t> 12 § )</a:t>
            </a:r>
          </a:p>
          <a:p>
            <a:pPr lvl="1"/>
            <a:r>
              <a:rPr lang="fi-FI" dirty="0" smtClean="0"/>
              <a:t>Kappaleen valmistamisen valmistuttajan yksityistä käyttöä varten saa myös antaa ulkopuolisen suoritettavaksi.</a:t>
            </a:r>
          </a:p>
          <a:p>
            <a:pPr lvl="1"/>
            <a:r>
              <a:rPr lang="fi-FI" dirty="0" smtClean="0"/>
              <a:t>Tämän pykälän säännökset eivät koske tietokoneella luettavassa muodossa olevaa tietokoneohjelmaa, tietokoneella luettavassa muodossa olevan kappaleen valmistamista tällaisessa muodossa olevasta tietokannasta eivätkä rakennusteoksen valmistamista.</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362200" cy="1650504"/>
          </a:xfrm>
        </p:spPr>
        <p:txBody>
          <a:bodyPr/>
          <a:lstStyle/>
          <a:p>
            <a:r>
              <a:rPr lang="fi-FI" dirty="0" smtClean="0"/>
              <a:t>Teoksen saattaminen yleisön saataviin</a:t>
            </a:r>
            <a:endParaRPr lang="en-US" dirty="0"/>
          </a:p>
        </p:txBody>
      </p:sp>
      <p:sp>
        <p:nvSpPr>
          <p:cNvPr id="3" name="Text Placeholder 2"/>
          <p:cNvSpPr>
            <a:spLocks noGrp="1"/>
          </p:cNvSpPr>
          <p:nvPr>
            <p:ph type="body" idx="2"/>
          </p:nvPr>
        </p:nvSpPr>
        <p:spPr>
          <a:xfrm>
            <a:off x="381000" y="2708920"/>
            <a:ext cx="2362200" cy="2808311"/>
          </a:xfrm>
        </p:spPr>
        <p:txBody>
          <a:bodyPr/>
          <a:lstStyle/>
          <a:p>
            <a:endParaRPr lang="en-US" dirty="0"/>
          </a:p>
        </p:txBody>
      </p:sp>
      <p:sp>
        <p:nvSpPr>
          <p:cNvPr id="4" name="Content Placeholder 3"/>
          <p:cNvSpPr>
            <a:spLocks noGrp="1"/>
          </p:cNvSpPr>
          <p:nvPr>
            <p:ph sz="quarter" idx="1"/>
          </p:nvPr>
        </p:nvSpPr>
        <p:spPr/>
        <p:txBody>
          <a:bodyPr>
            <a:normAutofit fontScale="70000" lnSpcReduction="20000"/>
          </a:bodyPr>
          <a:lstStyle/>
          <a:p>
            <a:r>
              <a:rPr lang="fi-FI" dirty="0" smtClean="0"/>
              <a:t>Teos saatetaan yleisön saataviin (</a:t>
            </a:r>
            <a:r>
              <a:rPr lang="fi-FI" dirty="0" err="1" smtClean="0"/>
              <a:t>TekijäL</a:t>
            </a:r>
            <a:r>
              <a:rPr lang="fi-FI" dirty="0" smtClean="0"/>
              <a:t> 1§), kun:</a:t>
            </a:r>
          </a:p>
          <a:p>
            <a:pPr marL="514350" indent="-514350">
              <a:buFont typeface="+mj-lt"/>
              <a:buAutoNum type="arabicParenR"/>
            </a:pPr>
            <a:r>
              <a:rPr lang="fi-FI" dirty="0" smtClean="0"/>
              <a:t>se välitetään yleisölle </a:t>
            </a:r>
            <a:r>
              <a:rPr lang="fi-FI" dirty="0" err="1" smtClean="0"/>
              <a:t>johtimitse</a:t>
            </a:r>
            <a:r>
              <a:rPr lang="fi-FI" dirty="0" smtClean="0"/>
              <a:t> tai johtimitta, mihin sisältyy myös teoksen välittäminen siten, että yleisöön kuuluvilla henkilöillä on mahdollisuus saada teos saataviinsa itse valitsemastaan paikasta ja itse valitsemanaan aikana;</a:t>
            </a:r>
          </a:p>
          <a:p>
            <a:pPr marL="514350" indent="-514350">
              <a:buFont typeface="+mj-lt"/>
              <a:buAutoNum type="arabicParenR"/>
            </a:pPr>
            <a:r>
              <a:rPr lang="fi-FI" dirty="0" smtClean="0"/>
              <a:t>se esitetään julkisesti esitystapahtumassa läsnä olevalle yleisölle;</a:t>
            </a:r>
          </a:p>
          <a:p>
            <a:pPr marL="514350" indent="-514350">
              <a:buFont typeface="+mj-lt"/>
              <a:buAutoNum type="arabicParenR"/>
            </a:pPr>
            <a:r>
              <a:rPr lang="fi-FI" dirty="0" smtClean="0"/>
              <a:t>sen kappale tarjotaan myytäväksi, vuokrattavaksi tai lainattavaksi taikka sitä muutoin levitetään yleisön keskuuteen; taikka</a:t>
            </a:r>
          </a:p>
          <a:p>
            <a:pPr marL="514350" indent="-514350">
              <a:buFont typeface="+mj-lt"/>
              <a:buAutoNum type="arabicParenR"/>
            </a:pPr>
            <a:r>
              <a:rPr lang="fi-FI" dirty="0" smtClean="0"/>
              <a:t>sitä näytetään julkisesti teknistä apuvälinettä käyttämättä.</a:t>
            </a:r>
          </a:p>
          <a:p>
            <a:r>
              <a:rPr lang="fi-FI" dirty="0" smtClean="0"/>
              <a:t>Julkisena esittämisenä ja yleisölle välittämisenä pidetään myös esittämistä ja välittämistä ansiotoiminnassa suurehkolle suljetulle piirille.</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Teoksen julkistaminen (1)</a:t>
            </a:r>
            <a:endParaRPr lang="en-US" dirty="0"/>
          </a:p>
        </p:txBody>
      </p:sp>
      <p:sp>
        <p:nvSpPr>
          <p:cNvPr id="3" name="Text Placeholder 2"/>
          <p:cNvSpPr>
            <a:spLocks noGrp="1"/>
          </p:cNvSpPr>
          <p:nvPr>
            <p:ph type="body" idx="2"/>
          </p:nvPr>
        </p:nvSpPr>
        <p:spPr/>
        <p:txBody>
          <a:bodyPr/>
          <a:lstStyle/>
          <a:p>
            <a:endParaRPr lang="en-US" dirty="0"/>
          </a:p>
        </p:txBody>
      </p:sp>
      <p:sp>
        <p:nvSpPr>
          <p:cNvPr id="4" name="Content Placeholder 3"/>
          <p:cNvSpPr>
            <a:spLocks noGrp="1"/>
          </p:cNvSpPr>
          <p:nvPr>
            <p:ph sz="quarter" idx="1"/>
          </p:nvPr>
        </p:nvSpPr>
        <p:spPr/>
        <p:txBody>
          <a:bodyPr>
            <a:normAutofit fontScale="92500" lnSpcReduction="20000"/>
          </a:bodyPr>
          <a:lstStyle/>
          <a:p>
            <a:r>
              <a:rPr lang="fi-FI" dirty="0" smtClean="0"/>
              <a:t>Teos katsotaan julkistetuksi, kun se luvallisesti on saatettu yleisön saataviin (</a:t>
            </a:r>
            <a:r>
              <a:rPr lang="fi-FI" dirty="0" err="1" smtClean="0"/>
              <a:t>TekijäL</a:t>
            </a:r>
            <a:r>
              <a:rPr lang="fi-FI" dirty="0" smtClean="0"/>
              <a:t> 8§)</a:t>
            </a:r>
          </a:p>
          <a:p>
            <a:pPr lvl="1"/>
            <a:r>
              <a:rPr lang="fi-FI" dirty="0" smtClean="0"/>
              <a:t>Julkaistuksi teos katsotaan, kun sen kappaleita tekijän suostumuksella on saatettu kauppaan tai muutoin levitetty yleisön keskuuteen. (31.7.1974/648) </a:t>
            </a:r>
          </a:p>
          <a:p>
            <a:r>
              <a:rPr lang="fi-FI" dirty="0" smtClean="0"/>
              <a:t>Jos teoksesta valmistetaan kappale tai teos saatetaan yleisön saataviin, tekijän nimi ja lähde on mainittava siinä laajuudessa ja sillä tavoin kuin hyvä tapa vaatii. Teosta ei saa tekijän suostumuksetta muuttaa enempää kuin sallittu käyttäminen edellyttää. (</a:t>
            </a:r>
            <a:r>
              <a:rPr lang="fi-FI" dirty="0" err="1" smtClean="0"/>
              <a:t>TekijäL</a:t>
            </a:r>
            <a:r>
              <a:rPr lang="fi-FI" dirty="0" smtClean="0"/>
              <a:t> 11§)</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Teoksen julkaiseminen (2)</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lstStyle/>
          <a:p>
            <a:r>
              <a:rPr lang="fi-FI" dirty="0" smtClean="0"/>
              <a:t>Tekijänoikeuden rajoituksen nojalla ei saa valmistaa kappaleita sellaisesta teoksen kappaleesta, joka on valmistettu tai saatettu yleisön saataviin 2 §:n vastaisesti tai jota suojaava tekninen toimenpide on 50 a §:n 1 momentin vastaisesti kierretty. (</a:t>
            </a:r>
            <a:r>
              <a:rPr lang="fi-FI" dirty="0" err="1" smtClean="0"/>
              <a:t>TekijäL</a:t>
            </a:r>
            <a:r>
              <a:rPr lang="fi-FI" dirty="0" smtClean="0"/>
              <a:t> 11§)</a:t>
            </a:r>
          </a:p>
          <a:p>
            <a:endParaRPr lang="fi-FI"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Miksi verkkoon?</a:t>
            </a:r>
            <a:endParaRPr lang="en-US" dirty="0"/>
          </a:p>
        </p:txBody>
      </p:sp>
      <p:sp>
        <p:nvSpPr>
          <p:cNvPr id="3" name="Text Placeholder 2"/>
          <p:cNvSpPr>
            <a:spLocks noGrp="1"/>
          </p:cNvSpPr>
          <p:nvPr>
            <p:ph type="body" idx="2"/>
          </p:nvPr>
        </p:nvSpPr>
        <p:spPr/>
        <p:txBody>
          <a:bodyPr>
            <a:normAutofit lnSpcReduction="10000"/>
          </a:bodyPr>
          <a:lstStyle/>
          <a:p>
            <a:r>
              <a:rPr lang="fi-FI" dirty="0" smtClean="0"/>
              <a:t>Selvitetään perimmäiset syyt sille, </a:t>
            </a:r>
          </a:p>
          <a:p>
            <a:pPr>
              <a:buClr>
                <a:schemeClr val="bg1"/>
              </a:buClr>
              <a:buFont typeface="Arial" pitchFamily="34" charset="0"/>
              <a:buChar char="•"/>
            </a:pPr>
            <a:r>
              <a:rPr lang="fi-FI" dirty="0" smtClean="0"/>
              <a:t> miksi opintojaksoa ollaan viemässä verkkoon ja </a:t>
            </a:r>
          </a:p>
          <a:p>
            <a:pPr>
              <a:buClr>
                <a:schemeClr val="bg1"/>
              </a:buClr>
              <a:buFont typeface="Arial" pitchFamily="34" charset="0"/>
              <a:buChar char="•"/>
            </a:pPr>
            <a:r>
              <a:rPr lang="fi-FI" dirty="0" smtClean="0"/>
              <a:t>miksi se  kannattaa tarjota verkko-opetuksena</a:t>
            </a:r>
          </a:p>
          <a:p>
            <a:pPr>
              <a:buClr>
                <a:schemeClr val="bg1"/>
              </a:buClr>
              <a:buFont typeface="Arial" pitchFamily="34" charset="0"/>
              <a:buChar char="•"/>
            </a:pPr>
            <a:r>
              <a:rPr lang="fi-FI" dirty="0" smtClean="0"/>
              <a:t> mitä etuja verkkoon toteutuksella on perinteiseen opetukseen verrattuna</a:t>
            </a:r>
            <a:endParaRPr lang="en-US" dirty="0"/>
          </a:p>
        </p:txBody>
      </p:sp>
      <p:sp>
        <p:nvSpPr>
          <p:cNvPr id="4" name="Content Placeholder 3"/>
          <p:cNvSpPr>
            <a:spLocks noGrp="1"/>
          </p:cNvSpPr>
          <p:nvPr>
            <p:ph sz="quarter" idx="1"/>
          </p:nvPr>
        </p:nvSpPr>
        <p:spPr/>
        <p:txBody>
          <a:bodyPr>
            <a:normAutofit lnSpcReduction="10000"/>
          </a:bodyPr>
          <a:lstStyle/>
          <a:p>
            <a:r>
              <a:rPr lang="fi-FI" dirty="0" smtClean="0"/>
              <a:t>Mitä verkon käytöllä tavoitellaan?</a:t>
            </a:r>
          </a:p>
          <a:p>
            <a:pPr lvl="1"/>
            <a:r>
              <a:rPr lang="fi-FI" dirty="0" smtClean="0"/>
              <a:t>Kannattaako opetus ylipäätään toteuttaa verkossa?</a:t>
            </a:r>
          </a:p>
          <a:p>
            <a:pPr lvl="1"/>
            <a:r>
              <a:rPr lang="fi-FI" dirty="0" smtClean="0"/>
              <a:t>Miksi verkkototeutus olisi parempi kuin perinteinen luokkaopetus?</a:t>
            </a:r>
          </a:p>
          <a:p>
            <a:pPr lvl="2"/>
            <a:r>
              <a:rPr lang="fi-FI" dirty="0" smtClean="0"/>
              <a:t>aitoa hyötyä eli lisäarvoa opetukselle sekä oppimiselle</a:t>
            </a:r>
          </a:p>
          <a:p>
            <a:pPr lvl="2"/>
            <a:r>
              <a:rPr lang="fi-FI" dirty="0" smtClean="0"/>
              <a:t>tulee oppimista jollain tapaa paremmin</a:t>
            </a:r>
          </a:p>
          <a:p>
            <a:pPr lvl="2"/>
            <a:r>
              <a:rPr lang="fi-FI" dirty="0" smtClean="0"/>
              <a:t>ei tekniikkaa vain tekniikan käytön vuoksi</a:t>
            </a:r>
          </a:p>
          <a:p>
            <a:pPr lvl="1"/>
            <a:r>
              <a:rPr lang="fi-FI" dirty="0" smtClean="0"/>
              <a:t>Lisäarvon määrä riippuu siitä miten, kuinka paljon ja missä kontekstissa tietoverkkoja hyödynnetään opetuksessa</a:t>
            </a:r>
          </a:p>
          <a:p>
            <a:pPr lvl="1"/>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Valokopiointi</a:t>
            </a:r>
            <a:endParaRPr lang="en-US" dirty="0"/>
          </a:p>
        </p:txBody>
      </p:sp>
      <p:sp>
        <p:nvSpPr>
          <p:cNvPr id="3" name="Text Placeholder 2"/>
          <p:cNvSpPr>
            <a:spLocks noGrp="1"/>
          </p:cNvSpPr>
          <p:nvPr>
            <p:ph type="body" idx="2"/>
          </p:nvPr>
        </p:nvSpPr>
        <p:spPr/>
        <p:txBody>
          <a:bodyPr/>
          <a:lstStyle/>
          <a:p>
            <a:endParaRPr lang="en-US" dirty="0"/>
          </a:p>
        </p:txBody>
      </p:sp>
      <p:sp>
        <p:nvSpPr>
          <p:cNvPr id="4" name="Content Placeholder 3"/>
          <p:cNvSpPr>
            <a:spLocks noGrp="1"/>
          </p:cNvSpPr>
          <p:nvPr>
            <p:ph sz="quarter" idx="1"/>
          </p:nvPr>
        </p:nvSpPr>
        <p:spPr/>
        <p:txBody>
          <a:bodyPr>
            <a:normAutofit/>
          </a:bodyPr>
          <a:lstStyle/>
          <a:p>
            <a:r>
              <a:rPr lang="fi-FI" dirty="0" smtClean="0"/>
              <a:t>Julkaistusta teoksesta saa valmistaa kappaleita valokopioimalla tai vastaavin menetelmin sopimuslisenssin nojalla siten kuin 26 §:ssä säädetään. (</a:t>
            </a:r>
            <a:r>
              <a:rPr lang="fi-FI" dirty="0" err="1" smtClean="0"/>
              <a:t>TekijäL</a:t>
            </a:r>
            <a:r>
              <a:rPr lang="fi-FI" dirty="0" smtClean="0"/>
              <a:t> 13 §)</a:t>
            </a:r>
          </a:p>
          <a:p>
            <a:r>
              <a:rPr lang="fi-FI" dirty="0" smtClean="0"/>
              <a:t>Ei koske </a:t>
            </a:r>
            <a:r>
              <a:rPr lang="fi-FI" dirty="0" err="1" smtClean="0"/>
              <a:t>skannaamista</a:t>
            </a:r>
            <a:r>
              <a:rPr lang="fi-FI" dirty="0" smtClean="0"/>
              <a:t>!</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362200" cy="1866528"/>
          </a:xfrm>
        </p:spPr>
        <p:txBody>
          <a:bodyPr/>
          <a:lstStyle/>
          <a:p>
            <a:r>
              <a:rPr lang="en-US" dirty="0" err="1" smtClean="0"/>
              <a:t>Teosten</a:t>
            </a:r>
            <a:r>
              <a:rPr lang="en-US" dirty="0" smtClean="0"/>
              <a:t> </a:t>
            </a:r>
            <a:r>
              <a:rPr lang="en-US" dirty="0" err="1" smtClean="0"/>
              <a:t>käyttäminen</a:t>
            </a:r>
            <a:r>
              <a:rPr lang="en-US" dirty="0" smtClean="0"/>
              <a:t> </a:t>
            </a:r>
            <a:r>
              <a:rPr lang="en-US" dirty="0" err="1" smtClean="0"/>
              <a:t>opetus-toiminnassa</a:t>
            </a:r>
            <a:r>
              <a:rPr lang="en-US" dirty="0" smtClean="0"/>
              <a:t> (1)</a:t>
            </a:r>
            <a:endParaRPr lang="en-US" dirty="0"/>
          </a:p>
        </p:txBody>
      </p:sp>
      <p:sp>
        <p:nvSpPr>
          <p:cNvPr id="3" name="Text Placeholder 2"/>
          <p:cNvSpPr>
            <a:spLocks noGrp="1"/>
          </p:cNvSpPr>
          <p:nvPr>
            <p:ph type="body" idx="2"/>
          </p:nvPr>
        </p:nvSpPr>
        <p:spPr>
          <a:xfrm>
            <a:off x="381000" y="3284984"/>
            <a:ext cx="2362200" cy="2232247"/>
          </a:xfrm>
        </p:spPr>
        <p:txBody>
          <a:bodyPr/>
          <a:lstStyle/>
          <a:p>
            <a:endParaRPr lang="en-US" dirty="0"/>
          </a:p>
        </p:txBody>
      </p:sp>
      <p:sp>
        <p:nvSpPr>
          <p:cNvPr id="4" name="Content Placeholder 3"/>
          <p:cNvSpPr>
            <a:spLocks noGrp="1"/>
          </p:cNvSpPr>
          <p:nvPr>
            <p:ph sz="quarter" idx="1"/>
          </p:nvPr>
        </p:nvSpPr>
        <p:spPr/>
        <p:txBody>
          <a:bodyPr>
            <a:normAutofit fontScale="92500" lnSpcReduction="10000"/>
          </a:bodyPr>
          <a:lstStyle/>
          <a:p>
            <a:r>
              <a:rPr lang="fi-FI" dirty="0" smtClean="0"/>
              <a:t>Julkistetusta teoksesta saa sopimuslisenssin nojalla, siten kuin 26 §:ssä säädetään, valmistaa kappaleita opetustoiminnassa tai tieteellisessä tutkimuksessa käytettäviksi ja käyttää niitä mainitussa tarkoituksessa yleisölle välittämiseen muulla tavalla kuin radiossa tai televisiossa lähettämällä. Mitä tässä säädetään, ei koske kappaleen valmistamista valokopioimalla tai vastaavin menetelmin. (</a:t>
            </a:r>
            <a:r>
              <a:rPr lang="fi-FI" dirty="0" err="1" smtClean="0"/>
              <a:t>TekijäL</a:t>
            </a:r>
            <a:r>
              <a:rPr lang="fi-FI" dirty="0" smtClean="0"/>
              <a:t> 14§)</a:t>
            </a:r>
            <a:endParaRPr lang="fi-FI"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362200" cy="1722512"/>
          </a:xfrm>
        </p:spPr>
        <p:txBody>
          <a:bodyPr/>
          <a:lstStyle/>
          <a:p>
            <a:r>
              <a:rPr lang="fi-FI" smtClean="0"/>
              <a:t>Teosten käyttäminen opetus-toiminnassa (2)</a:t>
            </a:r>
            <a:endParaRPr lang="fi-FI"/>
          </a:p>
        </p:txBody>
      </p:sp>
      <p:sp>
        <p:nvSpPr>
          <p:cNvPr id="3" name="Text Placeholder 2"/>
          <p:cNvSpPr>
            <a:spLocks noGrp="1"/>
          </p:cNvSpPr>
          <p:nvPr>
            <p:ph type="body" idx="2"/>
          </p:nvPr>
        </p:nvSpPr>
        <p:spPr>
          <a:xfrm>
            <a:off x="381000" y="2780928"/>
            <a:ext cx="2362200" cy="2736303"/>
          </a:xfrm>
        </p:spPr>
        <p:txBody>
          <a:bodyPr/>
          <a:lstStyle/>
          <a:p>
            <a:endParaRPr lang="en-US" dirty="0"/>
          </a:p>
        </p:txBody>
      </p:sp>
      <p:sp>
        <p:nvSpPr>
          <p:cNvPr id="4" name="Content Placeholder 3"/>
          <p:cNvSpPr>
            <a:spLocks noGrp="1"/>
          </p:cNvSpPr>
          <p:nvPr>
            <p:ph sz="quarter" idx="1"/>
          </p:nvPr>
        </p:nvSpPr>
        <p:spPr/>
        <p:txBody>
          <a:bodyPr>
            <a:normAutofit fontScale="85000" lnSpcReduction="20000"/>
          </a:bodyPr>
          <a:lstStyle/>
          <a:p>
            <a:pPr>
              <a:lnSpc>
                <a:spcPct val="90000"/>
              </a:lnSpc>
            </a:pPr>
            <a:r>
              <a:rPr lang="fi-FI" smtClean="0"/>
              <a:t>Opetustoiminnassa saa äänen tai kuvan suoran talteenottamisen avulla valmistaa kappaleita opettajan tai oppilaan esittämästä julkistetusta teoksesta opetustoiminnassa </a:t>
            </a:r>
            <a:r>
              <a:rPr lang="fi-FI" b="1" smtClean="0"/>
              <a:t>tilapäisesti käytettäväksi</a:t>
            </a:r>
            <a:r>
              <a:rPr lang="fi-FI" smtClean="0"/>
              <a:t>. Siten valmistettua kappaletta ei saa käyttää muuhun tarkoitukseen.</a:t>
            </a:r>
          </a:p>
          <a:p>
            <a:pPr>
              <a:lnSpc>
                <a:spcPct val="90000"/>
              </a:lnSpc>
            </a:pPr>
            <a:r>
              <a:rPr lang="fi-FI" smtClean="0"/>
              <a:t>Ylioppilastutkintoon kuuluvaan tai muuhun vastaavaan kokeeseen saadaan ottaa osia julkistetusta teoksesta tai, jos teos ei ole laaja, koko teos.</a:t>
            </a:r>
          </a:p>
          <a:p>
            <a:pPr>
              <a:lnSpc>
                <a:spcPct val="90000"/>
              </a:lnSpc>
            </a:pPr>
            <a:r>
              <a:rPr lang="fi-FI" smtClean="0"/>
              <a:t>Mitä edellä 1 momentissa säädetään muun kuin radiossa tai televisiossa lähetetyn teoksen osalta, ei koske teosta, jonka tekijä on kieltänyt kappaleen valmistamisen tai teoksen välittämisen.</a:t>
            </a:r>
          </a:p>
          <a:p>
            <a:endParaRPr lang="fi-FI"/>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606824" cy="990600"/>
          </a:xfrm>
        </p:spPr>
        <p:txBody>
          <a:bodyPr/>
          <a:lstStyle/>
          <a:p>
            <a:r>
              <a:rPr lang="en-US" dirty="0" err="1" smtClean="0"/>
              <a:t>Opetuksessa</a:t>
            </a:r>
            <a:r>
              <a:rPr lang="en-US" dirty="0" smtClean="0"/>
              <a:t> </a:t>
            </a:r>
            <a:r>
              <a:rPr lang="en-US" dirty="0" err="1" smtClean="0"/>
              <a:t>käytettävät</a:t>
            </a:r>
            <a:r>
              <a:rPr lang="en-US" dirty="0" smtClean="0"/>
              <a:t> </a:t>
            </a:r>
            <a:r>
              <a:rPr lang="en-US" dirty="0" err="1" smtClean="0"/>
              <a:t>kokoomateokset</a:t>
            </a:r>
            <a:endParaRPr lang="en-US" dirty="0"/>
          </a:p>
        </p:txBody>
      </p:sp>
      <p:sp>
        <p:nvSpPr>
          <p:cNvPr id="3" name="Text Placeholder 2"/>
          <p:cNvSpPr>
            <a:spLocks noGrp="1"/>
          </p:cNvSpPr>
          <p:nvPr>
            <p:ph type="body" idx="2"/>
          </p:nvPr>
        </p:nvSpPr>
        <p:spPr/>
        <p:txBody>
          <a:bodyPr/>
          <a:lstStyle/>
          <a:p>
            <a:pPr>
              <a:buClr>
                <a:schemeClr val="bg1"/>
              </a:buClr>
              <a:buFont typeface="Wingdings" pitchFamily="2" charset="2"/>
              <a:buChar char="§"/>
            </a:pPr>
            <a:r>
              <a:rPr lang="fi-FI" dirty="0" smtClean="0"/>
              <a:t> ei koske oppimateriaaliksi valmistettuja teoksia!</a:t>
            </a:r>
          </a:p>
          <a:p>
            <a:endParaRPr lang="en-US" dirty="0"/>
          </a:p>
        </p:txBody>
      </p:sp>
      <p:sp>
        <p:nvSpPr>
          <p:cNvPr id="4" name="Content Placeholder 3"/>
          <p:cNvSpPr>
            <a:spLocks noGrp="1"/>
          </p:cNvSpPr>
          <p:nvPr>
            <p:ph sz="quarter" idx="1"/>
          </p:nvPr>
        </p:nvSpPr>
        <p:spPr/>
        <p:txBody>
          <a:bodyPr>
            <a:normAutofit fontScale="85000" lnSpcReduction="10000"/>
          </a:bodyPr>
          <a:lstStyle/>
          <a:p>
            <a:r>
              <a:rPr lang="fi-FI" dirty="0" smtClean="0"/>
              <a:t>Opetuksessa käytettäväksi tarkoitettuun painamalla tai vastaavin menetelmin valmistettuun kokoomateokseen, joka muodostetaan useiden tekijöiden teoksista, saa ottaa vähäisiä osia kirjallisesta teoksesta tai sävellysteoksesta taikka, jos teos ei ole laaja, koko teoksen, kun viisi vuotta on kulunut vuodesta, jona teos julkaistiin. Tekstiin liittyen saadaan ottaa kuva julkistetusta taideteoksesta. Mitä tässä momentissa säädetään, ei koske teosta, joka on valmistettu käytettäväksi opetuksessa. (</a:t>
            </a:r>
            <a:r>
              <a:rPr lang="fi-FI" dirty="0" err="1" smtClean="0"/>
              <a:t>TekijäL</a:t>
            </a:r>
            <a:r>
              <a:rPr lang="fi-FI" dirty="0" smtClean="0"/>
              <a:t> 18§)</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Opetus ansio-tarkoituksessa</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lstStyle/>
          <a:p>
            <a:r>
              <a:rPr lang="fi-FI" dirty="0" smtClean="0"/>
              <a:t>Mitä tässä laissa on säädetty opetustoiminnasta, ei sovelleta opetustoimintaan, jota harjoitetaan ansiotarkoituksessa. (</a:t>
            </a:r>
            <a:r>
              <a:rPr lang="fi-FI" dirty="0" err="1" smtClean="0"/>
              <a:t>TekijäL</a:t>
            </a:r>
            <a:r>
              <a:rPr lang="fi-FI" dirty="0" smtClean="0"/>
              <a:t> 54a§)</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Julkinen esittäminen</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normAutofit/>
          </a:bodyPr>
          <a:lstStyle/>
          <a:p>
            <a:r>
              <a:rPr lang="fi-FI" dirty="0" smtClean="0"/>
              <a:t>Teoksen, joka on julkaistu, saa esittää julkisesti jumalanpalveluksen ja opetuksen yhteydessä. (</a:t>
            </a:r>
            <a:r>
              <a:rPr lang="fi-FI" dirty="0" err="1" smtClean="0"/>
              <a:t>TekijäL</a:t>
            </a:r>
            <a:r>
              <a:rPr lang="fi-FI" dirty="0" smtClean="0"/>
              <a:t> 21§)</a:t>
            </a:r>
          </a:p>
          <a:p>
            <a:pPr lvl="1"/>
            <a:r>
              <a:rPr lang="fi-FI" dirty="0" smtClean="0"/>
              <a:t>Julkaistun teoksen saa myös esittää julkisesti tilaisuudessa, jossa teosten esittäminen ei ole pääasia ja johon pääsy on maksuton sekä jota muutoinkaan ei järjestetä ansiotarkoituksessa.</a:t>
            </a:r>
          </a:p>
          <a:p>
            <a:pPr lvl="1"/>
            <a:r>
              <a:rPr lang="fi-FI" dirty="0" smtClean="0"/>
              <a:t>Mitä tässä säädetään, ei koske näytelmä- eikä elokuvateosta.</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Sitaatti</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lstStyle/>
          <a:p>
            <a:r>
              <a:rPr lang="fi-FI" dirty="0" smtClean="0"/>
              <a:t>Julkistetusta teoksesta on lupa hyvän tavan mukaisesti ottaa lainauksia tarkoituksen edellyttämässä laajuudessa. (</a:t>
            </a:r>
            <a:r>
              <a:rPr lang="fi-FI" dirty="0" err="1" smtClean="0"/>
              <a:t>TekijäL</a:t>
            </a:r>
            <a:r>
              <a:rPr lang="fi-FI" dirty="0" smtClean="0"/>
              <a:t> 22§)</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Taideteosten käyttäminen</a:t>
            </a:r>
            <a:endParaRPr lang="en-US" dirty="0"/>
          </a:p>
        </p:txBody>
      </p:sp>
      <p:sp>
        <p:nvSpPr>
          <p:cNvPr id="3" name="Text Placeholder 2"/>
          <p:cNvSpPr>
            <a:spLocks noGrp="1"/>
          </p:cNvSpPr>
          <p:nvPr>
            <p:ph type="body" idx="2"/>
          </p:nvPr>
        </p:nvSpPr>
        <p:spPr/>
        <p:txBody>
          <a:bodyPr/>
          <a:lstStyle/>
          <a:p>
            <a:endParaRPr lang="fi-FI" dirty="0" smtClean="0"/>
          </a:p>
          <a:p>
            <a:r>
              <a:rPr lang="fi-FI" dirty="0" smtClean="0"/>
              <a:t>Huomaa että, valokuvaa, jossa on jokin taideteos, ei saa julkaista verkossa!</a:t>
            </a:r>
          </a:p>
          <a:p>
            <a:endParaRPr lang="en-US" dirty="0"/>
          </a:p>
        </p:txBody>
      </p:sp>
      <p:sp>
        <p:nvSpPr>
          <p:cNvPr id="4" name="Content Placeholder 3"/>
          <p:cNvSpPr>
            <a:spLocks noGrp="1"/>
          </p:cNvSpPr>
          <p:nvPr>
            <p:ph sz="quarter" idx="1"/>
          </p:nvPr>
        </p:nvSpPr>
        <p:spPr/>
        <p:txBody>
          <a:bodyPr>
            <a:normAutofit fontScale="85000" lnSpcReduction="20000"/>
          </a:bodyPr>
          <a:lstStyle/>
          <a:p>
            <a:r>
              <a:rPr lang="fi-FI" dirty="0" smtClean="0"/>
              <a:t>Julkistetuista taideteoksista saa ottaa tekstiin liittyviä kuvia (</a:t>
            </a:r>
            <a:r>
              <a:rPr lang="fi-FI" dirty="0" err="1" smtClean="0"/>
              <a:t>TekijäL</a:t>
            </a:r>
            <a:r>
              <a:rPr lang="fi-FI" dirty="0" smtClean="0"/>
              <a:t> 25§):</a:t>
            </a:r>
          </a:p>
          <a:p>
            <a:pPr marL="514350" indent="-514350">
              <a:buFont typeface="+mj-lt"/>
              <a:buAutoNum type="arabicParenR"/>
            </a:pPr>
            <a:r>
              <a:rPr lang="fi-FI" dirty="0" smtClean="0"/>
              <a:t>arvostelevaan tai tieteelliseen esitykseen; sekä</a:t>
            </a:r>
          </a:p>
          <a:p>
            <a:pPr marL="514350" indent="-514350">
              <a:buFont typeface="+mj-lt"/>
              <a:buAutoNum type="arabicParenR"/>
            </a:pPr>
            <a:r>
              <a:rPr lang="fi-FI" dirty="0" smtClean="0"/>
              <a:t>sanomalehteen tai aikakauskirjaan selostettaessa päiväntapahtumaa, edellyttäen ettei teosta ole valmistettu sanomalehdessä tai aikakauskirjassa toisinnettavaksi.</a:t>
            </a:r>
          </a:p>
          <a:p>
            <a:r>
              <a:rPr lang="fi-FI" dirty="0" smtClean="0"/>
              <a:t>Kun taideteoksen kappale on tekijän suostumuksella myyty tai muutoin pysyvästi luovutettu, taideteoksen saa sisällyttää valokuvaan, elokuvaan tai televisio-ohjelmaan, jos toisintamisella on valokuvassa, elokuvassa tai televisio-ohjelmassa toisarvoinen merkitys. </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Tietokone-ohjelmat ja tietokannat (1)</a:t>
            </a:r>
            <a:endParaRPr lang="en-US" dirty="0"/>
          </a:p>
        </p:txBody>
      </p:sp>
      <p:sp>
        <p:nvSpPr>
          <p:cNvPr id="3" name="Text Placeholder 2"/>
          <p:cNvSpPr>
            <a:spLocks noGrp="1"/>
          </p:cNvSpPr>
          <p:nvPr>
            <p:ph type="body" idx="2"/>
          </p:nvPr>
        </p:nvSpPr>
        <p:spPr>
          <a:xfrm>
            <a:off x="381000" y="2636912"/>
            <a:ext cx="2362200" cy="2880319"/>
          </a:xfrm>
        </p:spPr>
        <p:txBody>
          <a:bodyPr/>
          <a:lstStyle/>
          <a:p>
            <a:r>
              <a:rPr lang="fi-FI" dirty="0" smtClean="0"/>
              <a:t> </a:t>
            </a:r>
            <a:endParaRPr lang="en-US" dirty="0"/>
          </a:p>
        </p:txBody>
      </p:sp>
      <p:sp>
        <p:nvSpPr>
          <p:cNvPr id="4" name="Content Placeholder 3"/>
          <p:cNvSpPr>
            <a:spLocks noGrp="1"/>
          </p:cNvSpPr>
          <p:nvPr>
            <p:ph sz="quarter" idx="1"/>
          </p:nvPr>
        </p:nvSpPr>
        <p:spPr/>
        <p:txBody>
          <a:bodyPr>
            <a:normAutofit lnSpcReduction="10000"/>
          </a:bodyPr>
          <a:lstStyle/>
          <a:p>
            <a:r>
              <a:rPr lang="fi-FI" dirty="0" smtClean="0"/>
              <a:t>Joka on laillisesti hankkinut tietokoneohjelman, saa valmistaa ohjelmasta sellaiset kappaleet ja tehdä ohjelmaan sellaisia muutoksia, jotka ovat tarpeen ohjelman käyttämiseksi aiottuun tarkoitukseen. Tämä koskee myös virheiden korjaamista. (</a:t>
            </a:r>
            <a:r>
              <a:rPr lang="fi-FI" dirty="0" err="1" smtClean="0"/>
              <a:t>TekijäL</a:t>
            </a:r>
            <a:r>
              <a:rPr lang="fi-FI" dirty="0" smtClean="0"/>
              <a:t> 25j§)</a:t>
            </a:r>
          </a:p>
          <a:p>
            <a:pPr lvl="1"/>
            <a:r>
              <a:rPr lang="fi-FI" dirty="0" smtClean="0"/>
              <a:t>Se, jolla on oikeus käyttää tietokoneohjelmaa, saa valmistaa ohjelmasta varmuuskappaleen, jos se on tarpeen ohjelman käytön kannalta.</a:t>
            </a:r>
            <a:endParaRPr lang="fi-FI"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Tietokone-ohjelmat ja tietokannat (2)</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normAutofit fontScale="92500" lnSpcReduction="20000"/>
          </a:bodyPr>
          <a:lstStyle/>
          <a:p>
            <a:pPr lvl="1"/>
            <a:r>
              <a:rPr lang="fi-FI" dirty="0" smtClean="0"/>
              <a:t>Se, jolla on oikeus käyttää tietokoneohjelmaa, saa tarkastella, tutkia tai kokeilla tietokoneohjelman toimintaa niiden ideoitten ja periaatteiden selvittämiseksi, jotka ovat ohjelman osan perustana, jos hän tekee sen ohjelman tietokoneen muistiin lukemisen tai ohjelman näyttämisen, ajamisen, siirtämisen tai tallentamisen yhteydessä.</a:t>
            </a:r>
          </a:p>
          <a:p>
            <a:pPr lvl="1"/>
            <a:r>
              <a:rPr lang="fi-FI" dirty="0" smtClean="0"/>
              <a:t>Se, jolla on oikeus käyttää tietokantaa, saa valmistaa tietokannasta kappaleita ja tehdä kaikki muutkin toimet, jotka ovat tarpeen tietokannan sisältöön pääsyä ja sisällön tavanmukaista käyttöä varten. </a:t>
            </a:r>
          </a:p>
          <a:p>
            <a:r>
              <a:rPr lang="fi-FI" dirty="0" smtClean="0"/>
              <a:t>Sopimuksen ehto, jolla rajoitetaan 2–4 momentin mukaista käyttöä, on tehoton.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Verkon rooli ja käyttö</a:t>
            </a:r>
            <a:endParaRPr lang="en-US" dirty="0"/>
          </a:p>
        </p:txBody>
      </p:sp>
      <p:sp>
        <p:nvSpPr>
          <p:cNvPr id="3" name="Text Placeholder 2"/>
          <p:cNvSpPr>
            <a:spLocks noGrp="1"/>
          </p:cNvSpPr>
          <p:nvPr>
            <p:ph type="body" idx="2"/>
          </p:nvPr>
        </p:nvSpPr>
        <p:spPr/>
        <p:txBody>
          <a:bodyPr/>
          <a:lstStyle/>
          <a:p>
            <a:r>
              <a:rPr lang="fi-FI" dirty="0" smtClean="0"/>
              <a:t>Selvitetään verkon rooli ja käyttö opintojaksolla</a:t>
            </a:r>
          </a:p>
          <a:p>
            <a:pPr>
              <a:buClr>
                <a:schemeClr val="bg1"/>
              </a:buClr>
              <a:buFont typeface="Arial" pitchFamily="34" charset="0"/>
              <a:buChar char="•"/>
            </a:pPr>
            <a:r>
              <a:rPr lang="fi-FI" dirty="0" smtClean="0"/>
              <a:t> materiaalinjako</a:t>
            </a:r>
          </a:p>
          <a:p>
            <a:pPr>
              <a:buClr>
                <a:schemeClr val="bg1"/>
              </a:buClr>
              <a:buFont typeface="Arial" pitchFamily="34" charset="0"/>
              <a:buChar char="•"/>
            </a:pPr>
            <a:r>
              <a:rPr lang="fi-FI" dirty="0" smtClean="0"/>
              <a:t> luento-opetuksen vuorovaikutuksellisena tukena</a:t>
            </a:r>
          </a:p>
          <a:p>
            <a:pPr>
              <a:buClr>
                <a:schemeClr val="bg1"/>
              </a:buClr>
              <a:buFont typeface="Arial" pitchFamily="34" charset="0"/>
              <a:buChar char="•"/>
            </a:pPr>
            <a:r>
              <a:rPr lang="fi-FI" dirty="0" smtClean="0"/>
              <a:t> kaikki toiminta verkossa</a:t>
            </a:r>
          </a:p>
          <a:p>
            <a:pPr>
              <a:buClr>
                <a:schemeClr val="bg1"/>
              </a:buClr>
              <a:buFont typeface="Arial" pitchFamily="34" charset="0"/>
              <a:buChar char="•"/>
            </a:pPr>
            <a:r>
              <a:rPr lang="fi-FI" dirty="0" smtClean="0"/>
              <a:t> itseopiskelupaketti</a:t>
            </a:r>
          </a:p>
        </p:txBody>
      </p:sp>
      <p:sp>
        <p:nvSpPr>
          <p:cNvPr id="4" name="Content Placeholder 3"/>
          <p:cNvSpPr>
            <a:spLocks noGrp="1"/>
          </p:cNvSpPr>
          <p:nvPr>
            <p:ph sz="quarter" idx="1"/>
          </p:nvPr>
        </p:nvSpPr>
        <p:spPr/>
        <p:txBody>
          <a:bodyPr/>
          <a:lstStyle/>
          <a:p>
            <a:r>
              <a:rPr lang="fi-FI" dirty="0" smtClean="0"/>
              <a:t>Onko kyse</a:t>
            </a:r>
          </a:p>
          <a:p>
            <a:pPr lvl="1"/>
            <a:r>
              <a:rPr lang="fi-FI" dirty="0" smtClean="0"/>
              <a:t>lähiopetuksesta</a:t>
            </a:r>
          </a:p>
          <a:p>
            <a:pPr lvl="1"/>
            <a:r>
              <a:rPr lang="fi-FI" dirty="0" smtClean="0"/>
              <a:t>informaation jakelusta</a:t>
            </a:r>
          </a:p>
          <a:p>
            <a:pPr lvl="1"/>
            <a:r>
              <a:rPr lang="fi-FI" dirty="0" smtClean="0"/>
              <a:t>täydentävästä käytöstä</a:t>
            </a:r>
          </a:p>
          <a:p>
            <a:pPr lvl="1"/>
            <a:r>
              <a:rPr lang="fi-FI" dirty="0" smtClean="0"/>
              <a:t>merkittävästä tai välttämättömästä käytöstä</a:t>
            </a:r>
          </a:p>
          <a:p>
            <a:pPr lvl="1"/>
            <a:r>
              <a:rPr lang="fi-FI" dirty="0" smtClean="0"/>
              <a:t>yhteisöllisestä käytöstä</a:t>
            </a:r>
          </a:p>
          <a:p>
            <a:pPr lvl="1"/>
            <a:r>
              <a:rPr lang="fi-FI" dirty="0" smtClean="0"/>
              <a:t>etäopetuksesta</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Tietokone-ohjelmat ja tietokannat (3)</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normAutofit fontScale="77500" lnSpcReduction="20000"/>
          </a:bodyPr>
          <a:lstStyle/>
          <a:p>
            <a:r>
              <a:rPr lang="fi-FI" dirty="0" smtClean="0"/>
              <a:t>Ohjelman koodin kopioiminen ja sen muodon kääntäminen on sallittua, jos nämä toimenpiteet ovat välttämättömiä sellaisten tietojen hankkimiseksi, joiden avulla voidaan saavuttaa </a:t>
            </a:r>
            <a:r>
              <a:rPr lang="fi-FI" dirty="0" err="1" smtClean="0"/>
              <a:t>yhteentoimivuus</a:t>
            </a:r>
            <a:r>
              <a:rPr lang="fi-FI" dirty="0" smtClean="0"/>
              <a:t> itsenäisesti luodun tietokoneohjelman ja muiden ohjelmien välillä, ja seuraavat edellytykset täyttyvät:</a:t>
            </a:r>
          </a:p>
          <a:p>
            <a:pPr marL="514350" indent="-514350">
              <a:buFont typeface="+mj-lt"/>
              <a:buAutoNum type="arabicParenR"/>
            </a:pPr>
            <a:r>
              <a:rPr lang="fi-FI" dirty="0" smtClean="0"/>
              <a:t>nämä toimenpiteet suorittaa lisenssinhaltija tai muu henkilö, jolla on oikeus käyttää ohjelman kappaletta, taikka heidän lukuunsa henkilö, jolla on siihen oikeus;</a:t>
            </a:r>
          </a:p>
          <a:p>
            <a:pPr marL="514350" indent="-514350">
              <a:buFont typeface="+mj-lt"/>
              <a:buAutoNum type="arabicParenR"/>
            </a:pPr>
            <a:r>
              <a:rPr lang="fi-FI" dirty="0" err="1" smtClean="0"/>
              <a:t>yhteentoimivuuden</a:t>
            </a:r>
            <a:r>
              <a:rPr lang="fi-FI" dirty="0" smtClean="0"/>
              <a:t> saavuttamisen kannalta tarpeellinen tieto ei aikaisemmin ole ollut helposti ja nopeasti 1 kohdassa tarkoitettujen henkilöiden saatavilla; sekä</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Tietokone-ohjelmat ja tietokannat (4)</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normAutofit fontScale="62500" lnSpcReduction="20000"/>
          </a:bodyPr>
          <a:lstStyle/>
          <a:p>
            <a:pPr marL="514350" indent="-514350">
              <a:buFont typeface="+mj-lt"/>
              <a:buAutoNum type="arabicParenR" startAt="4"/>
            </a:pPr>
            <a:r>
              <a:rPr lang="fi-FI" dirty="0" smtClean="0"/>
              <a:t>nämä toimenpiteet rajoittuvat niihin alkuperäisen ohjelman osiin, jotka ovat </a:t>
            </a:r>
            <a:r>
              <a:rPr lang="fi-FI" dirty="0" err="1" smtClean="0"/>
              <a:t>yhteentoimivuuden</a:t>
            </a:r>
            <a:r>
              <a:rPr lang="fi-FI" dirty="0" smtClean="0"/>
              <a:t> saavuttamisen kannalta tarpeen.</a:t>
            </a:r>
          </a:p>
          <a:p>
            <a:r>
              <a:rPr lang="fi-FI" dirty="0" smtClean="0"/>
              <a:t>Tietoja, jotka on saatu 1 momentin säännösten nojalla, ei saa näiden säännösten nojalla:</a:t>
            </a:r>
          </a:p>
          <a:p>
            <a:pPr marL="514350" indent="-514350">
              <a:buFont typeface="+mj-lt"/>
              <a:buAutoNum type="arabicParenR"/>
            </a:pPr>
            <a:r>
              <a:rPr lang="fi-FI" dirty="0" smtClean="0"/>
              <a:t>käyttää muuhun tarkoitukseen kuin itsenäisesti luodun tietokoneohjelman </a:t>
            </a:r>
            <a:r>
              <a:rPr lang="fi-FI" dirty="0" err="1" smtClean="0"/>
              <a:t>yhteentoimivuuden</a:t>
            </a:r>
            <a:r>
              <a:rPr lang="fi-FI" dirty="0" smtClean="0"/>
              <a:t> aikaansaamiseen;</a:t>
            </a:r>
          </a:p>
          <a:p>
            <a:pPr marL="514350" indent="-514350">
              <a:buFont typeface="+mj-lt"/>
              <a:buAutoNum type="arabicParenR"/>
            </a:pPr>
            <a:r>
              <a:rPr lang="fi-FI" dirty="0" smtClean="0"/>
              <a:t>antaa muille, ellei se ole tarpeen itsenäisesti luodun tietokoneohjelman </a:t>
            </a:r>
            <a:r>
              <a:rPr lang="fi-FI" dirty="0" err="1" smtClean="0"/>
              <a:t>yhteentoimivuuden</a:t>
            </a:r>
            <a:r>
              <a:rPr lang="fi-FI" dirty="0" smtClean="0"/>
              <a:t> kannalta; eikä</a:t>
            </a:r>
          </a:p>
          <a:p>
            <a:pPr marL="514350" indent="-514350">
              <a:buFont typeface="+mj-lt"/>
              <a:buAutoNum type="arabicParenR"/>
            </a:pPr>
            <a:r>
              <a:rPr lang="fi-FI" dirty="0" smtClean="0"/>
              <a:t>käyttää ilmaisumuodoltaan huomattavassa määrin samanlaisen tietokoneohjelman kehittämiseen, valmistamiseen tai markkinoille saattamiseen taikka muuhun tekijänoikeutta loukkaavaan toimeen.</a:t>
            </a:r>
          </a:p>
          <a:p>
            <a:r>
              <a:rPr lang="fi-FI" dirty="0" smtClean="0"/>
              <a:t>Sopimuksen ehto, jolla rajoitetaan tämän pykälän mukaista tietokoneohjelman käyttöä, on tehoton.</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14400"/>
            <a:ext cx="2736304" cy="990600"/>
          </a:xfrm>
        </p:spPr>
        <p:txBody>
          <a:bodyPr/>
          <a:lstStyle/>
          <a:p>
            <a:r>
              <a:rPr lang="fi-FI" dirty="0" smtClean="0"/>
              <a:t>Tekijänoikeuden siirtyminen (1)</a:t>
            </a:r>
            <a:endParaRPr lang="en-US" dirty="0"/>
          </a:p>
        </p:txBody>
      </p:sp>
      <p:sp>
        <p:nvSpPr>
          <p:cNvPr id="3" name="Text Placeholder 2"/>
          <p:cNvSpPr>
            <a:spLocks noGrp="1"/>
          </p:cNvSpPr>
          <p:nvPr>
            <p:ph type="body" idx="2"/>
          </p:nvPr>
        </p:nvSpPr>
        <p:spPr/>
        <p:txBody>
          <a:bodyPr/>
          <a:lstStyle/>
          <a:p>
            <a:endParaRPr lang="en-US" dirty="0"/>
          </a:p>
        </p:txBody>
      </p:sp>
      <p:sp>
        <p:nvSpPr>
          <p:cNvPr id="4" name="Content Placeholder 3"/>
          <p:cNvSpPr>
            <a:spLocks noGrp="1"/>
          </p:cNvSpPr>
          <p:nvPr>
            <p:ph sz="quarter" idx="1"/>
          </p:nvPr>
        </p:nvSpPr>
        <p:spPr/>
        <p:txBody>
          <a:bodyPr>
            <a:normAutofit fontScale="77500" lnSpcReduction="20000"/>
          </a:bodyPr>
          <a:lstStyle/>
          <a:p>
            <a:r>
              <a:rPr lang="fi-FI" dirty="0" smtClean="0"/>
              <a:t>Tekijänoikeus voidaan, 3 §:n säännöksistä johtuvin rajoituksin, luovuttaa kokonaan tai osittain (TekijäL27§).</a:t>
            </a:r>
          </a:p>
          <a:p>
            <a:pPr lvl="1"/>
            <a:r>
              <a:rPr lang="fi-FI" dirty="0" smtClean="0"/>
              <a:t>Kappaleen luovutukseen ei sisälly tekijänoikeuden luovutus. Tilauksesta tehtyyn muotokuvaan tekijä ei kuitenkaan saa käyttää oikeuttaan tilaajan tai, tämän kuoltua, hänen leskensä ja perillistensä suostumuksetta.</a:t>
            </a:r>
          </a:p>
          <a:p>
            <a:endParaRPr lang="fi-FI" dirty="0" smtClean="0"/>
          </a:p>
          <a:p>
            <a:r>
              <a:rPr lang="fi-FI" dirty="0" smtClean="0"/>
              <a:t>Ellei toisin ole sovittu, ei se, jolle tekijänoikeus on luovutettu, saa muuttaa teosta eikä luovuttaa oikeutta toiselle. Milloin oikeus kuuluu liikkeelle, sen saa luovuttaa yhdessä liikkeen tai sen osan kanssa; luovuttaja on kuitenkin edelleen vastuussa sopimuksen täyttämisestä.</a:t>
            </a:r>
            <a:endParaRPr lang="fi-FI"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14400"/>
            <a:ext cx="2606824" cy="990600"/>
          </a:xfrm>
        </p:spPr>
        <p:txBody>
          <a:bodyPr/>
          <a:lstStyle/>
          <a:p>
            <a:r>
              <a:rPr lang="fi-FI" dirty="0" smtClean="0"/>
              <a:t>Tekijänoikeuden siirtyminen (2)</a:t>
            </a:r>
            <a:endParaRPr lang="en-US" dirty="0"/>
          </a:p>
        </p:txBody>
      </p:sp>
      <p:sp>
        <p:nvSpPr>
          <p:cNvPr id="3" name="Text Placeholder 2"/>
          <p:cNvSpPr>
            <a:spLocks noGrp="1"/>
          </p:cNvSpPr>
          <p:nvPr>
            <p:ph type="body" idx="2"/>
          </p:nvPr>
        </p:nvSpPr>
        <p:spPr/>
        <p:txBody>
          <a:bodyPr/>
          <a:lstStyle/>
          <a:p>
            <a:endParaRPr lang="en-US" dirty="0"/>
          </a:p>
        </p:txBody>
      </p:sp>
      <p:sp>
        <p:nvSpPr>
          <p:cNvPr id="4" name="Content Placeholder 3"/>
          <p:cNvSpPr>
            <a:spLocks noGrp="1"/>
          </p:cNvSpPr>
          <p:nvPr>
            <p:ph sz="quarter" idx="1"/>
          </p:nvPr>
        </p:nvSpPr>
        <p:spPr/>
        <p:txBody>
          <a:bodyPr>
            <a:normAutofit fontScale="77500" lnSpcReduction="20000"/>
          </a:bodyPr>
          <a:lstStyle/>
          <a:p>
            <a:r>
              <a:rPr lang="fi-FI" dirty="0" smtClean="0"/>
              <a:t>Jos tietokoneohjelma ja siihen välittömästi liittyvä teos on luotu täytettäessä työsuhteesta johtuvia työtehtäviä, tekijänoikeus tietokoneohjelmaan ja teokseen siirtyy työnantajalle. Sama koskee vastaavasti myös virkasuhteessa luotua tietokoneohjelmaa ja siihen välittömästi liittyvää teosta. (</a:t>
            </a:r>
            <a:r>
              <a:rPr lang="fi-FI" dirty="0" err="1" smtClean="0"/>
              <a:t>TekijäL</a:t>
            </a:r>
            <a:r>
              <a:rPr lang="fi-FI" dirty="0" smtClean="0"/>
              <a:t> 40b§)</a:t>
            </a:r>
          </a:p>
          <a:p>
            <a:pPr lvl="1"/>
            <a:r>
              <a:rPr lang="fi-FI" dirty="0" smtClean="0"/>
              <a:t>Edellä 1 momentissa olevia säännöksiä ei sovelleta sotilasopetuslaitoksia lukuun ottamatta korkeakoulun opetus- ja tutkimustyössä itsenäisesti toimivan tekijän luomaan tietokoneohjelmaan eikä siihen välittömästi liittyvään teokseen. </a:t>
            </a:r>
          </a:p>
          <a:p>
            <a:pPr lvl="1"/>
            <a:r>
              <a:rPr lang="fi-FI" dirty="0" smtClean="0"/>
              <a:t>Mitä 1 ja 2 momentissa säädetään tietokoneohjelmasta, sovelletaan vastaavasti työ- ja virkasuhteesta johtuvia tehtäviä täytettäessä luotuun tietokantaan. </a:t>
            </a:r>
            <a:endParaRPr lang="fi-FI"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Valokuvaajan oikeudet</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normAutofit fontScale="92500" lnSpcReduction="10000"/>
          </a:bodyPr>
          <a:lstStyle/>
          <a:p>
            <a:r>
              <a:rPr lang="fi-FI" dirty="0" smtClean="0"/>
              <a:t>Valokuvaajalla on yksinomainen oikeus määrätä valokuvasta, muuttamattomana tai muutettuna:</a:t>
            </a:r>
          </a:p>
          <a:p>
            <a:pPr marL="514350" indent="-514350">
              <a:buFont typeface="+mj-lt"/>
              <a:buAutoNum type="arabicParenR"/>
            </a:pPr>
            <a:r>
              <a:rPr lang="fi-FI" dirty="0" smtClean="0"/>
              <a:t>valmistamalla siitä kappaleita;</a:t>
            </a:r>
          </a:p>
          <a:p>
            <a:pPr marL="514350" indent="-514350">
              <a:buFont typeface="+mj-lt"/>
              <a:buAutoNum type="arabicParenR"/>
            </a:pPr>
            <a:r>
              <a:rPr lang="fi-FI" dirty="0" smtClean="0"/>
              <a:t>saattamalla se yleisön saataviin.</a:t>
            </a:r>
          </a:p>
          <a:p>
            <a:endParaRPr lang="fi-FI" dirty="0" smtClean="0"/>
          </a:p>
          <a:p>
            <a:r>
              <a:rPr lang="fi-FI" dirty="0" smtClean="0"/>
              <a:t>Oikeus valokuvaan on voimassa, kunnes 50 vuotta on kulunut sen vuoden päättymisestä, jona kuva valmistettiin. Jos kuva ylittää teoskynnyksen (on riittävän ainutlaatuinen) suoja-aika 70 vuotta tekijän kuolemasta.</a:t>
            </a:r>
            <a:endParaRPr lang="fi-FI"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14400"/>
            <a:ext cx="2534816" cy="990600"/>
          </a:xfrm>
        </p:spPr>
        <p:txBody>
          <a:bodyPr/>
          <a:lstStyle/>
          <a:p>
            <a:r>
              <a:rPr lang="fi-FI" dirty="0" smtClean="0"/>
              <a:t>Valokuvaamalla tehty muotokuva</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lstStyle/>
          <a:p>
            <a:r>
              <a:rPr lang="fi-FI" dirty="0" smtClean="0"/>
              <a:t>Valokuvaamalla valmistetun muotokuvan tilaajalla on, vaikka valokuvaaja on pidättänyt itselleen oikeuden teokseen, oikeus antaa lupa muotokuvan ottamiseen sanomalehteen, aikakauskirjaan tai elämäkerralliseen kirjoitukseen, jollei valokuvaaja erikseen ole pidättänyt oikeutta kieltää sitä. (</a:t>
            </a:r>
            <a:r>
              <a:rPr lang="fi-FI" dirty="0" err="1" smtClean="0"/>
              <a:t>TekijäL</a:t>
            </a:r>
            <a:r>
              <a:rPr lang="fi-FI" dirty="0" smtClean="0"/>
              <a:t> 40c§)</a:t>
            </a:r>
            <a:endParaRPr lang="fi-FI"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362200" cy="1506488"/>
          </a:xfrm>
        </p:spPr>
        <p:txBody>
          <a:bodyPr/>
          <a:lstStyle/>
          <a:p>
            <a:r>
              <a:rPr lang="fi-FI" dirty="0" smtClean="0"/>
              <a:t>Teknisen toimenpiteen kiertämisen kielto (1)</a:t>
            </a:r>
            <a:endParaRPr lang="en-US" dirty="0"/>
          </a:p>
        </p:txBody>
      </p:sp>
      <p:sp>
        <p:nvSpPr>
          <p:cNvPr id="3" name="Text Placeholder 2"/>
          <p:cNvSpPr>
            <a:spLocks noGrp="1"/>
          </p:cNvSpPr>
          <p:nvPr>
            <p:ph type="body" idx="2"/>
          </p:nvPr>
        </p:nvSpPr>
        <p:spPr>
          <a:xfrm>
            <a:off x="381000" y="2420888"/>
            <a:ext cx="2362200" cy="3096343"/>
          </a:xfrm>
        </p:spPr>
        <p:txBody>
          <a:bodyPr/>
          <a:lstStyle/>
          <a:p>
            <a:endParaRPr lang="en-US" dirty="0"/>
          </a:p>
        </p:txBody>
      </p:sp>
      <p:sp>
        <p:nvSpPr>
          <p:cNvPr id="4" name="Content Placeholder 3"/>
          <p:cNvSpPr>
            <a:spLocks noGrp="1"/>
          </p:cNvSpPr>
          <p:nvPr>
            <p:ph sz="quarter" idx="1"/>
          </p:nvPr>
        </p:nvSpPr>
        <p:spPr/>
        <p:txBody>
          <a:bodyPr>
            <a:normAutofit fontScale="92500" lnSpcReduction="20000"/>
          </a:bodyPr>
          <a:lstStyle/>
          <a:p>
            <a:r>
              <a:rPr lang="fi-FI" dirty="0" smtClean="0"/>
              <a:t>Tämän lain mukaan suojatun teoksen suojana olevaa tehokasta teknistä toimenpidettä, jonka teoksen tekijä tai joku muu tekijän luvalla teosta yleisön saataviin saattaessaan on teoksen suojaksi asettanut, ei saa kiertää. (</a:t>
            </a:r>
            <a:r>
              <a:rPr lang="fi-FI" dirty="0" err="1" smtClean="0"/>
              <a:t>TekijäL</a:t>
            </a:r>
            <a:r>
              <a:rPr lang="fi-FI" dirty="0" smtClean="0"/>
              <a:t> 50a§)</a:t>
            </a:r>
          </a:p>
          <a:p>
            <a:pPr lvl="1"/>
            <a:r>
              <a:rPr lang="fi-FI" dirty="0" smtClean="0"/>
              <a:t>Tehokkaalla teknisellä toimenpiteellä tarkoitetaan tekniikkaa, laitetta tai osaa, joka on suunniteltu tavanomaisessa käyttötarkoituksessa estämään tai rajoittamaan teoksiin ilman tekijän tai oikeuksien muun haltijan lupaa kohdistuvia tekoja ja jolla tavoiteltu suoja saavutetaan.</a:t>
            </a:r>
            <a:endParaRPr lang="fi-FI"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362200" cy="1434480"/>
          </a:xfrm>
        </p:spPr>
        <p:txBody>
          <a:bodyPr/>
          <a:lstStyle/>
          <a:p>
            <a:r>
              <a:rPr lang="fi-FI" dirty="0" smtClean="0"/>
              <a:t>Teknisen toimenpiteen kiertämisen kielto (2)</a:t>
            </a:r>
            <a:endParaRPr lang="en-US" dirty="0"/>
          </a:p>
        </p:txBody>
      </p:sp>
      <p:sp>
        <p:nvSpPr>
          <p:cNvPr id="3" name="Text Placeholder 2"/>
          <p:cNvSpPr>
            <a:spLocks noGrp="1"/>
          </p:cNvSpPr>
          <p:nvPr>
            <p:ph type="body" idx="2"/>
          </p:nvPr>
        </p:nvSpPr>
        <p:spPr>
          <a:xfrm>
            <a:off x="381000" y="2420888"/>
            <a:ext cx="2362200" cy="3096343"/>
          </a:xfrm>
        </p:spPr>
        <p:txBody>
          <a:bodyPr/>
          <a:lstStyle/>
          <a:p>
            <a:endParaRPr lang="en-US" dirty="0"/>
          </a:p>
        </p:txBody>
      </p:sp>
      <p:sp>
        <p:nvSpPr>
          <p:cNvPr id="4" name="Content Placeholder 3"/>
          <p:cNvSpPr>
            <a:spLocks noGrp="1"/>
          </p:cNvSpPr>
          <p:nvPr>
            <p:ph sz="quarter" idx="1"/>
          </p:nvPr>
        </p:nvSpPr>
        <p:spPr/>
        <p:txBody>
          <a:bodyPr>
            <a:normAutofit fontScale="92500"/>
          </a:bodyPr>
          <a:lstStyle/>
          <a:p>
            <a:pPr lvl="1"/>
            <a:r>
              <a:rPr lang="fi-FI" dirty="0" smtClean="0"/>
              <a:t>Mitä edellä säädettiin, ei sovelleta, jos tekninen toimenpide kierretään salaustekniikoita koskevan tutkimuksen tai opetuksen yhteydessä taikka jos teoksen kappaleen laillisesti hankkinut tai haltuunsa saanut kiertää teknisen toimenpiteen teoksen saamiseksi kuultavilleen tai nähtävilleen. Teoksesta, jota suojaava tekninen toimenpide on kierretty teoksen saamiseksi kuultaville tai nähtäville, ei saa valmistaa kappaletta.</a:t>
            </a:r>
          </a:p>
          <a:p>
            <a:r>
              <a:rPr lang="fi-FI" dirty="0" smtClean="0"/>
              <a:t>Mitä tässä säädetään, ei koske tietokoneohjelmaa suojaavaa teknistä toimenpidettä.</a:t>
            </a:r>
            <a:endParaRPr lang="fi-FI"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Piraattikielto</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normAutofit fontScale="92500"/>
          </a:bodyPr>
          <a:lstStyle/>
          <a:p>
            <a:r>
              <a:rPr lang="fi-FI" dirty="0" smtClean="0"/>
              <a:t>Voimassa </a:t>
            </a:r>
            <a:r>
              <a:rPr lang="fi-FI" b="1" dirty="0" smtClean="0"/>
              <a:t>laillisen lähteen vaatimus </a:t>
            </a:r>
            <a:r>
              <a:rPr lang="fi-FI" dirty="0" smtClean="0"/>
              <a:t>myös yksityisessä käytössä (</a:t>
            </a:r>
            <a:r>
              <a:rPr lang="fi-FI" dirty="0" err="1" smtClean="0"/>
              <a:t>TekijäL</a:t>
            </a:r>
            <a:r>
              <a:rPr lang="fi-FI" dirty="0" smtClean="0"/>
              <a:t> 56§)</a:t>
            </a:r>
          </a:p>
          <a:p>
            <a:pPr lvl="1"/>
            <a:r>
              <a:rPr lang="fi-FI" dirty="0" smtClean="0"/>
              <a:t>kopiointi (kappaleen valmistaminen) myös omaan käyttöön rangaistavaa, jos on ollut aihetta epäillä tuotteen alkuperää (ts. esim. käyttöoikeutta ei määritetty; </a:t>
            </a:r>
            <a:r>
              <a:rPr lang="fi-FI" dirty="0" err="1" smtClean="0"/>
              <a:t>TekijäL</a:t>
            </a:r>
            <a:r>
              <a:rPr lang="fi-FI" dirty="0" smtClean="0"/>
              <a:t> 11§)</a:t>
            </a:r>
          </a:p>
          <a:p>
            <a:pPr lvl="1"/>
            <a:r>
              <a:rPr lang="fi-FI" dirty="0" smtClean="0"/>
              <a:t>laittoman teoskappaleen lataaminen tietoverkosta omalle koneelle on nimenomaan kielletty (kappaleen valmistamista; </a:t>
            </a:r>
            <a:r>
              <a:rPr lang="fi-FI" dirty="0" err="1" smtClean="0"/>
              <a:t>TekijäL</a:t>
            </a:r>
            <a:r>
              <a:rPr lang="fi-FI" dirty="0" smtClean="0"/>
              <a:t> 56a§)</a:t>
            </a:r>
          </a:p>
          <a:p>
            <a:pPr lvl="1"/>
            <a:r>
              <a:rPr lang="fi-FI" dirty="0" smtClean="0"/>
              <a:t>laittoman lähteen hyödyntäminen ei johda rangaistukseen (</a:t>
            </a:r>
            <a:r>
              <a:rPr lang="fi-FI" dirty="0" err="1" smtClean="0"/>
              <a:t>TekijäL</a:t>
            </a:r>
            <a:r>
              <a:rPr lang="fi-FI" dirty="0" smtClean="0"/>
              <a:t> 56a§), paitsi jo tietää lähteen laittomaksi!</a:t>
            </a:r>
            <a:endParaRPr lang="fi-FI"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a:p>
        </p:txBody>
      </p:sp>
      <p:sp>
        <p:nvSpPr>
          <p:cNvPr id="4" name="Title 3"/>
          <p:cNvSpPr>
            <a:spLocks noGrp="1"/>
          </p:cNvSpPr>
          <p:nvPr>
            <p:ph type="ctrTitle"/>
          </p:nvPr>
        </p:nvSpPr>
        <p:spPr/>
        <p:txBody>
          <a:bodyPr/>
          <a:lstStyle/>
          <a:p>
            <a:r>
              <a:rPr lang="fi-FI" dirty="0" smtClean="0"/>
              <a:t>Muut sopimusasiat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Verkon tuoma lisäarvo (1)</a:t>
            </a:r>
            <a:endParaRPr lang="en-US" dirty="0"/>
          </a:p>
        </p:txBody>
      </p:sp>
      <p:sp>
        <p:nvSpPr>
          <p:cNvPr id="3" name="Text Placeholder 2"/>
          <p:cNvSpPr>
            <a:spLocks noGrp="1"/>
          </p:cNvSpPr>
          <p:nvPr>
            <p:ph type="body" idx="2"/>
          </p:nvPr>
        </p:nvSpPr>
        <p:spPr/>
        <p:txBody>
          <a:bodyPr/>
          <a:lstStyle/>
          <a:p>
            <a:r>
              <a:rPr lang="fi-FI" dirty="0" smtClean="0"/>
              <a:t>Esimerkkejä verkko-opetuksen tuomasta lisäarvosta</a:t>
            </a:r>
            <a:endParaRPr lang="en-US" dirty="0"/>
          </a:p>
        </p:txBody>
      </p:sp>
      <p:sp>
        <p:nvSpPr>
          <p:cNvPr id="4" name="Content Placeholder 3"/>
          <p:cNvSpPr>
            <a:spLocks noGrp="1"/>
          </p:cNvSpPr>
          <p:nvPr>
            <p:ph sz="quarter" idx="1"/>
          </p:nvPr>
        </p:nvSpPr>
        <p:spPr/>
        <p:txBody>
          <a:bodyPr>
            <a:normAutofit fontScale="92500" lnSpcReduction="10000"/>
          </a:bodyPr>
          <a:lstStyle/>
          <a:p>
            <a:r>
              <a:rPr lang="fi-FI" dirty="0" smtClean="0"/>
              <a:t>Oppimisen tehostuminen</a:t>
            </a:r>
          </a:p>
          <a:p>
            <a:pPr lvl="1"/>
            <a:r>
              <a:rPr lang="fi-FI" dirty="0" smtClean="0"/>
              <a:t>verkko voi tarjota kiinnostavan, joustavan  ja monipuolisen opiskeluympäristön, joka houkuttelee ja motivoi opiskelemaan ja oppimaan</a:t>
            </a:r>
          </a:p>
          <a:p>
            <a:r>
              <a:rPr lang="fi-FI" dirty="0" smtClean="0"/>
              <a:t>Etäopiskelun mahdollistuminen</a:t>
            </a:r>
          </a:p>
          <a:p>
            <a:pPr lvl="1"/>
            <a:r>
              <a:rPr lang="fi-FI" dirty="0" smtClean="0"/>
              <a:t>opiskelu mahdollista asuinpaikasta ja perhe- sekä työtilanteesta riippumatta</a:t>
            </a:r>
          </a:p>
          <a:p>
            <a:r>
              <a:rPr lang="fi-FI" dirty="0" smtClean="0"/>
              <a:t>Opiskelun joustavuus:</a:t>
            </a:r>
          </a:p>
          <a:p>
            <a:pPr lvl="1"/>
            <a:r>
              <a:rPr lang="fi-FI" dirty="0" smtClean="0"/>
              <a:t>opiskelu ja vuorovaikutus mahdollista missä ja milloin tahansa</a:t>
            </a:r>
          </a:p>
          <a:p>
            <a:r>
              <a:rPr lang="fi-FI" dirty="0" smtClean="0"/>
              <a:t>Oppimisresurssien lisääntyminen</a:t>
            </a:r>
          </a:p>
          <a:p>
            <a:pPr lvl="1"/>
            <a:r>
              <a:rPr lang="fi-FI" dirty="0" smtClean="0"/>
              <a:t>oppimateriaalit paremmin saatavilla ja entistä ajankohtaisempia reaaliajassa</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534816" cy="990600"/>
          </a:xfrm>
        </p:spPr>
        <p:txBody>
          <a:bodyPr/>
          <a:lstStyle/>
          <a:p>
            <a:r>
              <a:rPr lang="fi-FI" dirty="0" smtClean="0"/>
              <a:t>Käyttöoikeudet</a:t>
            </a:r>
            <a:endParaRPr lang="en-US" dirty="0"/>
          </a:p>
        </p:txBody>
      </p:sp>
      <p:sp>
        <p:nvSpPr>
          <p:cNvPr id="3" name="Text Placeholder 2"/>
          <p:cNvSpPr>
            <a:spLocks noGrp="1"/>
          </p:cNvSpPr>
          <p:nvPr>
            <p:ph type="body" idx="2"/>
          </p:nvPr>
        </p:nvSpPr>
        <p:spPr/>
        <p:txBody>
          <a:bodyPr/>
          <a:lstStyle/>
          <a:p>
            <a:endParaRPr lang="en-US"/>
          </a:p>
        </p:txBody>
      </p:sp>
      <p:sp>
        <p:nvSpPr>
          <p:cNvPr id="4" name="Content Placeholder 3"/>
          <p:cNvSpPr>
            <a:spLocks noGrp="1"/>
          </p:cNvSpPr>
          <p:nvPr>
            <p:ph sz="quarter" idx="1"/>
          </p:nvPr>
        </p:nvSpPr>
        <p:spPr/>
        <p:txBody>
          <a:bodyPr/>
          <a:lstStyle/>
          <a:p>
            <a:r>
              <a:rPr lang="fi-FI" dirty="0" smtClean="0"/>
              <a:t>Verkko-opetuksen suunnittelussa tulee huomioida mm. toisen tekemän materiaalin, valokuvien ja videoiden käyttöoikeuksista</a:t>
            </a:r>
          </a:p>
          <a:p>
            <a:pPr lvl="1"/>
            <a:r>
              <a:rPr lang="fi-FI" dirty="0" smtClean="0"/>
              <a:t>kertakorvaus</a:t>
            </a:r>
          </a:p>
          <a:p>
            <a:pPr lvl="1"/>
            <a:r>
              <a:rPr lang="fi-FI" dirty="0" smtClean="0"/>
              <a:t>aikaan sidottu korvaus</a:t>
            </a:r>
          </a:p>
          <a:p>
            <a:pPr lvl="1"/>
            <a:r>
              <a:rPr lang="fi-FI" dirty="0" smtClean="0"/>
              <a:t>käyttökertoihin sidottu korvaus</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a:p>
        </p:txBody>
      </p:sp>
      <p:sp>
        <p:nvSpPr>
          <p:cNvPr id="4" name="Title 3"/>
          <p:cNvSpPr>
            <a:spLocks noGrp="1"/>
          </p:cNvSpPr>
          <p:nvPr>
            <p:ph type="ctrTitle"/>
          </p:nvPr>
        </p:nvSpPr>
        <p:spPr/>
        <p:txBody>
          <a:bodyPr/>
          <a:lstStyle/>
          <a:p>
            <a:r>
              <a:rPr lang="fi-FI" dirty="0" smtClean="0"/>
              <a:t>Riskianalyysi</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Riskianalyysi</a:t>
            </a:r>
            <a:endParaRPr lang="en-US" dirty="0"/>
          </a:p>
        </p:txBody>
      </p:sp>
      <p:sp>
        <p:nvSpPr>
          <p:cNvPr id="3" name="Text Placeholder 2"/>
          <p:cNvSpPr>
            <a:spLocks noGrp="1"/>
          </p:cNvSpPr>
          <p:nvPr>
            <p:ph type="body" idx="2"/>
          </p:nvPr>
        </p:nvSpPr>
        <p:spPr/>
        <p:txBody>
          <a:bodyPr/>
          <a:lstStyle/>
          <a:p>
            <a:endParaRPr lang="fi-FI" dirty="0" smtClean="0"/>
          </a:p>
          <a:p>
            <a:r>
              <a:rPr lang="fi-FI" dirty="0" smtClean="0"/>
              <a:t>Miten varautua yllättäviin tilanteisiin?</a:t>
            </a:r>
            <a:endParaRPr lang="en-US" dirty="0"/>
          </a:p>
        </p:txBody>
      </p:sp>
      <p:sp>
        <p:nvSpPr>
          <p:cNvPr id="4" name="Content Placeholder 3"/>
          <p:cNvSpPr>
            <a:spLocks noGrp="1"/>
          </p:cNvSpPr>
          <p:nvPr>
            <p:ph sz="quarter" idx="1"/>
          </p:nvPr>
        </p:nvSpPr>
        <p:spPr/>
        <p:txBody>
          <a:bodyPr>
            <a:normAutofit fontScale="92500" lnSpcReduction="10000"/>
          </a:bodyPr>
          <a:lstStyle/>
          <a:p>
            <a:r>
              <a:rPr lang="fi-FI" dirty="0" smtClean="0"/>
              <a:t>Verkko-opetuksen suunnittelussakin saattaa eteen tulla yllättäviä tilanteita eli riskejä, jotka haittaavat suunnittelua tai toteutusta</a:t>
            </a:r>
          </a:p>
          <a:p>
            <a:pPr lvl="1"/>
            <a:r>
              <a:rPr lang="fi-FI" dirty="0" smtClean="0"/>
              <a:t>varaudu yllätyksiin tekemällä riskianalyysi, jossa kartoitat  mahdolliset riskit ja mietit, miten niistä päästään eteenpäin</a:t>
            </a:r>
          </a:p>
          <a:p>
            <a:pPr lvl="1"/>
            <a:r>
              <a:rPr lang="fi-FI" dirty="0" smtClean="0"/>
              <a:t>huomioi suunnittelun ja toteutuksen eri vaiheet, itsestä ja muista johtuvat seikat, mahdolliset tekniset ongelmat sekä resurssien muutokset</a:t>
            </a:r>
          </a:p>
          <a:p>
            <a:pPr lvl="1"/>
            <a:r>
              <a:rPr lang="fi-FI" dirty="0" smtClean="0"/>
              <a:t>mieti mikä on oleellista ja tärkeää</a:t>
            </a:r>
          </a:p>
          <a:p>
            <a:pPr lvl="2"/>
            <a:r>
              <a:rPr lang="fi-FI" dirty="0" smtClean="0"/>
              <a:t>riskien aiheuttamat ongelmat</a:t>
            </a:r>
          </a:p>
          <a:p>
            <a:pPr lvl="2"/>
            <a:r>
              <a:rPr lang="fi-FI" dirty="0" smtClean="0"/>
              <a:t>riskien todennäköisyys</a:t>
            </a:r>
          </a:p>
          <a:p>
            <a:pPr lvl="2"/>
            <a:r>
              <a:rPr lang="fi-FI" dirty="0" smtClean="0"/>
              <a:t>älä unohda pieniä asioita </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2396760" y="2819400"/>
            <a:ext cx="4343400" cy="1752600"/>
          </a:xfrm>
        </p:spPr>
        <p:txBody>
          <a:bodyPr/>
          <a:lstStyle/>
          <a:p>
            <a:r>
              <a:rPr lang="fi-FI" dirty="0" smtClean="0"/>
              <a:t>Oman kurssin tausta-analyysi ja alustava ideointi</a:t>
            </a:r>
            <a:endParaRPr lang="fi-FI" dirty="0"/>
          </a:p>
        </p:txBody>
      </p:sp>
      <p:sp>
        <p:nvSpPr>
          <p:cNvPr id="5" name="Title 4"/>
          <p:cNvSpPr>
            <a:spLocks noGrp="1"/>
          </p:cNvSpPr>
          <p:nvPr>
            <p:ph type="ctrTitle"/>
          </p:nvPr>
        </p:nvSpPr>
        <p:spPr/>
        <p:txBody>
          <a:bodyPr/>
          <a:lstStyle/>
          <a:p>
            <a:r>
              <a:rPr lang="fi-FI" dirty="0" smtClean="0"/>
              <a:t>Tehtäviä yksin ja ryhmässä</a:t>
            </a:r>
            <a:endParaRPr lang="fi-FI" dirty="0"/>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Oppimis-tehtävä</a:t>
            </a:r>
            <a:r>
              <a:rPr lang="fi-FI" dirty="0" smtClean="0"/>
              <a:t> 1</a:t>
            </a:r>
            <a:endParaRPr lang="en-US" dirty="0"/>
          </a:p>
        </p:txBody>
      </p:sp>
      <p:sp>
        <p:nvSpPr>
          <p:cNvPr id="3" name="Text Placeholder 2"/>
          <p:cNvSpPr>
            <a:spLocks noGrp="1"/>
          </p:cNvSpPr>
          <p:nvPr>
            <p:ph type="body" idx="2"/>
          </p:nvPr>
        </p:nvSpPr>
        <p:spPr/>
        <p:txBody>
          <a:bodyPr>
            <a:normAutofit/>
          </a:bodyPr>
          <a:lstStyle/>
          <a:p>
            <a:endParaRPr lang="fi-FI" dirty="0" smtClean="0"/>
          </a:p>
          <a:p>
            <a:r>
              <a:rPr lang="fi-FI" dirty="0" smtClean="0"/>
              <a:t>Tehtävän tavoitteena on arvioida valitun aiheen realistiset toteutus-mahdollisuudet sekä aikatauluttaa oma </a:t>
            </a:r>
            <a:r>
              <a:rPr lang="fi-FI" dirty="0" smtClean="0"/>
              <a:t>tekeminen.</a:t>
            </a:r>
            <a:endParaRPr lang="en-US" dirty="0"/>
          </a:p>
        </p:txBody>
      </p:sp>
      <p:sp>
        <p:nvSpPr>
          <p:cNvPr id="4" name="Content Placeholder 3"/>
          <p:cNvSpPr>
            <a:spLocks noGrp="1"/>
          </p:cNvSpPr>
          <p:nvPr>
            <p:ph sz="quarter" idx="1"/>
          </p:nvPr>
        </p:nvSpPr>
        <p:spPr/>
        <p:txBody>
          <a:bodyPr>
            <a:normAutofit fontScale="85000" lnSpcReduction="20000"/>
          </a:bodyPr>
          <a:lstStyle/>
          <a:p>
            <a:r>
              <a:rPr lang="fi-FI" dirty="0" smtClean="0"/>
              <a:t>Tee omalle verkkokurssillesi tausta-analyysi:</a:t>
            </a:r>
          </a:p>
          <a:p>
            <a:pPr lvl="1"/>
            <a:r>
              <a:rPr lang="fi-FI" dirty="0" smtClean="0"/>
              <a:t>määritä kurssin osaamistavoitteet (Bloomin taksonomia)</a:t>
            </a:r>
          </a:p>
          <a:p>
            <a:pPr lvl="1"/>
            <a:r>
              <a:rPr lang="fi-FI" dirty="0" smtClean="0"/>
              <a:t>analysoi kohderyhmän aiemmat tiedot ja taidot</a:t>
            </a:r>
          </a:p>
          <a:p>
            <a:pPr lvl="1"/>
            <a:r>
              <a:rPr lang="fi-FI" dirty="0" smtClean="0"/>
              <a:t>määritä kurssin alustava sisältö, syvyys ja laajuus</a:t>
            </a:r>
          </a:p>
          <a:p>
            <a:pPr lvl="1"/>
            <a:r>
              <a:rPr lang="fi-FI" dirty="0" smtClean="0"/>
              <a:t>määritä verkon rooli ja lisäarvo</a:t>
            </a:r>
          </a:p>
          <a:p>
            <a:pPr lvl="1"/>
            <a:r>
              <a:rPr lang="fi-FI" dirty="0" smtClean="0"/>
              <a:t>resursoi arvioitu työmäärä</a:t>
            </a:r>
          </a:p>
          <a:p>
            <a:pPr lvl="1"/>
            <a:r>
              <a:rPr lang="fi-FI" dirty="0" smtClean="0"/>
              <a:t>aikatauluta oma tekemisesi</a:t>
            </a:r>
          </a:p>
          <a:p>
            <a:pPr lvl="1"/>
            <a:r>
              <a:rPr lang="fi-FI" dirty="0" smtClean="0"/>
              <a:t>määritä pedagogiset perusideat</a:t>
            </a:r>
          </a:p>
          <a:p>
            <a:pPr lvl="1"/>
            <a:r>
              <a:rPr lang="fi-FI" dirty="0" smtClean="0"/>
              <a:t>määritä tekniset reunaehdot (omat taidot / käytössä olevat välineet)</a:t>
            </a:r>
          </a:p>
          <a:p>
            <a:pPr lvl="1"/>
            <a:r>
              <a:rPr lang="fi-FI" dirty="0" smtClean="0"/>
              <a:t>huomioi tekijänoikeudet ja muut sopimukset</a:t>
            </a:r>
          </a:p>
          <a:p>
            <a:pPr lvl="1"/>
            <a:r>
              <a:rPr lang="fi-FI" dirty="0" smtClean="0"/>
              <a:t>tee riskianalyysi</a:t>
            </a:r>
            <a:endParaRPr lang="fi-FI" dirty="0" smtClean="0"/>
          </a:p>
          <a:p>
            <a:endParaRPr lang="fi-FI"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Oppimis</a:t>
            </a:r>
            <a:r>
              <a:rPr lang="fi-FI" smtClean="0"/>
              <a:t>-</a:t>
            </a:r>
            <a:r>
              <a:rPr lang="fi-FI" smtClean="0"/>
              <a:t>tehtävä 2</a:t>
            </a:r>
            <a:endParaRPr lang="fi-FI"/>
          </a:p>
        </p:txBody>
      </p:sp>
      <p:sp>
        <p:nvSpPr>
          <p:cNvPr id="3" name="Text Placeholder 2"/>
          <p:cNvSpPr>
            <a:spLocks noGrp="1"/>
          </p:cNvSpPr>
          <p:nvPr>
            <p:ph type="body" idx="2"/>
          </p:nvPr>
        </p:nvSpPr>
        <p:spPr/>
        <p:txBody>
          <a:bodyPr/>
          <a:lstStyle/>
          <a:p>
            <a:r>
              <a:rPr lang="fi-FI" dirty="0" smtClean="0"/>
              <a:t>Tehtävän tavoitteena on etsi uusia ideoita verkkokurssin suunnitteluun ja toteutukseen sekä </a:t>
            </a:r>
            <a:r>
              <a:rPr lang="fi-FI" dirty="0" smtClean="0"/>
              <a:t>kerrata www-sivujen tekotaitoja.</a:t>
            </a:r>
            <a:endParaRPr lang="fi-FI" dirty="0"/>
          </a:p>
        </p:txBody>
      </p:sp>
      <p:sp>
        <p:nvSpPr>
          <p:cNvPr id="4" name="Content Placeholder 3"/>
          <p:cNvSpPr>
            <a:spLocks noGrp="1"/>
          </p:cNvSpPr>
          <p:nvPr>
            <p:ph sz="quarter" idx="1"/>
          </p:nvPr>
        </p:nvSpPr>
        <p:spPr/>
        <p:txBody>
          <a:bodyPr/>
          <a:lstStyle/>
          <a:p>
            <a:r>
              <a:rPr lang="fi-FI" dirty="0" smtClean="0"/>
              <a:t>Etsi ideoita eri lähteistä ja laadi niistä kurssillesi ideapankki</a:t>
            </a:r>
          </a:p>
          <a:p>
            <a:pPr lvl="1"/>
            <a:r>
              <a:rPr lang="fi-FI" dirty="0" smtClean="0"/>
              <a:t>kokoa kaikenlaisia ideoita; älä vielä tässä vaiheessa valikoi tai karsi </a:t>
            </a:r>
            <a:r>
              <a:rPr lang="fi-FI" dirty="0" smtClean="0"/>
              <a:t>ideoita</a:t>
            </a:r>
          </a:p>
          <a:p>
            <a:pPr lvl="1"/>
            <a:r>
              <a:rPr lang="fi-FI" dirty="0" smtClean="0"/>
              <a:t>kerää sekä sisällöllisiä, pedagogisia että teknisiä ideoita</a:t>
            </a:r>
          </a:p>
          <a:p>
            <a:pPr lvl="1"/>
            <a:r>
              <a:rPr lang="fi-FI" dirty="0" smtClean="0"/>
              <a:t>Esimerkkejä ideapankeista:</a:t>
            </a:r>
          </a:p>
          <a:p>
            <a:pPr lvl="2"/>
            <a:r>
              <a:rPr lang="en-US" dirty="0" smtClean="0">
                <a:hlinkClick r:id="rId2"/>
              </a:rPr>
              <a:t>CSCL</a:t>
            </a:r>
            <a:endParaRPr lang="en-US" dirty="0" smtClean="0"/>
          </a:p>
          <a:p>
            <a:pPr lvl="2"/>
            <a:r>
              <a:rPr lang="en-US" dirty="0" smtClean="0">
                <a:hlinkClick r:id="rId3"/>
              </a:rPr>
              <a:t>Instructional </a:t>
            </a:r>
            <a:r>
              <a:rPr lang="en-US" dirty="0" smtClean="0">
                <a:hlinkClick r:id="rId3"/>
              </a:rPr>
              <a:t>design</a:t>
            </a:r>
            <a:endParaRPr lang="en-US" dirty="0" smtClean="0"/>
          </a:p>
          <a:p>
            <a:pPr lvl="1"/>
            <a:endParaRPr lang="fi-FI"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Verkon tuoma lisäarvo (2)</a:t>
            </a:r>
            <a:endParaRPr lang="en-US" dirty="0"/>
          </a:p>
        </p:txBody>
      </p:sp>
      <p:sp>
        <p:nvSpPr>
          <p:cNvPr id="3" name="Text Placeholder 2"/>
          <p:cNvSpPr>
            <a:spLocks noGrp="1"/>
          </p:cNvSpPr>
          <p:nvPr>
            <p:ph type="body" idx="2"/>
          </p:nvPr>
        </p:nvSpPr>
        <p:spPr/>
        <p:txBody>
          <a:bodyPr/>
          <a:lstStyle/>
          <a:p>
            <a:r>
              <a:rPr lang="fi-FI" dirty="0" smtClean="0"/>
              <a:t>Esimerkkejä verkko-opetuksen tuomasta lisäarvosta</a:t>
            </a:r>
            <a:endParaRPr lang="en-US" dirty="0" smtClean="0"/>
          </a:p>
          <a:p>
            <a:endParaRPr lang="en-US" dirty="0"/>
          </a:p>
        </p:txBody>
      </p:sp>
      <p:sp>
        <p:nvSpPr>
          <p:cNvPr id="4" name="Content Placeholder 3"/>
          <p:cNvSpPr>
            <a:spLocks noGrp="1"/>
          </p:cNvSpPr>
          <p:nvPr>
            <p:ph sz="quarter" idx="1"/>
          </p:nvPr>
        </p:nvSpPr>
        <p:spPr/>
        <p:txBody>
          <a:bodyPr>
            <a:normAutofit fontScale="92500" lnSpcReduction="10000"/>
          </a:bodyPr>
          <a:lstStyle/>
          <a:p>
            <a:r>
              <a:rPr lang="fi-FI" dirty="0" smtClean="0"/>
              <a:t>Paperia monipuolisempi julkaisukanava</a:t>
            </a:r>
          </a:p>
          <a:p>
            <a:pPr lvl="1"/>
            <a:r>
              <a:rPr lang="fi-FI" dirty="0" smtClean="0"/>
              <a:t>oppiaineksen monipuolinen havainnollistaminen esimerkiksi ääni- ja videomateriaalilla tai erilaisilla simulaatioilla, peleillä, ristikoilla, ...</a:t>
            </a:r>
          </a:p>
          <a:p>
            <a:r>
              <a:rPr lang="fi-FI" dirty="0" smtClean="0"/>
              <a:t>Resurssien säästö</a:t>
            </a:r>
          </a:p>
          <a:p>
            <a:pPr lvl="1"/>
            <a:r>
              <a:rPr lang="fi-FI" dirty="0" smtClean="0"/>
              <a:t>matkakustannusten säästöt, kustannussäästöt pidemmällä tähtäimellä (massaopetus, itseopiskelu, automaattisesti tarkastettavat suoritukset, ...)</a:t>
            </a:r>
          </a:p>
          <a:p>
            <a:r>
              <a:rPr lang="fi-FI" dirty="0" smtClean="0"/>
              <a:t>Monipuoliset vuorovaikutusmahdollisuudet</a:t>
            </a:r>
          </a:p>
          <a:p>
            <a:pPr lvl="1"/>
            <a:r>
              <a:rPr lang="fi-FI" dirty="0" smtClean="0"/>
              <a:t>synkroninen tai asynkroninen vuorovaikutus, myös </a:t>
            </a:r>
            <a:r>
              <a:rPr lang="fi-FI" dirty="0" err="1" smtClean="0"/>
              <a:t>monelta-monelle</a:t>
            </a:r>
            <a:endParaRPr lang="fi-FI"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Osaamis-tavoitteet</a:t>
            </a:r>
            <a:endParaRPr lang="en-US" dirty="0"/>
          </a:p>
        </p:txBody>
      </p:sp>
      <p:sp>
        <p:nvSpPr>
          <p:cNvPr id="3" name="Text Placeholder 2"/>
          <p:cNvSpPr>
            <a:spLocks noGrp="1"/>
          </p:cNvSpPr>
          <p:nvPr>
            <p:ph type="body" idx="2"/>
          </p:nvPr>
        </p:nvSpPr>
        <p:spPr/>
        <p:txBody>
          <a:bodyPr/>
          <a:lstStyle/>
          <a:p>
            <a:r>
              <a:rPr lang="fi-FI" dirty="0" smtClean="0"/>
              <a:t>Millaiset tavoitteet oppimiselle asetetaan?</a:t>
            </a:r>
          </a:p>
          <a:p>
            <a:r>
              <a:rPr lang="fi-FI" dirty="0" smtClean="0"/>
              <a:t>Taustalla opetussuunnitelma tai opintojakson tavoite ja sisältö, jotka sanelevat raamit myös oppimisen tavoitteille</a:t>
            </a:r>
          </a:p>
        </p:txBody>
      </p:sp>
      <p:sp>
        <p:nvSpPr>
          <p:cNvPr id="4" name="Content Placeholder 3"/>
          <p:cNvSpPr>
            <a:spLocks noGrp="1"/>
          </p:cNvSpPr>
          <p:nvPr>
            <p:ph sz="quarter" idx="1"/>
          </p:nvPr>
        </p:nvSpPr>
        <p:spPr/>
        <p:txBody>
          <a:bodyPr>
            <a:normAutofit fontScale="77500" lnSpcReduction="20000"/>
          </a:bodyPr>
          <a:lstStyle/>
          <a:p>
            <a:r>
              <a:rPr lang="fi-FI" dirty="0" smtClean="0"/>
              <a:t>Mitä oppija osaa, ymmärtää ja/tai tietää kurssin suoritettuaan</a:t>
            </a:r>
          </a:p>
          <a:p>
            <a:r>
              <a:rPr lang="fi-FI" dirty="0" smtClean="0"/>
              <a:t>Mitä hänen on kurssin aikana tarkoitus oppia, osata, ...</a:t>
            </a:r>
          </a:p>
          <a:p>
            <a:pPr lvl="1"/>
            <a:r>
              <a:rPr lang="fi-FI" dirty="0" smtClean="0"/>
              <a:t>pohjana myös tehtävien asettelussa ja oppimisen arvioinnissa (tavoitetasot)</a:t>
            </a:r>
          </a:p>
          <a:p>
            <a:pPr lvl="1"/>
            <a:r>
              <a:rPr lang="fi-FI" dirty="0" smtClean="0"/>
              <a:t>tärkeitä myös oppijalle, sillä ne antavat paremman kokonaiskuvan opiskeltavasta asiasta ja ne vaikuttavat oleellisesti myös oppijan motivaatioon, aktiivisuuteen sekä opiskelustrategioihin</a:t>
            </a:r>
          </a:p>
          <a:p>
            <a:r>
              <a:rPr lang="fi-FI" dirty="0" smtClean="0"/>
              <a:t>Voidaan koota tavoitelauseiksi</a:t>
            </a:r>
          </a:p>
          <a:p>
            <a:r>
              <a:rPr lang="fi-FI" dirty="0" smtClean="0"/>
              <a:t>Tulisi kirjata mahdollisimman konkreettisessa ja kuvaavassa muodossa</a:t>
            </a:r>
          </a:p>
          <a:p>
            <a:r>
              <a:rPr lang="fi-FI" dirty="0" smtClean="0"/>
              <a:t>Bloomin taksonomia ja osaamista kuvaavat verbit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4" descr="Bloom"/>
          <p:cNvPicPr>
            <a:picLocks noChangeAspect="1" noChangeArrowheads="1"/>
          </p:cNvPicPr>
          <p:nvPr/>
        </p:nvPicPr>
        <p:blipFill>
          <a:blip r:embed="rId2" cstate="print"/>
          <a:srcRect/>
          <a:stretch>
            <a:fillRect/>
          </a:stretch>
        </p:blipFill>
        <p:spPr bwMode="auto">
          <a:xfrm>
            <a:off x="611560" y="332656"/>
            <a:ext cx="6483381" cy="5184576"/>
          </a:xfrm>
          <a:prstGeom prst="rect">
            <a:avLst/>
          </a:prstGeom>
          <a:noFill/>
        </p:spPr>
      </p:pic>
      <p:sp>
        <p:nvSpPr>
          <p:cNvPr id="3" name="Right Brace 2"/>
          <p:cNvSpPr/>
          <p:nvPr/>
        </p:nvSpPr>
        <p:spPr>
          <a:xfrm>
            <a:off x="7092280" y="3933056"/>
            <a:ext cx="216024" cy="15841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p:cNvSpPr txBox="1"/>
          <p:nvPr/>
        </p:nvSpPr>
        <p:spPr>
          <a:xfrm>
            <a:off x="7380312" y="4365104"/>
            <a:ext cx="1298753" cy="646331"/>
          </a:xfrm>
          <a:prstGeom prst="rect">
            <a:avLst/>
          </a:prstGeom>
          <a:noFill/>
        </p:spPr>
        <p:txBody>
          <a:bodyPr wrap="none" rtlCol="0">
            <a:spAutoFit/>
          </a:bodyPr>
          <a:lstStyle/>
          <a:p>
            <a:r>
              <a:rPr lang="fi-FI" dirty="0" smtClean="0"/>
              <a:t>perus-</a:t>
            </a:r>
          </a:p>
          <a:p>
            <a:r>
              <a:rPr lang="fi-FI" dirty="0" smtClean="0"/>
              <a:t>osaaminen</a:t>
            </a:r>
            <a:endParaRPr lang="en-US" dirty="0"/>
          </a:p>
        </p:txBody>
      </p:sp>
      <p:sp>
        <p:nvSpPr>
          <p:cNvPr id="5" name="Right Brace 4"/>
          <p:cNvSpPr/>
          <p:nvPr/>
        </p:nvSpPr>
        <p:spPr>
          <a:xfrm>
            <a:off x="7075692" y="2177154"/>
            <a:ext cx="216024" cy="15841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7380312" y="2771636"/>
            <a:ext cx="1555234" cy="369332"/>
          </a:xfrm>
          <a:prstGeom prst="rect">
            <a:avLst/>
          </a:prstGeom>
          <a:noFill/>
        </p:spPr>
        <p:txBody>
          <a:bodyPr wrap="none" rtlCol="0">
            <a:spAutoFit/>
          </a:bodyPr>
          <a:lstStyle/>
          <a:p>
            <a:r>
              <a:rPr lang="fi-FI" dirty="0" smtClean="0"/>
              <a:t>soveltaminen</a:t>
            </a:r>
            <a:endParaRPr lang="en-US" dirty="0"/>
          </a:p>
        </p:txBody>
      </p:sp>
      <p:sp>
        <p:nvSpPr>
          <p:cNvPr id="7" name="Right Brace 6"/>
          <p:cNvSpPr/>
          <p:nvPr/>
        </p:nvSpPr>
        <p:spPr>
          <a:xfrm>
            <a:off x="7075692" y="404664"/>
            <a:ext cx="216024" cy="15841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380312" y="910461"/>
            <a:ext cx="1164101" cy="646331"/>
          </a:xfrm>
          <a:prstGeom prst="rect">
            <a:avLst/>
          </a:prstGeom>
          <a:noFill/>
        </p:spPr>
        <p:txBody>
          <a:bodyPr wrap="none" rtlCol="0">
            <a:spAutoFit/>
          </a:bodyPr>
          <a:lstStyle/>
          <a:p>
            <a:r>
              <a:rPr lang="fi-FI" dirty="0" smtClean="0"/>
              <a:t>uuden </a:t>
            </a:r>
          </a:p>
          <a:p>
            <a:r>
              <a:rPr lang="fi-FI" dirty="0" smtClean="0"/>
              <a:t>luominen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T-kalvopohja">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IT-kalvopohja</Template>
  <TotalTime>33</TotalTime>
  <Words>3716</Words>
  <Application>Microsoft Macintosh PowerPoint</Application>
  <PresentationFormat>On-screen Show (4:3)</PresentationFormat>
  <Paragraphs>439</Paragraphs>
  <Slides>65</Slides>
  <Notes>0</Notes>
  <HiddenSlides>0</HiddenSlides>
  <MMClips>0</MMClips>
  <ScaleCrop>false</ScaleCrop>
  <HeadingPairs>
    <vt:vector size="4" baseType="variant">
      <vt:variant>
        <vt:lpstr>Design Template</vt:lpstr>
      </vt:variant>
      <vt:variant>
        <vt:i4>1</vt:i4>
      </vt:variant>
      <vt:variant>
        <vt:lpstr>Slide Titles</vt:lpstr>
      </vt:variant>
      <vt:variant>
        <vt:i4>65</vt:i4>
      </vt:variant>
    </vt:vector>
  </HeadingPairs>
  <TitlesOfParts>
    <vt:vector size="66" baseType="lpstr">
      <vt:lpstr>IT-kalvopohja</vt:lpstr>
      <vt:lpstr>Tausta-analyysi</vt:lpstr>
      <vt:lpstr>Verkko-opetuksen taustat</vt:lpstr>
      <vt:lpstr>Tausta-analyysin tavoite</vt:lpstr>
      <vt:lpstr>Miksi verkkoon?</vt:lpstr>
      <vt:lpstr>Verkon rooli ja käyttö</vt:lpstr>
      <vt:lpstr>Verkon tuoma lisäarvo (1)</vt:lpstr>
      <vt:lpstr>Verkon tuoma lisäarvo (2)</vt:lpstr>
      <vt:lpstr>Osaamis-tavoitteet</vt:lpstr>
      <vt:lpstr>Slide 9</vt:lpstr>
      <vt:lpstr>Alustava sisältö</vt:lpstr>
      <vt:lpstr>Slide 11</vt:lpstr>
      <vt:lpstr>Kohderyhmä</vt:lpstr>
      <vt:lpstr>Opintojakson rakenne (1)</vt:lpstr>
      <vt:lpstr>Opintojakson rakenne (2)</vt:lpstr>
      <vt:lpstr>Slide 15</vt:lpstr>
      <vt:lpstr>Opintojakson rakenne (2)</vt:lpstr>
      <vt:lpstr>Slide 17</vt:lpstr>
      <vt:lpstr>Opintojakson rakenne (3)</vt:lpstr>
      <vt:lpstr>Slide 19</vt:lpstr>
      <vt:lpstr>Opintojakson rakenne (4)</vt:lpstr>
      <vt:lpstr>Slide 21</vt:lpstr>
      <vt:lpstr>Slide 22</vt:lpstr>
      <vt:lpstr>Aikataulutus (1)</vt:lpstr>
      <vt:lpstr>Aikataulutus (2)</vt:lpstr>
      <vt:lpstr>POHDI</vt:lpstr>
      <vt:lpstr>Resurssointi</vt:lpstr>
      <vt:lpstr>POHDI</vt:lpstr>
      <vt:lpstr>Teknologia</vt:lpstr>
      <vt:lpstr>POHDI</vt:lpstr>
      <vt:lpstr>Tekijänoikeudet</vt:lpstr>
      <vt:lpstr>Tekijänoikeus-laki (404/1961)</vt:lpstr>
      <vt:lpstr>Teos ja tekijän oikeus siihen</vt:lpstr>
      <vt:lpstr>Tekijänoikeuden voimassaoloaika</vt:lpstr>
      <vt:lpstr>Kappaleen valmistaminen</vt:lpstr>
      <vt:lpstr>Tilapäinen kappaleen valmistaminen</vt:lpstr>
      <vt:lpstr>Valmistaminen yksityiseen käyttöön</vt:lpstr>
      <vt:lpstr>Teoksen saattaminen yleisön saataviin</vt:lpstr>
      <vt:lpstr>Teoksen julkistaminen (1)</vt:lpstr>
      <vt:lpstr>Teoksen julkaiseminen (2)</vt:lpstr>
      <vt:lpstr>Valokopiointi</vt:lpstr>
      <vt:lpstr>Teosten käyttäminen opetus-toiminnassa (1)</vt:lpstr>
      <vt:lpstr>Teosten käyttäminen opetus-toiminnassa (2)</vt:lpstr>
      <vt:lpstr>Opetuksessa käytettävät kokoomateokset</vt:lpstr>
      <vt:lpstr>Opetus ansio-tarkoituksessa</vt:lpstr>
      <vt:lpstr>Julkinen esittäminen</vt:lpstr>
      <vt:lpstr>Sitaatti</vt:lpstr>
      <vt:lpstr>Taideteosten käyttäminen</vt:lpstr>
      <vt:lpstr>Tietokone-ohjelmat ja tietokannat (1)</vt:lpstr>
      <vt:lpstr>Tietokone-ohjelmat ja tietokannat (2)</vt:lpstr>
      <vt:lpstr>Tietokone-ohjelmat ja tietokannat (3)</vt:lpstr>
      <vt:lpstr>Tietokone-ohjelmat ja tietokannat (4)</vt:lpstr>
      <vt:lpstr>Tekijänoikeuden siirtyminen (1)</vt:lpstr>
      <vt:lpstr>Tekijänoikeuden siirtyminen (2)</vt:lpstr>
      <vt:lpstr>Valokuvaajan oikeudet</vt:lpstr>
      <vt:lpstr>Valokuvaamalla tehty muotokuva</vt:lpstr>
      <vt:lpstr>Teknisen toimenpiteen kiertämisen kielto (1)</vt:lpstr>
      <vt:lpstr>Teknisen toimenpiteen kiertämisen kielto (2)</vt:lpstr>
      <vt:lpstr>Piraattikielto</vt:lpstr>
      <vt:lpstr>Muut sopimusasiat</vt:lpstr>
      <vt:lpstr>Käyttöoikeudet</vt:lpstr>
      <vt:lpstr>Riskianalyysi</vt:lpstr>
      <vt:lpstr>Riskianalyysi</vt:lpstr>
      <vt:lpstr>Tehtäviä yksin ja ryhmässä</vt:lpstr>
      <vt:lpstr>Oppimis-tehtävä 1</vt:lpstr>
      <vt:lpstr>Oppimis-tehtävä 2</vt:lpstr>
    </vt:vector>
  </TitlesOfParts>
  <Company>JYU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Tietotekniikan aineenopettajankoulutus</dc:title>
  <dc:creator>Leena Hiltunen</dc:creator>
  <cp:lastModifiedBy>Hiltunen Leena</cp:lastModifiedBy>
  <cp:revision>360</cp:revision>
  <cp:lastPrinted>2011-08-22T12:33:50Z</cp:lastPrinted>
  <dcterms:created xsi:type="dcterms:W3CDTF">2013-01-07T07:40:27Z</dcterms:created>
  <dcterms:modified xsi:type="dcterms:W3CDTF">2013-01-07T07:57:23Z</dcterms:modified>
</cp:coreProperties>
</file>