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391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3" r:id="rId32"/>
    <p:sldId id="424" r:id="rId33"/>
    <p:sldId id="425" r:id="rId34"/>
    <p:sldId id="426" r:id="rId35"/>
    <p:sldId id="427" r:id="rId36"/>
    <p:sldId id="431" r:id="rId37"/>
    <p:sldId id="432" r:id="rId38"/>
    <p:sldId id="428" r:id="rId3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328" autoAdjust="0"/>
  </p:normalViewPr>
  <p:slideViewPr>
    <p:cSldViewPr>
      <p:cViewPr varScale="1">
        <p:scale>
          <a:sx n="147" d="100"/>
          <a:sy n="147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32" y="151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6BC0-BB4B-4D01-BF75-47BA45394D69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D8E3-7B6E-47C8-BA7E-3634FA6C5E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2181-86E1-4C3F-B58D-2ACA5AF22294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9461-95B7-48D9-9A21-5AFAE7F56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5589240"/>
            <a:ext cx="9144000" cy="1268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none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543684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0" y="381000"/>
            <a:ext cx="784664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 flipV="1">
            <a:off x="4437504" y="2862456"/>
            <a:ext cx="5433792" cy="19776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21243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21243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5448" y="166606"/>
            <a:ext cx="8833104" cy="10132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 userDrawn="1"/>
        </p:nvSpPr>
        <p:spPr>
          <a:xfrm>
            <a:off x="4267200" y="103519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 userDrawn="1"/>
        </p:nvSpPr>
        <p:spPr>
          <a:xfrm>
            <a:off x="4361688" y="11296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8033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none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543684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55448" y="172447"/>
            <a:ext cx="8833104" cy="10852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67200" y="103519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 userDrawn="1"/>
        </p:nvSpPr>
        <p:spPr>
          <a:xfrm>
            <a:off x="4361688" y="11296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72000" y="1575652"/>
            <a:ext cx="1" cy="401358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2176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217640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589240"/>
            <a:ext cx="9144000" cy="1268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536178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29738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297384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550275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051648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3536031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550884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49034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051648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56004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459864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55058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0C27DA-5B61-4AE8-B8FA-5DDD482C96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065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1055"/>
            <a:ext cx="9144000" cy="11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Luento 5</a:t>
            </a:r>
          </a:p>
          <a:p>
            <a:r>
              <a:rPr lang="fi-FI" dirty="0" smtClean="0"/>
              <a:t>6.2.2013</a:t>
            </a:r>
          </a:p>
          <a:p>
            <a:endParaRPr lang="fi-FI" dirty="0" smtClean="0"/>
          </a:p>
          <a:p>
            <a:r>
              <a:rPr lang="fi-FI" dirty="0" smtClean="0"/>
              <a:t>Tekninen suunnittelu takaa toimivan verkkokurssin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Tekninen suunnittelu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7118" t="21306" r="7118" b="16211"/>
          <a:stretch>
            <a:fillRect/>
          </a:stretch>
        </p:blipFill>
        <p:spPr bwMode="auto">
          <a:xfrm>
            <a:off x="214313" y="214313"/>
            <a:ext cx="5786437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215063" y="6286500"/>
            <a:ext cx="265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Aiempi www.freenet.fi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1450"/>
            <a:ext cx="81819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532813" y="188913"/>
            <a:ext cx="4889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Täydennyskoulutuskeskuksen portaali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13150" b="2922"/>
          <a:stretch>
            <a:fillRect/>
          </a:stretch>
        </p:blipFill>
        <p:spPr bwMode="auto">
          <a:xfrm>
            <a:off x="214313" y="357188"/>
            <a:ext cx="76390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8429625" y="214313"/>
            <a:ext cx="4921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Opinto-ohjauksen portaali – Florida State University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 t="11453" b="20235"/>
          <a:stretch>
            <a:fillRect/>
          </a:stretch>
        </p:blipFill>
        <p:spPr bwMode="auto">
          <a:xfrm>
            <a:off x="142875" y="214313"/>
            <a:ext cx="86487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356100" y="620713"/>
            <a:ext cx="1492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D14414"/>
                </a:solidFill>
              </a:rPr>
              <a:t>Optima</a:t>
            </a:r>
            <a:endParaRPr lang="en-US">
              <a:solidFill>
                <a:srgbClr val="D1441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 l="397" t="12218" r="2374" b="19089"/>
          <a:stretch>
            <a:fillRect/>
          </a:stretch>
        </p:blipFill>
        <p:spPr bwMode="auto">
          <a:xfrm>
            <a:off x="147638" y="198438"/>
            <a:ext cx="884396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779838" y="404813"/>
            <a:ext cx="1514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D14414"/>
                </a:solidFill>
              </a:rPr>
              <a:t>Moodle</a:t>
            </a:r>
            <a:endParaRPr lang="en-US">
              <a:solidFill>
                <a:srgbClr val="D1441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(4)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/>
              <a:t>Mieti ensin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fi-FI"/>
              <a:t>mitä toimintoja ja tietoja käyttäjä tarvitsee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fi-FI"/>
              <a:t>miten käyttäjä loogisesti verkkomateriaalissa etenee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fi-FI"/>
              <a:t>mitä navigointitoimintoja tarvitaan käyttäjän liikkumista tukemaan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fi-FI"/>
              <a:t>kuinka käyttäjää autetaan pysymään sijainnissaan ajantasalla</a:t>
            </a:r>
          </a:p>
          <a:p>
            <a:pPr eaLnBrk="1" hangingPunct="1"/>
            <a:r>
              <a:rPr lang="fi-FI"/>
              <a:t>Suunnittele käyttöliittymä ja alasivut paperille – pöytätestaa!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(5)</a:t>
            </a: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200"/>
              <a:t>Muista ottaa huomioon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tarvittavat linkit materiaalin sisällä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tarvittavat linkin materiaalin ulkopuolelle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linkkien ryhmittely ja tasot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loogisuus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helppo eteneminen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mediaelementtien 'järkevä' käyttö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sisällön tukeminen ulkoasulla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linkitys -&gt; Hyperteksti!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käytetäänkö taulukoita vai kehyksiä?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tehdäänkö taulukoista skaalautuvia &lt;table width="100%"&gt; vai kiinteitä &lt;table width="600"&gt;?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1900"/>
              <a:t>onnistuuko sivujen luonti sivupohjaa monistamalla, jolloin täytetään vain sisältö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(6)</a:t>
            </a: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/>
              <a:t>Hyvä käyttöliittymä vapauttaa ajattelemaan sisältöä! </a:t>
            </a:r>
          </a:p>
          <a:p>
            <a:pPr lvl="1" eaLnBrk="1" hangingPunct="1"/>
            <a:r>
              <a:rPr lang="fi-FI"/>
              <a:t>Käyttöliittymä ei saa korostua liikaa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Pohdi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Millaiseen oppimisympäristöön ajattelit kurssisi toteuttaa?</a:t>
            </a:r>
          </a:p>
          <a:p>
            <a:pPr lvl="1"/>
            <a:r>
              <a:rPr lang="fi-FI"/>
              <a:t>tarvitsetko työtilan Moodleen tai Optimaan?</a:t>
            </a:r>
          </a:p>
          <a:p>
            <a:pPr lvl="1"/>
            <a:r>
              <a:rPr lang="fi-FI"/>
              <a:t>pyydä tarvittaessa työtila Leenalta</a:t>
            </a:r>
          </a:p>
          <a:p>
            <a:endParaRPr lang="fi-FI"/>
          </a:p>
        </p:txBody>
      </p:sp>
      <p:pic>
        <p:nvPicPr>
          <p:cNvPr id="30724" name="Picture 5" descr="j0215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149725"/>
            <a:ext cx="15732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Tuotantokäsikirjoitus</a:t>
            </a:r>
            <a:endParaRPr lang="en-US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Muista dokumentointi!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/>
              <a:t>Tekninen suunnittelu</a:t>
            </a:r>
            <a:endParaRPr lang="en-US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/>
              <a:t>Tavoitteena on suunnitella tekninen toteutus omalle verkkokurssille ja dokumentoida se tuotantokäsikirjoitukseksi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Tuotantokäsikirjoitus (1)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i-FI" dirty="0"/>
              <a:t>Tuotantosuunnitelmaan sisältyy </a:t>
            </a:r>
          </a:p>
          <a:p>
            <a:pPr lvl="1" eaLnBrk="1" hangingPunct="1"/>
            <a:r>
              <a:rPr lang="fi-FI" dirty="0"/>
              <a:t>tekniseen suunnitteluun vaikuttavat rajoitteet eli suunnittelussa huomioitavat asiat sekä </a:t>
            </a:r>
          </a:p>
          <a:p>
            <a:pPr lvl="1" eaLnBrk="1" hangingPunct="1"/>
            <a:r>
              <a:rPr lang="fi-FI" dirty="0"/>
              <a:t>erillinen tuotantokäsikirjoitus, joka toimii työohjeena toteutukseen osallistuville henkilöille</a:t>
            </a:r>
          </a:p>
          <a:p>
            <a:pPr eaLnBrk="1" hangingPunct="1"/>
            <a:r>
              <a:rPr lang="fi-FI" dirty="0"/>
              <a:t>Tuotantokäsikirjoitus sisältää aiempien dokumenttien lisäksi seuraavat asiat:</a:t>
            </a:r>
          </a:p>
          <a:p>
            <a:pPr lvl="1" eaLnBrk="1" hangingPunct="1"/>
            <a:r>
              <a:rPr lang="fi-FI" dirty="0"/>
              <a:t>visuaaliset ohjeet, kuten </a:t>
            </a:r>
          </a:p>
          <a:p>
            <a:pPr lvl="2" eaLnBrk="1" hangingPunct="1"/>
            <a:r>
              <a:rPr lang="fi-FI" dirty="0"/>
              <a:t>audiovisuaalisen materiaalin tuotanto-ohjeet ja videokäsikirjoitukset sekä </a:t>
            </a:r>
            <a:r>
              <a:rPr lang="fi-FI" dirty="0" err="1"/>
              <a:t>storyboard</a:t>
            </a:r>
            <a:endParaRPr lang="fi-FI" dirty="0"/>
          </a:p>
          <a:p>
            <a:pPr lvl="2" eaLnBrk="1" hangingPunct="1"/>
            <a:r>
              <a:rPr lang="fi-FI" dirty="0"/>
              <a:t>sovelluksen rakenne ja rakenteessa liikkuminen</a:t>
            </a:r>
          </a:p>
          <a:p>
            <a:pPr lvl="2" eaLnBrk="1" hangingPunct="1"/>
            <a:r>
              <a:rPr lang="fi-FI" dirty="0"/>
              <a:t>toiminnallisuus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Tuotantokäsikirjoitus (2)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/>
            <a:r>
              <a:rPr lang="fi-FI"/>
              <a:t>tekniset määritykset, kuten</a:t>
            </a:r>
          </a:p>
          <a:p>
            <a:pPr lvl="2" eaLnBrk="1" hangingPunct="1"/>
            <a:r>
              <a:rPr lang="fi-FI"/>
              <a:t>värisyvyys eli värien määrä ja näyttöresoluutio</a:t>
            </a:r>
          </a:p>
          <a:p>
            <a:pPr lvl="2" eaLnBrk="1" hangingPunct="1"/>
            <a:r>
              <a:rPr lang="fi-FI"/>
              <a:t>videomateriaalin pakkaaminen</a:t>
            </a:r>
          </a:p>
          <a:p>
            <a:pPr lvl="2" eaLnBrk="1" hangingPunct="1"/>
            <a:r>
              <a:rPr lang="fi-FI"/>
              <a:t>äänimateriaalin näytteenottotaajuus</a:t>
            </a:r>
          </a:p>
          <a:p>
            <a:pPr lvl="2" eaLnBrk="1" hangingPunct="1"/>
            <a:r>
              <a:rPr lang="fi-FI"/>
              <a:t>hakemistorakenne (kuvat, videot, www-sivut, jne.)</a:t>
            </a:r>
          </a:p>
          <a:p>
            <a:pPr lvl="1" eaLnBrk="1" hangingPunct="1"/>
            <a:r>
              <a:rPr lang="fi-FI"/>
              <a:t>tuotannolliset määritykset, kuten</a:t>
            </a:r>
          </a:p>
          <a:p>
            <a:pPr lvl="2" eaLnBrk="1" hangingPunct="1"/>
            <a:r>
              <a:rPr lang="fi-FI"/>
              <a:t>materiaalin varmuuskopiointi</a:t>
            </a:r>
          </a:p>
          <a:p>
            <a:pPr lvl="2" eaLnBrk="1" hangingPunct="1"/>
            <a:r>
              <a:rPr lang="fi-FI"/>
              <a:t>materiaalin sijainti työryhmän verkossa</a:t>
            </a:r>
          </a:p>
          <a:p>
            <a:pPr lvl="2" eaLnBrk="1" hangingPunct="1"/>
            <a:r>
              <a:rPr lang="fi-FI"/>
              <a:t>tiedostomuodot</a:t>
            </a:r>
          </a:p>
          <a:p>
            <a:pPr lvl="2" eaLnBrk="1" hangingPunct="1"/>
            <a:r>
              <a:rPr lang="fi-FI"/>
              <a:t>ohjelmointikielet</a:t>
            </a:r>
          </a:p>
          <a:p>
            <a:pPr eaLnBrk="1" hangingPunct="1"/>
            <a:r>
              <a:rPr lang="fi-FI"/>
              <a:t>Tuotantokäsikirjoitus on se dokumentti, jonka pohjalta verkkokurssi käytännössä toteutetaan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Video- ja äänikäsikirjoitus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i-FI"/>
              <a:t>Käsikirjoitus sisältää kaikki videon tilanteet ja tapahtumat tarkasti ennakoidussa muodossa</a:t>
            </a:r>
          </a:p>
          <a:p>
            <a:pPr lvl="1"/>
            <a:r>
              <a:rPr lang="fi-FI"/>
              <a:t>kameran edessä tapahtuva toiminta yksityiskohtaisesti </a:t>
            </a:r>
          </a:p>
          <a:p>
            <a:pPr lvl="1"/>
            <a:r>
              <a:rPr lang="fi-FI"/>
              <a:t>teksti ilman kuvia</a:t>
            </a:r>
          </a:p>
          <a:p>
            <a:pPr lvl="1"/>
            <a:r>
              <a:rPr lang="fi-FI"/>
              <a:t>äänisuunnitelma: repliikit, selostustekstit ja mahdollinen musiikki</a:t>
            </a:r>
          </a:p>
          <a:p>
            <a:pPr lvl="1"/>
            <a:r>
              <a:rPr lang="fi-FI"/>
              <a:t>Siis ...</a:t>
            </a:r>
          </a:p>
          <a:p>
            <a:pPr lvl="2"/>
            <a:r>
              <a:rPr lang="fi-FI"/>
              <a:t>mitä tapahtuu, missä ja milloin?</a:t>
            </a:r>
          </a:p>
          <a:p>
            <a:pPr lvl="2"/>
            <a:r>
              <a:rPr lang="fi-FI"/>
              <a:t>mitä kuvassa näkyy?</a:t>
            </a:r>
          </a:p>
          <a:p>
            <a:pPr lvl="2"/>
            <a:r>
              <a:rPr lang="fi-FI"/>
              <a:t>mitä ääniä kuuluu?</a:t>
            </a:r>
          </a:p>
          <a:p>
            <a:r>
              <a:rPr lang="fi-FI"/>
              <a:t>Kuvaussuunnitelma tehdään storyboardiin ...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Storyboard (1)</a:t>
            </a:r>
            <a:endParaRPr lang="en-US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90600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1028700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Storyboard (2)</a:t>
            </a:r>
            <a:endParaRPr lang="en-US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69119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/>
              <a:t>Tekniset sisällöntuotantovälineet (1)</a:t>
            </a:r>
            <a:endParaRPr lang="en-US" sz="320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/>
              <a:t>Värimaailma:</a:t>
            </a:r>
          </a:p>
          <a:p>
            <a:pPr lvl="1" eaLnBrk="1" hangingPunct="1"/>
            <a:r>
              <a:rPr lang="fi-FI"/>
              <a:t>Color Scheme Generator</a:t>
            </a:r>
          </a:p>
          <a:p>
            <a:pPr lvl="1" eaLnBrk="1" hangingPunct="1"/>
            <a:r>
              <a:rPr lang="fi-FI"/>
              <a:t>Megakokoinen värikartta</a:t>
            </a:r>
          </a:p>
          <a:p>
            <a:pPr lvl="1" eaLnBrk="1" hangingPunct="1"/>
            <a:r>
              <a:rPr lang="fi-FI"/>
              <a:t>Värikartta liukuväreillä</a:t>
            </a:r>
          </a:p>
          <a:p>
            <a:pPr eaLnBrk="1" hangingPunct="1"/>
            <a:r>
              <a:rPr lang="fi-FI"/>
              <a:t>Ristikoita ja piilosanoja</a:t>
            </a:r>
          </a:p>
          <a:p>
            <a:pPr lvl="1" eaLnBrk="1" hangingPunct="1"/>
            <a:r>
              <a:rPr lang="fi-FI"/>
              <a:t>EclipseCrossword.com</a:t>
            </a:r>
          </a:p>
          <a:p>
            <a:pPr lvl="1" eaLnBrk="1" hangingPunct="1"/>
            <a:r>
              <a:rPr lang="fi-FI"/>
              <a:t>APTE.com - Create and edit e-puzzles (skandit ei toimi!)</a:t>
            </a:r>
          </a:p>
          <a:p>
            <a:pPr lvl="1" eaLnBrk="1" hangingPunct="1"/>
            <a:r>
              <a:rPr lang="fi-FI"/>
              <a:t>Discoveryschool.com  - Puzzlemaker</a:t>
            </a:r>
          </a:p>
          <a:p>
            <a:pPr eaLnBrk="1" hangingPunct="1"/>
            <a:r>
              <a:rPr lang="fi-FI"/>
              <a:t>Monipuolisempia tehtäviä Hot Potatoes-ohjelmalla</a:t>
            </a:r>
          </a:p>
          <a:p>
            <a:pPr eaLnBrk="1" hangingPunct="1"/>
            <a:r>
              <a:rPr lang="fi-FI"/>
              <a:t>Quandary - ongelmanratkaisutehtäviä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5145" t="24815" r="6728" b="6108"/>
          <a:stretch>
            <a:fillRect/>
          </a:stretch>
        </p:blipFill>
        <p:spPr bwMode="auto">
          <a:xfrm>
            <a:off x="214313" y="142875"/>
            <a:ext cx="8016875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8429625" y="142875"/>
            <a:ext cx="492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Hot Potatoes –ristikko Moodlessa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3561" t="16714" r="6728" b="7549"/>
          <a:stretch>
            <a:fillRect/>
          </a:stretch>
        </p:blipFill>
        <p:spPr bwMode="auto">
          <a:xfrm>
            <a:off x="428625" y="785813"/>
            <a:ext cx="815975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5715000" y="6143625"/>
            <a:ext cx="313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Tenttiesimerkki Moodlesta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 l="1204" t="20361" r="1204" b="13362"/>
          <a:stretch>
            <a:fillRect/>
          </a:stretch>
        </p:blipFill>
        <p:spPr bwMode="auto">
          <a:xfrm>
            <a:off x="214313" y="2928938"/>
            <a:ext cx="58372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/>
          <a:srcRect l="1106" t="22656" r="39124" b="38618"/>
          <a:stretch>
            <a:fillRect/>
          </a:stretch>
        </p:blipFill>
        <p:spPr bwMode="auto">
          <a:xfrm>
            <a:off x="228600" y="142875"/>
            <a:ext cx="58293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/>
              <a:t>Tekniset sisällöntuotantovälineet (2)</a:t>
            </a:r>
            <a:endParaRPr lang="en-US" sz="320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i-FI"/>
              <a:t>Muuta mediaa:</a:t>
            </a:r>
          </a:p>
          <a:p>
            <a:pPr lvl="1" eaLnBrk="1" hangingPunct="1"/>
            <a:r>
              <a:rPr lang="en-US"/>
              <a:t>CamStudio</a:t>
            </a:r>
          </a:p>
          <a:p>
            <a:pPr lvl="1" eaLnBrk="1" hangingPunct="1"/>
            <a:r>
              <a:rPr lang="en-US"/>
              <a:t>Windows Media Encoder </a:t>
            </a:r>
          </a:p>
          <a:p>
            <a:pPr lvl="1" eaLnBrk="1" hangingPunct="1"/>
            <a:r>
              <a:rPr lang="en-US"/>
              <a:t>WINK</a:t>
            </a:r>
          </a:p>
          <a:p>
            <a:pPr lvl="1" eaLnBrk="1" hangingPunct="1"/>
            <a:r>
              <a:rPr lang="en-US"/>
              <a:t>Wirecast</a:t>
            </a:r>
          </a:p>
          <a:p>
            <a:pPr lvl="1" eaLnBrk="1" hangingPunct="1"/>
            <a:r>
              <a:rPr lang="en-US"/>
              <a:t>Macromedia Flash Professional</a:t>
            </a:r>
          </a:p>
          <a:p>
            <a:pPr eaLnBrk="1" hangingPunct="1"/>
            <a:r>
              <a:rPr lang="fi-FI"/>
              <a:t>Sisällönhallinta:</a:t>
            </a:r>
          </a:p>
          <a:p>
            <a:pPr lvl="1" eaLnBrk="1" hangingPunct="1"/>
            <a:r>
              <a:rPr lang="fi-FI"/>
              <a:t>Koppa</a:t>
            </a:r>
          </a:p>
          <a:p>
            <a:pPr lvl="1" eaLnBrk="1" hangingPunct="1"/>
            <a:r>
              <a:rPr lang="fi-FI"/>
              <a:t>Moniviestin</a:t>
            </a:r>
          </a:p>
          <a:p>
            <a:pPr lvl="1" eaLnBrk="1" hangingPunct="1"/>
            <a:r>
              <a:rPr lang="fi-FI"/>
              <a:t>Moodle</a:t>
            </a:r>
          </a:p>
          <a:p>
            <a:pPr lvl="1" eaLnBrk="1" hangingPunct="1"/>
            <a:r>
              <a:rPr lang="fi-FI"/>
              <a:t>Optima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Tekninen suunnittelu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/>
              <a:t>Teknisen suunnittelun yhteydessä sisältökäsikirjoitus ja siihen liitetyt pedagogiset valinnat laajennetaan tuotantosuunnitelmaksi, jonka avulla verkkokurssin varsinaista toteuttamista hallitaan </a:t>
            </a:r>
          </a:p>
          <a:p>
            <a:pPr lvl="1" eaLnBrk="1" hangingPunct="1"/>
            <a:r>
              <a:rPr lang="fi-FI"/>
              <a:t>miten verkkokurssi käytännössä teknisesti toteutetaan</a:t>
            </a:r>
          </a:p>
          <a:p>
            <a:pPr lvl="1" eaLnBrk="1" hangingPunct="1"/>
            <a:r>
              <a:rPr lang="fi-FI"/>
              <a:t>miltä kurssi ulkoasullisesti näyttää sekä </a:t>
            </a:r>
          </a:p>
          <a:p>
            <a:pPr lvl="1" eaLnBrk="1" hangingPunct="1"/>
            <a:r>
              <a:rPr lang="fi-FI"/>
              <a:t>millaisia toiminnallisuuksia verkkosivuilla on</a:t>
            </a:r>
          </a:p>
          <a:p>
            <a:pPr eaLnBrk="1" hangingPunct="1"/>
            <a:r>
              <a:rPr lang="fi-FI"/>
              <a:t>Selkeä suunnitelma siitä, kuinka oma verkkokurssi toteutetaan, ns. tuotantokäsikirjoitus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Pohdi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Millaisia toimintoja ajattelit toteuttaa?</a:t>
            </a:r>
          </a:p>
          <a:p>
            <a:r>
              <a:rPr lang="fi-FI"/>
              <a:t>Mitä muita työkaluja ajattelit käyttää?</a:t>
            </a:r>
          </a:p>
          <a:p>
            <a:pPr lvl="1"/>
            <a:r>
              <a:rPr lang="fi-FI"/>
              <a:t>onko työkaluvinkkejä?</a:t>
            </a:r>
            <a:endParaRPr lang="en-US"/>
          </a:p>
        </p:txBody>
      </p:sp>
      <p:pic>
        <p:nvPicPr>
          <p:cNvPr id="43012" name="Picture 6" descr="j0281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13100"/>
            <a:ext cx="316706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Tekninen toteutus</a:t>
            </a:r>
            <a:endParaRPr lang="en-US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Tavoitteena on arvioida omia suunnitelmia, mahdollisesti rajata toteutusta sekä toteuttaa suunnitelmat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Tekninen toteutus (1)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Kun sisällönsuunnittelu sekä pedagoginen ja tekninen suunnittelu on toteutettu sekä tarkkaan mietitty, voidaan siirtyä varsinaiseen toteutukseen </a:t>
            </a:r>
          </a:p>
          <a:p>
            <a:pPr lvl="1"/>
            <a:r>
              <a:rPr lang="fi-FI"/>
              <a:t>oman kurssin toteutus tehdään tekniseen suunnitteluun sisältyvän tuotantokäsikirjoituksen mukaan, jossa kurssin koko sisältö on kuvattu sanasta sanaa</a:t>
            </a:r>
          </a:p>
          <a:p>
            <a:r>
              <a:rPr lang="en-US"/>
              <a:t>On siis aika ottaa aiemmin tehdyt suunnitelmat käyttöön ja seurata niitä </a:t>
            </a:r>
            <a:endParaRPr lang="fi-FI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Tekninen toteutus (2)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/>
              <a:t>Ennen toteutuksen aloitusta</a:t>
            </a:r>
          </a:p>
          <a:p>
            <a:pPr lvl="1"/>
            <a:r>
              <a:rPr lang="fi-FI" sz="1800"/>
              <a:t>mieti tarvitseeko suunnitelmien toteutusta rajata</a:t>
            </a:r>
          </a:p>
          <a:p>
            <a:pPr lvl="1"/>
            <a:r>
              <a:rPr lang="fi-FI" sz="1800"/>
              <a:t>ennätätkö kurssin aikataulun puitteissa toteuttamaan kaikki suunnitelmat</a:t>
            </a:r>
          </a:p>
          <a:p>
            <a:r>
              <a:rPr lang="fi-FI" sz="2000"/>
              <a:t>Dokumentoi mahdolliset rajaukset, mitä toteutat ja mitä et</a:t>
            </a:r>
          </a:p>
          <a:p>
            <a:pPr lvl="1"/>
            <a:r>
              <a:rPr lang="fi-FI" sz="1800"/>
              <a:t>Rajaus voidan tehdä mm. sisällönsuunnitteluun sisältyneen must know - should know - (nice to know) -jaottelun mukaan</a:t>
            </a:r>
          </a:p>
          <a:p>
            <a:pPr lvl="1"/>
            <a:r>
              <a:rPr lang="fi-FI" sz="1800"/>
              <a:t>Mukaan otetaan ainakin kaikki must know -asiat ja resurssien mukaan lisäksi should know-asioita</a:t>
            </a:r>
          </a:p>
          <a:p>
            <a:r>
              <a:rPr lang="fi-FI" sz="2000"/>
              <a:t>Jos suunnitelmasi on riittävän kompakti, rajausta ei tarvitse tehdä. Dokumentoi kuitenkin myös tämä suunnitelmiin mukaan! </a:t>
            </a:r>
            <a:endParaRPr lang="en-US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Tekninen toteutus (3)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fi-FI" sz="2000"/>
              <a:t>Suunnittele ensin, missä järjestyksessä toimeen ryhdyt; </a:t>
            </a:r>
          </a:p>
          <a:p>
            <a:pPr marL="800100" lvl="1" indent="-342900"/>
            <a:r>
              <a:rPr lang="fi-FI" sz="1800"/>
              <a:t>toteutatko ensin kaiken oheismateriaalin (äänet, kuvat, animaatiot sekä audio- ja videotiedostot) vai </a:t>
            </a:r>
          </a:p>
          <a:p>
            <a:pPr marL="800100" lvl="1" indent="-342900"/>
            <a:r>
              <a:rPr lang="fi-FI" sz="1800"/>
              <a:t>aloitatko www-sivujen sisällöistä</a:t>
            </a:r>
          </a:p>
          <a:p>
            <a:pPr marL="800100" lvl="1" indent="-342900">
              <a:buFontTx/>
              <a:buAutoNum type="arabicPeriod"/>
            </a:pPr>
            <a:r>
              <a:rPr lang="fi-FI" sz="1800"/>
              <a:t>Ota käyttöliittymäsuunnitelma esiin ja laadi pohja tuleville www-sivuille suunnitelman mukaan</a:t>
            </a:r>
          </a:p>
          <a:p>
            <a:pPr marL="1219200" lvl="2" indent="-304800">
              <a:buFontTx/>
              <a:buChar char="–"/>
            </a:pPr>
            <a:r>
              <a:rPr lang="fi-FI" sz="1600"/>
              <a:t>huomioi toteutuksessa sivujen ylläpiodettävyys ja muutosten helppous</a:t>
            </a:r>
          </a:p>
          <a:p>
            <a:pPr marL="800100" lvl="1" indent="-342900">
              <a:buFontTx/>
              <a:buAutoNum type="arabicPeriod"/>
            </a:pPr>
            <a:r>
              <a:rPr lang="fi-FI" sz="1800"/>
              <a:t>Koosta sivusto joko avoimina www-sivuina tai alustalle aiempien suunnitelmien mukaan</a:t>
            </a:r>
          </a:p>
          <a:p>
            <a:pPr marL="800100" lvl="1" indent="-342900">
              <a:buFontTx/>
              <a:buAutoNum type="arabicPeriod"/>
            </a:pPr>
            <a:r>
              <a:rPr lang="fi-FI" sz="1800"/>
              <a:t>Lisää multimediaelementit suunniteltuihin kohtiin</a:t>
            </a:r>
          </a:p>
          <a:p>
            <a:pPr marL="800100" lvl="1" indent="-342900">
              <a:buFontTx/>
              <a:buAutoNum type="arabicPeriod"/>
            </a:pPr>
            <a:r>
              <a:rPr lang="fi-FI" sz="1800"/>
              <a:t>Tarkista suunnitelmien pitävyys ja tarvittaessa viimeistele</a:t>
            </a:r>
            <a:endParaRPr 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Tekninen toteutus (4)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Tarkista</a:t>
            </a:r>
          </a:p>
          <a:p>
            <a:pPr lvl="1"/>
            <a:r>
              <a:rPr lang="fi-FI"/>
              <a:t>Onko toteutettu rakenne suunnitellun mukainen?</a:t>
            </a:r>
          </a:p>
          <a:p>
            <a:pPr lvl="1"/>
            <a:r>
              <a:rPr lang="fi-FI"/>
              <a:t>Onko toteutettu sisältö suunnitellun mukainen?</a:t>
            </a:r>
          </a:p>
          <a:p>
            <a:pPr lvl="1"/>
            <a:r>
              <a:rPr lang="fi-FI"/>
              <a:t>Onko toteutus teknisen suunnittelun mukainen?</a:t>
            </a:r>
          </a:p>
          <a:p>
            <a:pPr lvl="1"/>
            <a:r>
              <a:rPr lang="fi-FI"/>
              <a:t>Kirjoitusvirheet?</a:t>
            </a:r>
          </a:p>
          <a:p>
            <a:pPr lvl="1"/>
            <a:r>
              <a:rPr lang="fi-FI"/>
              <a:t>Linkkien toimivuus?</a:t>
            </a:r>
          </a:p>
          <a:p>
            <a:pPr lvl="1"/>
            <a:r>
              <a:rPr lang="fi-FI"/>
              <a:t>Kuvien, audio- ja videomateriaalin latautuminen?</a:t>
            </a:r>
          </a:p>
          <a:p>
            <a:pPr lvl="1"/>
            <a:r>
              <a:rPr lang="fi-FI"/>
              <a:t>Html-kielen siisteys?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Käyttöliittymäsuunnitelma </a:t>
            </a:r>
            <a:r>
              <a:rPr lang="fi-FI" smtClean="0"/>
              <a:t>ja</a:t>
            </a:r>
            <a:r>
              <a:rPr lang="fi-FI" smtClean="0"/>
              <a:t> tuotantokäsikirjoitus</a:t>
            </a:r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Tehtäviä </a:t>
            </a:r>
            <a:r>
              <a:rPr lang="fi-FI" smtClean="0"/>
              <a:t>yksin</a:t>
            </a:r>
            <a:r>
              <a:rPr lang="fi-FI" smtClean="0"/>
              <a:t> </a:t>
            </a:r>
            <a:r>
              <a:rPr lang="fi-FI" smtClean="0"/>
              <a:t>ja</a:t>
            </a:r>
            <a:r>
              <a:rPr lang="fi-FI" smtClean="0"/>
              <a:t> ryhmässä</a:t>
            </a:r>
            <a:endParaRPr lang="fi-F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Oppimistehtävä</a:t>
            </a:r>
            <a:r>
              <a:rPr lang="fi-FI" dirty="0" smtClean="0"/>
              <a:t> 5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/>
              <a:t>Laadi omalle verkkokurssillesi</a:t>
            </a:r>
          </a:p>
          <a:p>
            <a:pPr lvl="1" eaLnBrk="1" hangingPunct="1"/>
            <a:r>
              <a:rPr lang="fi-FI" dirty="0"/>
              <a:t>käyttöliittymäsuunnitelma</a:t>
            </a:r>
          </a:p>
          <a:p>
            <a:pPr lvl="1" eaLnBrk="1" hangingPunct="1"/>
            <a:r>
              <a:rPr lang="fi-FI" dirty="0"/>
              <a:t>tekninen tuotantokäsikirjoitus, josta löytyvät kaikki toteutettavat sisällölliset, pedagogiset sekä tekniset ratkaisut</a:t>
            </a:r>
          </a:p>
          <a:p>
            <a:pPr eaLnBrk="1" hangingPunct="1"/>
            <a:r>
              <a:rPr lang="fi-FI" dirty="0"/>
              <a:t>Tehtävän tavoite</a:t>
            </a:r>
          </a:p>
          <a:p>
            <a:pPr lvl="1" eaLnBrk="1" hangingPunct="1"/>
            <a:r>
              <a:rPr lang="fi-FI" dirty="0"/>
              <a:t>Tehtävän tavoitteena on laatia omalle verkkokurssille tuotantokäsikirjoitus, jonka mukaan kuka tahansa muu pystyisi toteuttamaan suunnittelemasi verkkokurssin.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Oppimistehtävä</a:t>
            </a:r>
            <a:r>
              <a:rPr lang="fi-FI" dirty="0" smtClean="0"/>
              <a:t> 6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Tässä vaiheessa</a:t>
            </a:r>
          </a:p>
          <a:p>
            <a:pPr lvl="1"/>
            <a:r>
              <a:rPr lang="fi-FI"/>
              <a:t>Arvioi suunnitelmiesi kattavuus ja tee tarvittaessa rajauksia toteutusta ajatellen</a:t>
            </a:r>
          </a:p>
          <a:p>
            <a:pPr lvl="1"/>
            <a:r>
              <a:rPr lang="fi-FI"/>
              <a:t>Jos suunnitelmasi on riittävän kompakti, rajausta ei tarvitse tehdä. Dokumentoi kuitenkin myös tämä suunnitelmiin mukaan!</a:t>
            </a:r>
          </a:p>
          <a:p>
            <a:r>
              <a:rPr lang="fi-FI"/>
              <a:t>Toteuta suunnitelmat tuotantokäsikirjoituksen mukaan, rajausten puitteissa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Mistä liikkeelle?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/>
              <a:t>Alustan ja/tai työkalujen valinta</a:t>
            </a:r>
          </a:p>
          <a:p>
            <a:pPr lvl="1" eaLnBrk="1" hangingPunct="1"/>
            <a:r>
              <a:rPr lang="fi-FI"/>
              <a:t>yliopistolla tarjolla Optima ja Moodle</a:t>
            </a:r>
          </a:p>
          <a:p>
            <a:pPr eaLnBrk="1" hangingPunct="1"/>
            <a:r>
              <a:rPr lang="fi-FI"/>
              <a:t>Media- ja välinevalinnat</a:t>
            </a:r>
          </a:p>
          <a:p>
            <a:pPr lvl="1" eaLnBrk="1" hangingPunct="1"/>
            <a:r>
              <a:rPr lang="fi-FI"/>
              <a:t>millä ohjelmilla tuotetaan, missä jakeluformaatissa</a:t>
            </a:r>
          </a:p>
          <a:p>
            <a:pPr eaLnBrk="1" hangingPunct="1"/>
            <a:r>
              <a:rPr lang="fi-FI"/>
              <a:t>Käytettävyys</a:t>
            </a:r>
          </a:p>
          <a:p>
            <a:pPr eaLnBrk="1" hangingPunct="1"/>
            <a:r>
              <a:rPr lang="fi-FI"/>
              <a:t>Ylläpito</a:t>
            </a:r>
          </a:p>
          <a:p>
            <a:pPr eaLnBrk="1" hangingPunct="1"/>
            <a:r>
              <a:rPr lang="fi-FI"/>
              <a:t>Skaalautuvuus</a:t>
            </a:r>
          </a:p>
          <a:p>
            <a:pPr eaLnBrk="1" hangingPunct="1"/>
            <a:r>
              <a:rPr lang="fi-FI"/>
              <a:t>Yhteensopivuus</a:t>
            </a:r>
          </a:p>
          <a:p>
            <a:pPr eaLnBrk="1" hangingPunct="1"/>
            <a:r>
              <a:rPr lang="fi-FI"/>
              <a:t>Standardien huomioiminen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Käyttöliittymän suunnittelu</a:t>
            </a:r>
            <a:endParaRPr lang="en-US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Suunnittele ensin sisältö valmiiksi </a:t>
            </a:r>
          </a:p>
          <a:p>
            <a:r>
              <a:rPr lang="fi-FI"/>
              <a:t>- ja sitten vasta ulkoasu!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(1)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/>
              <a:t>Opiskelija käyttää verkkokurssia käyttöliittymän avulla</a:t>
            </a:r>
          </a:p>
          <a:p>
            <a:pPr lvl="1" eaLnBrk="1" hangingPunct="1"/>
            <a:r>
              <a:rPr lang="fi-FI"/>
              <a:t>toiminnallisuus on tärkeintä</a:t>
            </a:r>
          </a:p>
          <a:p>
            <a:pPr lvl="1" eaLnBrk="1" hangingPunct="1"/>
            <a:r>
              <a:rPr lang="fi-FI"/>
              <a:t>myös visuaaliseen suunnitteluun kannattaa käyttää aikaa; selkeä ulkoasu helpottaa verkkomateriaalin käyttöä</a:t>
            </a:r>
          </a:p>
          <a:p>
            <a:pPr eaLnBrk="1" hangingPunct="1"/>
            <a:r>
              <a:rPr lang="fi-FI"/>
              <a:t>Sovelluksissa on totuttu näkemään tiettyjä symboleja, joilla on oma merkityksensä: </a:t>
            </a:r>
          </a:p>
          <a:p>
            <a:pPr lvl="1" eaLnBrk="1" hangingPunct="1"/>
            <a:r>
              <a:rPr lang="fi-FI"/>
              <a:t>vasemmalle osoittava nuoli vie taaksepäin ja oikealle osoittava nuoli eteenpäin, jne.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(2)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/>
              <a:t>Valikoissa ja painikkeissa (myös linkeissä) käytettyjen tekstien tulee olla selkeitä ja tyyliin sopivia</a:t>
            </a:r>
          </a:p>
          <a:p>
            <a:pPr eaLnBrk="1" hangingPunct="1"/>
            <a:r>
              <a:rPr lang="fi-FI"/>
              <a:t>Käyttöliittymän on oltava yhtenäinen koko materiaalissa ja toiminnan tulee olla loogista</a:t>
            </a:r>
          </a:p>
          <a:p>
            <a:pPr eaLnBrk="1" hangingPunct="1"/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Käyttöliittymän suunnittelu (3)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/>
              <a:t>Suunnittelun pohjana voi käyttää esim. seuraavia kysymyksiä:</a:t>
            </a:r>
          </a:p>
          <a:p>
            <a:pPr lvl="1" eaLnBrk="1" hangingPunct="1"/>
            <a:r>
              <a:rPr lang="fi-FI"/>
              <a:t>Minkälaisessa tilanteessa materiaalia käytetään?</a:t>
            </a:r>
          </a:p>
          <a:p>
            <a:pPr lvl="1" eaLnBrk="1" hangingPunct="1"/>
            <a:r>
              <a:rPr lang="fi-FI"/>
              <a:t>Minkä ikäisille oppijoille materiaali on tarkoitettu?</a:t>
            </a:r>
          </a:p>
          <a:p>
            <a:pPr lvl="1" eaLnBrk="1" hangingPunct="1"/>
            <a:r>
              <a:rPr lang="fi-FI"/>
              <a:t>Kuinka kauan käytön opetteluun voidaan käyttää aikaa?</a:t>
            </a:r>
          </a:p>
          <a:p>
            <a:pPr lvl="1" eaLnBrk="1" hangingPunct="1"/>
            <a:r>
              <a:rPr lang="fi-FI"/>
              <a:t>Miten monipuoliset liikkumismahdollisuudet oppijoille annetaan?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57188"/>
            <a:ext cx="8929687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7358063" y="6286500"/>
            <a:ext cx="158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Humap Kids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T-kalvopohja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IT-kalvopohja</Template>
  <TotalTime>28</TotalTime>
  <Words>1004</Words>
  <Application>Microsoft Macintosh PowerPoint</Application>
  <PresentationFormat>On-screen Show (4:3)</PresentationFormat>
  <Paragraphs>183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IT-kalvopohja</vt:lpstr>
      <vt:lpstr>Tekninen suunnittelu</vt:lpstr>
      <vt:lpstr>Tekninen suunnittelu</vt:lpstr>
      <vt:lpstr>Tekninen suunnittelu</vt:lpstr>
      <vt:lpstr>Mistä liikkeelle?</vt:lpstr>
      <vt:lpstr>Käyttöliittymän suunnittelu</vt:lpstr>
      <vt:lpstr>Käyttöliittymän suunnittelu (1)</vt:lpstr>
      <vt:lpstr>Käyttöliittymän suunnittelu (2)</vt:lpstr>
      <vt:lpstr>Käyttöliittymän suunnittelu (3)</vt:lpstr>
      <vt:lpstr>Slide 9</vt:lpstr>
      <vt:lpstr>Slide 10</vt:lpstr>
      <vt:lpstr>Slide 11</vt:lpstr>
      <vt:lpstr>Slide 12</vt:lpstr>
      <vt:lpstr>Slide 13</vt:lpstr>
      <vt:lpstr>Slide 14</vt:lpstr>
      <vt:lpstr>Käyttöliittymän suunnittelu (4)</vt:lpstr>
      <vt:lpstr>Käyttöliittymän suunnittelu (5)</vt:lpstr>
      <vt:lpstr>Käyttöliittymän suunnittelu (6)</vt:lpstr>
      <vt:lpstr>Pohdi</vt:lpstr>
      <vt:lpstr>Tuotantokäsikirjoitus</vt:lpstr>
      <vt:lpstr>Tuotantokäsikirjoitus (1)</vt:lpstr>
      <vt:lpstr>Tuotantokäsikirjoitus (2)</vt:lpstr>
      <vt:lpstr>Video- ja äänikäsikirjoitus</vt:lpstr>
      <vt:lpstr>Storyboard (1)</vt:lpstr>
      <vt:lpstr>Storyboard (2)</vt:lpstr>
      <vt:lpstr>Tekniset sisällöntuotantovälineet (1)</vt:lpstr>
      <vt:lpstr>Slide 26</vt:lpstr>
      <vt:lpstr>Slide 27</vt:lpstr>
      <vt:lpstr>Slide 28</vt:lpstr>
      <vt:lpstr>Tekniset sisällöntuotantovälineet (2)</vt:lpstr>
      <vt:lpstr>Pohdi</vt:lpstr>
      <vt:lpstr>Tekninen toteutus</vt:lpstr>
      <vt:lpstr>Tekninen toteutus (1)</vt:lpstr>
      <vt:lpstr>Tekninen toteutus (2)</vt:lpstr>
      <vt:lpstr>Tekninen toteutus (3)</vt:lpstr>
      <vt:lpstr>Tekninen toteutus (4)</vt:lpstr>
      <vt:lpstr>Tehtäviä yksin ja ryhmässä</vt:lpstr>
      <vt:lpstr>Oppimistehtävä 5</vt:lpstr>
      <vt:lpstr>Oppimistehtävä 6</vt:lpstr>
    </vt:vector>
  </TitlesOfParts>
  <Company>JYU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Tietotekniikan aineenopettajankoulutus</dc:title>
  <dc:creator>Leena Hiltunen</dc:creator>
  <cp:lastModifiedBy>Hiltunen Leena</cp:lastModifiedBy>
  <cp:revision>362</cp:revision>
  <cp:lastPrinted>2011-08-22T12:33:50Z</cp:lastPrinted>
  <dcterms:created xsi:type="dcterms:W3CDTF">2013-01-08T07:15:01Z</dcterms:created>
  <dcterms:modified xsi:type="dcterms:W3CDTF">2013-01-08T07:20:57Z</dcterms:modified>
</cp:coreProperties>
</file>