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84" r:id="rId1"/>
  </p:sldMasterIdLst>
  <p:notesMasterIdLst>
    <p:notesMasterId r:id="rId26"/>
  </p:notesMasterIdLst>
  <p:handoutMasterIdLst>
    <p:handoutMasterId r:id="rId27"/>
  </p:handoutMasterIdLst>
  <p:sldIdLst>
    <p:sldId id="417" r:id="rId2"/>
    <p:sldId id="393" r:id="rId3"/>
    <p:sldId id="394" r:id="rId4"/>
    <p:sldId id="395" r:id="rId5"/>
    <p:sldId id="396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05" r:id="rId15"/>
    <p:sldId id="406" r:id="rId16"/>
    <p:sldId id="407" r:id="rId17"/>
    <p:sldId id="408" r:id="rId18"/>
    <p:sldId id="409" r:id="rId19"/>
    <p:sldId id="411" r:id="rId20"/>
    <p:sldId id="412" r:id="rId21"/>
    <p:sldId id="419" r:id="rId22"/>
    <p:sldId id="418" r:id="rId23"/>
    <p:sldId id="413" r:id="rId24"/>
    <p:sldId id="414" r:id="rId25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3" frameSlides="1"/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9328" autoAdjust="0"/>
  </p:normalViewPr>
  <p:slideViewPr>
    <p:cSldViewPr>
      <p:cViewPr varScale="1">
        <p:scale>
          <a:sx n="147" d="100"/>
          <a:sy n="147" d="100"/>
        </p:scale>
        <p:origin x="-13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-1032" y="1512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56BC0-BB4B-4D01-BF75-47BA45394D69}" type="datetimeFigureOut">
              <a:rPr lang="en-US" smtClean="0"/>
              <a:pPr/>
              <a:t>1/8/13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DD8E3-7B6E-47C8-BA7E-3634FA6C5E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A2181-86E1-4C3F-B58D-2ACA5AF22294}" type="datetimeFigureOut">
              <a:rPr lang="en-US" smtClean="0"/>
              <a:pPr/>
              <a:t>1/8/13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F9461-95B7-48D9-9A21-5AFAE7F56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 userDrawn="1"/>
        </p:nvSpPr>
        <p:spPr bwMode="white">
          <a:xfrm>
            <a:off x="0" y="5589240"/>
            <a:ext cx="9144000" cy="126876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none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543684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70C27DA-5B61-4AE8-B8FA-5DDD482C96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381000"/>
            <a:ext cx="784664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pic>
        <p:nvPicPr>
          <p:cNvPr id="21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27DA-5B61-4AE8-B8FA-5DDD482C9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55058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 flipV="1">
            <a:off x="4437504" y="2862456"/>
            <a:ext cx="5433792" cy="19776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70C27DA-5B61-4AE8-B8FA-5DDD482C9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21243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21243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55448" y="166606"/>
            <a:ext cx="8833104" cy="101328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06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 userDrawn="1"/>
        </p:nvSpPr>
        <p:spPr>
          <a:xfrm>
            <a:off x="4267200" y="103519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 userDrawn="1"/>
        </p:nvSpPr>
        <p:spPr>
          <a:xfrm>
            <a:off x="4361688" y="112968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8033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none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543684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70C27DA-5B61-4AE8-B8FA-5DDD482C96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55448" y="172447"/>
            <a:ext cx="8833104" cy="10852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 userDrawn="1"/>
        </p:nvSpPr>
        <p:spPr>
          <a:xfrm>
            <a:off x="4267200" y="103519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 userDrawn="1"/>
        </p:nvSpPr>
        <p:spPr>
          <a:xfrm>
            <a:off x="4361688" y="112968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72000" y="1575652"/>
            <a:ext cx="1" cy="401358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217640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217640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589240"/>
            <a:ext cx="9144000" cy="126876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536178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97384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297384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70C27DA-5B61-4AE8-B8FA-5DDD482C9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70C27DA-5B61-4AE8-B8FA-5DDD482C9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550275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051648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3536031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550884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490344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70C27DA-5B61-4AE8-B8FA-5DDD482C968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051648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55058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70C27DA-5B61-4AE8-B8FA-5DDD482C9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56004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459864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pic>
        <p:nvPicPr>
          <p:cNvPr id="23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55058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70C27DA-5B61-4AE8-B8FA-5DDD482C9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0652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Luento 6</a:t>
            </a:r>
            <a:endParaRPr lang="fi-FI" dirty="0" smtClean="0"/>
          </a:p>
          <a:p>
            <a:r>
              <a:rPr lang="fi-FI" dirty="0" smtClean="0"/>
              <a:t>20</a:t>
            </a:r>
            <a:r>
              <a:rPr lang="fi-FI" dirty="0" smtClean="0"/>
              <a:t>.2.2013</a:t>
            </a:r>
          </a:p>
          <a:p>
            <a:endParaRPr lang="fi-FI" dirty="0" smtClean="0"/>
          </a:p>
          <a:p>
            <a:r>
              <a:rPr lang="fi-FI" dirty="0" smtClean="0"/>
              <a:t>Tekninen suunnittelu takaa toimivan verkkokurssin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Toteutuksen arviointi ja jatkokehitys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Tuotantoprosessin arviointi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Tuotantoprosessia arvioidaan vertaamalla toteutusta tehtyihin suunnitelmiin - onko toteutettu se mitä suunniteltiinkin</a:t>
            </a:r>
          </a:p>
          <a:p>
            <a:r>
              <a:rPr lang="fi-FI"/>
              <a:t>Jos muutoksia ilmenee, niin kuinka ne on perusteltu</a:t>
            </a:r>
          </a:p>
          <a:p>
            <a:r>
              <a:rPr lang="fi-FI"/>
              <a:t>Käytännössä toteutuksen itsearviointia tehdään koko ajan suunnittelun ohella siirryttäessä vaiheesta seuraavaan</a:t>
            </a:r>
          </a:p>
          <a:p>
            <a:r>
              <a:rPr lang="fi-FI"/>
              <a:t>Teknisen suunnittelun toteutuminen voidaan arvioida vasta käymällä läpi valmis verkkokurssi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Oppimisprosessin arviointi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Arviointi on keskeinen osa tiedonhankinta- ja oppimisprosessia. Arvioinniksi ei riitä pelkkä opettajan suorittama tehtävien tarkistus. Oppimisen kannalta on keskeistä, että oppijat itse arvioivat, miten oppiminen onnistui suhteessa niihin tavoitteisiin, joita kursin alussa asetettiin.</a:t>
            </a:r>
          </a:p>
          <a:p>
            <a:pPr>
              <a:lnSpc>
                <a:spcPct val="80000"/>
              </a:lnSpc>
            </a:pPr>
            <a:r>
              <a:rPr lang="en-US" sz="2000"/>
              <a:t>Seuraavassa muutamia keskeisiä kysymyksiä: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Miten tehtävien suoritus onnistui?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Mitä olisit voinut tehdä toisin?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Miten lopputulos vastasi kurssin alussa asettamisi tavoitteita - oletko tyytyväinen lopputulokseen?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Miten tiedonhankinta onnistui?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Mitä tietoja oli helppo / vaikea löytää?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Miten koit kurssilla työskentelyn - tukiko se omaa oppimistasi?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Tukiko kurssi omaa yksilöllistä tapaasi oppia?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“Hyvä” verkkokurssi (1)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i-FI"/>
              <a:t>Verkkokurssia voidaan arvioida myös vertaamalla toteutettua kurssia hyvän verkkokurssin ominaisuuksiin:</a:t>
            </a:r>
          </a:p>
          <a:p>
            <a:pPr lvl="1">
              <a:lnSpc>
                <a:spcPct val="90000"/>
              </a:lnSpc>
            </a:pPr>
            <a:r>
              <a:rPr lang="fi-FI"/>
              <a:t>selkeys: rakenteessa, tavoitteissa, oppimateriaaleissa, ulkoasussa sekä ohjeissa; helppo liikkua ja esitetty tieto selkeästi jäsennettyä</a:t>
            </a:r>
          </a:p>
          <a:p>
            <a:pPr lvl="1">
              <a:lnSpc>
                <a:spcPct val="90000"/>
              </a:lnSpc>
            </a:pPr>
            <a:r>
              <a:rPr lang="fi-FI"/>
              <a:t>vuorovaikutuksellisuus: houkuttelee keskusteluun sekä opettajan että muiden opiskelijoiden kanssa; riittävän tiheää vuorovaikutusta, apuna toimivat keskusteluryhmät</a:t>
            </a:r>
          </a:p>
          <a:p>
            <a:pPr lvl="1">
              <a:lnSpc>
                <a:spcPct val="90000"/>
              </a:lnSpc>
            </a:pPr>
            <a:r>
              <a:rPr lang="fi-FI"/>
              <a:t>monipuolisuus: näkyy sisällöissä ja menetelmissä; hyvin linkitetty, erilaisia materiaaleja (kuvia), mahdollisuus interaktioon, havainnollisuus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“Hyvä” verkkokurssi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i-FI"/>
              <a:t>hyvä sisältö: vastaa opiskelijan odotuksia, tietopainotteinen ja lisämateriaalia tarjoava; mielenkiintoista ja riittävän teoreettista asiaa</a:t>
            </a:r>
          </a:p>
          <a:p>
            <a:pPr lvl="1"/>
            <a:r>
              <a:rPr lang="fi-FI"/>
              <a:t>esteettisyys: miellyttävä ulkoasu, houkuttelee opiskelemaan, käyttää hyväkseen visuaalisia keinoja ja äänimateriaalia</a:t>
            </a:r>
          </a:p>
          <a:p>
            <a:pPr lvl="1"/>
            <a:r>
              <a:rPr lang="fi-FI"/>
              <a:t>onnistunut linkitys: riittävästi linkkejä, selkeä ja helppokäyttöinen linkitys</a:t>
            </a:r>
          </a:p>
          <a:p>
            <a:pPr lvl="1"/>
            <a:r>
              <a:rPr lang="fi-FI"/>
              <a:t>joustavuus: aikataulutus joustava, ajasta ja paikasta riippumattomuus (opiskelijoiden mielipide)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smtClean="0"/>
              <a:t>Pedagogisesti </a:t>
            </a:r>
            <a:r>
              <a:rPr lang="fi-FI" sz="2800" smtClean="0"/>
              <a:t>mielekäs</a:t>
            </a:r>
            <a:r>
              <a:rPr lang="fi-FI" sz="2800" smtClean="0"/>
              <a:t> </a:t>
            </a:r>
            <a:r>
              <a:rPr lang="fi-FI" sz="2800" smtClean="0"/>
              <a:t>ja</a:t>
            </a:r>
            <a:r>
              <a:rPr lang="fi-FI" sz="2800" smtClean="0"/>
              <a:t> toimiva</a:t>
            </a:r>
            <a:r>
              <a:rPr lang="fi-FI" sz="2800" smtClean="0"/>
              <a:t> </a:t>
            </a:r>
            <a:r>
              <a:rPr lang="fi-FI" sz="2800" smtClean="0"/>
              <a:t>verkkokurssi</a:t>
            </a:r>
            <a:r>
              <a:rPr lang="fi-FI" sz="2800" smtClean="0"/>
              <a:t> (1)</a:t>
            </a:r>
            <a:endParaRPr lang="fi-FI" sz="28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Pedagogisesti mielekkään ja toimivan verkko-opintokokonaisuuden ominaisuudet seuraavasti:</a:t>
            </a:r>
          </a:p>
          <a:p>
            <a:pPr lvl="1"/>
            <a:r>
              <a:rPr lang="fi-FI"/>
              <a:t>Oppijan aikaisemmat käsitykset ja oppijan kognitiivinen aktivointi: </a:t>
            </a:r>
          </a:p>
          <a:p>
            <a:pPr lvl="2"/>
            <a:r>
              <a:rPr lang="fi-FI"/>
              <a:t>aiemman tietämyksen ulkoistaminen, jotta siinä olevat puutteet ja ristiriitaisuudet voidaan havaita sekä hankkia ja konstruoida uutta tietoa</a:t>
            </a:r>
          </a:p>
          <a:p>
            <a:pPr lvl="2"/>
            <a:r>
              <a:rPr lang="fi-FI"/>
              <a:t>uuden opittavan asian kannalta olennaisten oppijan aikaisempien tietorakenteiden sekä kognitiiisten prosessien aktivointi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smtClean="0"/>
              <a:t>Pedagogisesti </a:t>
            </a:r>
            <a:r>
              <a:rPr lang="fi-FI" sz="2800" smtClean="0"/>
              <a:t>mielekäs</a:t>
            </a:r>
            <a:r>
              <a:rPr lang="fi-FI" sz="2800" smtClean="0"/>
              <a:t> </a:t>
            </a:r>
            <a:r>
              <a:rPr lang="fi-FI" sz="2800" smtClean="0"/>
              <a:t>ja</a:t>
            </a:r>
            <a:r>
              <a:rPr lang="fi-FI" sz="2800" smtClean="0"/>
              <a:t> toimiva</a:t>
            </a:r>
            <a:r>
              <a:rPr lang="fi-FI" sz="2800" smtClean="0"/>
              <a:t> </a:t>
            </a:r>
            <a:r>
              <a:rPr lang="fi-FI" sz="2800" smtClean="0"/>
              <a:t>verkkokurssi</a:t>
            </a:r>
            <a:r>
              <a:rPr lang="fi-FI" sz="2800" smtClean="0"/>
              <a:t> (2)</a:t>
            </a:r>
            <a:endParaRPr lang="fi-FI" sz="28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</a:pPr>
            <a:r>
              <a:rPr lang="fi-FI"/>
              <a:t>Kysymysten asettaminen ja ongelmakeskeisyys: </a:t>
            </a:r>
          </a:p>
          <a:p>
            <a:pPr lvl="2">
              <a:lnSpc>
                <a:spcPct val="90000"/>
              </a:lnSpc>
            </a:pPr>
            <a:r>
              <a:rPr lang="fi-FI"/>
              <a:t>oppijan omien tai autenttisten kysymysten ja ongelmien asettaminen</a:t>
            </a:r>
          </a:p>
          <a:p>
            <a:pPr lvl="2">
              <a:lnSpc>
                <a:spcPct val="90000"/>
              </a:lnSpc>
            </a:pPr>
            <a:r>
              <a:rPr lang="fi-FI"/>
              <a:t>motivaatioperustan synty</a:t>
            </a:r>
          </a:p>
          <a:p>
            <a:pPr lvl="2">
              <a:lnSpc>
                <a:spcPct val="90000"/>
              </a:lnSpc>
            </a:pPr>
            <a:r>
              <a:rPr lang="fi-FI"/>
              <a:t>ohjaavat oppijan tiedonrakenteluprosessia ja informaation prosessointia</a:t>
            </a:r>
          </a:p>
          <a:p>
            <a:pPr lvl="2">
              <a:lnSpc>
                <a:spcPct val="90000"/>
              </a:lnSpc>
            </a:pPr>
            <a:r>
              <a:rPr lang="fi-FI"/>
              <a:t>liittyvät tiedonrakentelutoimintaan (toimivat oppimista edistävinä elementteinä)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fi-FI"/>
              <a:t>Autenttisuus:</a:t>
            </a:r>
          </a:p>
          <a:p>
            <a:pPr lvl="2">
              <a:lnSpc>
                <a:spcPct val="90000"/>
              </a:lnSpc>
            </a:pPr>
            <a:r>
              <a:rPr lang="fi-FI"/>
              <a:t>oppijoiden tuotokset mahdollisimman autenttisia (ei siis vain opettajaa varten tehtyjä harjoituksia)</a:t>
            </a:r>
          </a:p>
          <a:p>
            <a:pPr lvl="2">
              <a:lnSpc>
                <a:spcPct val="90000"/>
              </a:lnSpc>
            </a:pPr>
            <a:r>
              <a:rPr lang="fi-FI"/>
              <a:t>asiantuntijuus</a:t>
            </a:r>
          </a:p>
          <a:p>
            <a:pPr lvl="2">
              <a:lnSpc>
                <a:spcPct val="90000"/>
              </a:lnSpc>
            </a:pPr>
            <a:r>
              <a:rPr lang="fi-FI"/>
              <a:t>aidot työkalut, menetelmät ja tietolähteet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smtClean="0"/>
              <a:t>Pedagogisesti </a:t>
            </a:r>
            <a:r>
              <a:rPr lang="fi-FI" sz="2800" smtClean="0"/>
              <a:t>mielekäs</a:t>
            </a:r>
            <a:r>
              <a:rPr lang="fi-FI" sz="2800" smtClean="0"/>
              <a:t> </a:t>
            </a:r>
            <a:r>
              <a:rPr lang="fi-FI" sz="2800" smtClean="0"/>
              <a:t>ja</a:t>
            </a:r>
            <a:r>
              <a:rPr lang="fi-FI" sz="2800" smtClean="0"/>
              <a:t> toimiva</a:t>
            </a:r>
            <a:r>
              <a:rPr lang="fi-FI" sz="2800" smtClean="0"/>
              <a:t> </a:t>
            </a:r>
            <a:r>
              <a:rPr lang="fi-FI" sz="2800" smtClean="0"/>
              <a:t>verkkokurssi</a:t>
            </a:r>
            <a:r>
              <a:rPr lang="fi-FI" sz="2800" smtClean="0"/>
              <a:t> (3)</a:t>
            </a:r>
            <a:endParaRPr lang="fi-FI" sz="28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fi-FI"/>
              <a:t>Tiedonrakentelu:</a:t>
            </a:r>
          </a:p>
          <a:p>
            <a:pPr lvl="2"/>
            <a:r>
              <a:rPr lang="fi-FI"/>
              <a:t>oppimisen metafora</a:t>
            </a:r>
          </a:p>
          <a:p>
            <a:pPr lvl="2"/>
            <a:r>
              <a:rPr lang="fi-FI"/>
              <a:t>tunnuspiirteinä mm. oppijoiden selityssuuntautunut keskustelu, aktiivinen abstraktisten ja tieteellisten käsitteiden käyttö ja teorioiden sekä ideoiden kommentointi</a:t>
            </a:r>
          </a:p>
          <a:p>
            <a:pPr lvl="1"/>
            <a:r>
              <a:rPr lang="fi-FI"/>
              <a:t>Ajatusten ja tiedonrakenteluprosessin ulkoistaminen; kirjoittaminen:</a:t>
            </a:r>
          </a:p>
          <a:p>
            <a:pPr lvl="2"/>
            <a:r>
              <a:rPr lang="fi-FI"/>
              <a:t>ajattelemaan oppimisen väline</a:t>
            </a:r>
          </a:p>
          <a:p>
            <a:pPr lvl="2"/>
            <a:r>
              <a:rPr lang="fi-FI"/>
              <a:t>merkitystä käsitteen muodostamisessa ja rakentamisessa</a:t>
            </a:r>
          </a:p>
          <a:p>
            <a:pPr lvl="2"/>
            <a:r>
              <a:rPr lang="fi-FI"/>
              <a:t>päätarkoituksena oppijan omien ajatusten kehittäminen, uuden tiedon luominen ja tuotetun tiedon välittäminen muille dialogisena prosessina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smtClean="0"/>
              <a:t>Pedagogisesti </a:t>
            </a:r>
            <a:r>
              <a:rPr lang="fi-FI" sz="2800" smtClean="0"/>
              <a:t>mielekäs</a:t>
            </a:r>
            <a:r>
              <a:rPr lang="fi-FI" sz="2800" smtClean="0"/>
              <a:t> </a:t>
            </a:r>
            <a:r>
              <a:rPr lang="fi-FI" sz="2800" smtClean="0"/>
              <a:t>ja</a:t>
            </a:r>
            <a:r>
              <a:rPr lang="fi-FI" sz="2800" smtClean="0"/>
              <a:t> toimiva</a:t>
            </a:r>
            <a:r>
              <a:rPr lang="fi-FI" sz="2800" smtClean="0"/>
              <a:t> </a:t>
            </a:r>
            <a:r>
              <a:rPr lang="fi-FI" sz="2800" smtClean="0"/>
              <a:t>verkkokurssi</a:t>
            </a:r>
            <a:r>
              <a:rPr lang="fi-FI" sz="2800" smtClean="0"/>
              <a:t> (4)</a:t>
            </a:r>
            <a:endParaRPr lang="fi-FI" sz="28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fi-FI"/>
              <a:t>Yhteisöllinen prosessi:</a:t>
            </a:r>
          </a:p>
          <a:p>
            <a:pPr lvl="2"/>
            <a:r>
              <a:rPr lang="fi-FI"/>
              <a:t>oppimisen nähdään parhaiten tapahtuvan sosiaalisessa kontekstissa, yhteisen tiedonrakentelun ja jaetun asiantuntijuuden pohjalta</a:t>
            </a:r>
          </a:p>
          <a:p>
            <a:pPr lvl="2"/>
            <a:r>
              <a:rPr lang="fi-FI"/>
              <a:t>keskeistä omien ajatusten ulkoistaminen, näkyväksi tekeminen ja vertaispalaute</a:t>
            </a:r>
          </a:p>
          <a:p>
            <a:pPr lvl="1"/>
            <a:r>
              <a:rPr lang="fi-FI"/>
              <a:t>Opettajan ja oppilaan muuttunut rooli:</a:t>
            </a:r>
          </a:p>
          <a:p>
            <a:pPr lvl="2"/>
            <a:r>
              <a:rPr lang="fi-FI"/>
              <a:t>oppija on aktiivinen tiedonprosessoija ja toimija</a:t>
            </a:r>
          </a:p>
          <a:p>
            <a:pPr lvl="2"/>
            <a:r>
              <a:rPr lang="fi-FI"/>
              <a:t>opettaja oppimisprosessin ohjaaja sekä sisällön asiantuntija</a:t>
            </a:r>
          </a:p>
          <a:p>
            <a:pPr lvl="2"/>
            <a:r>
              <a:rPr lang="fi-FI"/>
              <a:t>oppijan tiedonprosessoinnin tapa ja syvyys määrää sen, mitä oppija oppii</a:t>
            </a:r>
          </a:p>
          <a:p>
            <a:pPr lvl="2"/>
            <a:r>
              <a:rPr lang="fi-FI"/>
              <a:t>opettajan vaikuttamisen ja ohjauksen keinot ovat pitkälle oppijaa aktivoivia ja menetelmällisiä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smtClean="0"/>
              <a:t>Pedagogisesti </a:t>
            </a:r>
            <a:r>
              <a:rPr lang="fi-FI" sz="2800" smtClean="0"/>
              <a:t>mielekäs</a:t>
            </a:r>
            <a:r>
              <a:rPr lang="fi-FI" sz="2800" smtClean="0"/>
              <a:t> </a:t>
            </a:r>
            <a:r>
              <a:rPr lang="fi-FI" sz="2800" smtClean="0"/>
              <a:t>ja</a:t>
            </a:r>
            <a:r>
              <a:rPr lang="fi-FI" sz="2800" smtClean="0"/>
              <a:t> toimiva</a:t>
            </a:r>
            <a:r>
              <a:rPr lang="fi-FI" sz="2800" smtClean="0"/>
              <a:t> </a:t>
            </a:r>
            <a:r>
              <a:rPr lang="fi-FI" sz="2800" smtClean="0"/>
              <a:t>verkkokurssi</a:t>
            </a:r>
            <a:r>
              <a:rPr lang="fi-FI" sz="2800" smtClean="0"/>
              <a:t> (5)</a:t>
            </a:r>
            <a:endParaRPr lang="fi-FI" sz="28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fi-FI"/>
              <a:t>Intentionaalisuus:</a:t>
            </a:r>
          </a:p>
          <a:p>
            <a:pPr lvl="2"/>
            <a:r>
              <a:rPr lang="fi-FI"/>
              <a:t>oppijan tavoitteelisuus oppia ja tietoisuus siitä, miten käytössä olevaa pedagogista mallia seuraamalla oppii</a:t>
            </a:r>
          </a:p>
          <a:p>
            <a:pPr lvl="2"/>
            <a:r>
              <a:rPr lang="fi-FI"/>
              <a:t>oppijan oltava tietoinen oppimisen tavoitteista (edellytys itseohjautuvuudelle)</a:t>
            </a:r>
          </a:p>
          <a:p>
            <a:pPr lvl="1"/>
            <a:r>
              <a:rPr lang="fi-FI"/>
              <a:t>Tavoitteena laadullinen muutos oppijan tietorakenteissa:</a:t>
            </a:r>
          </a:p>
          <a:p>
            <a:pPr lvl="2"/>
            <a:r>
              <a:rPr lang="fi-FI"/>
              <a:t>oppimisen tavoitteena synnyttää käsitteellinen (aito laadullinen) muutos, jossa oppijan tietorakenteet ja käsitteiden väliset suhteet muuttuvat</a:t>
            </a:r>
          </a:p>
          <a:p>
            <a:pPr lvl="2"/>
            <a:r>
              <a:rPr lang="fi-FI"/>
              <a:t>pelkkä uuden tiedon lisääminen aikaisempaan tietämykseen ei ole riittävää oppimisen kannalta</a:t>
            </a:r>
          </a:p>
          <a:p>
            <a:pPr lvl="2"/>
            <a:r>
              <a:rPr lang="fi-FI"/>
              <a:t>edellytyksenä asioiden soveltamiseen eri tilanteissa ja käytäntöön soveltamisessa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/>
              <a:t>Jatkokehitys ja seuraava iteraatio (1)</a:t>
            </a:r>
            <a:endParaRPr lang="en-US" sz="32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i-FI"/>
              <a:t>Harvoin kukaan tekee kertakäyttöistä verkkokurssia, jota käytetään vain ja ainoastaan kerran - vaadittava työmäärä on tähän liian suuri. Itse asiassa usein aloitetaan suppeammalla toteutuksella kuin mitä alunperin suunniteltiin, koska työmäärä yllättää aina.</a:t>
            </a:r>
          </a:p>
          <a:p>
            <a:r>
              <a:rPr lang="fi-FI"/>
              <a:t>Jatkokehityksessä hyödynnetään arvioinnin tuottamaa tietoa ja tehdään tarvittaessa suuremmat päivitykset ja muutostyöt sisältöön, rakenteeseen sekä opetussuunnitelmaan.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/>
              <a:t>Toteutuksen arviointi </a:t>
            </a:r>
            <a:br>
              <a:rPr lang="fi-FI"/>
            </a:br>
            <a:r>
              <a:rPr lang="fi-FI"/>
              <a:t>ja jatkokehitys</a:t>
            </a:r>
            <a:endParaRPr lang="en-US"/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/>
              <a:t>Tavoitteena on arvioida omaa ja toisten tuotoksia sekä suunnitella mahdollisia jatkokehitystarpeita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/>
              <a:t>Jatkokehitys ja seuraava iteraatio (2)</a:t>
            </a:r>
            <a:endParaRPr lang="en-US" sz="32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000"/>
              <a:t>Ensimmäisen version eli iteraation valmistuttua verkkokurssi voidaan jo ottaa toteutuneilta osiltaan käyttöön. Samalla voidaan jatkaa verkkokurssin jatkokehittelyä:</a:t>
            </a:r>
          </a:p>
          <a:p>
            <a:pPr lvl="1">
              <a:buFontTx/>
              <a:buAutoNum type="arabicPeriod"/>
            </a:pPr>
            <a:r>
              <a:rPr lang="fi-FI" sz="1800"/>
              <a:t> aloittamalla kurssin laajentaminen samantien toteutuksesta poisjätettyjen, jo suunniteltujen osien lisäämisellä</a:t>
            </a:r>
          </a:p>
          <a:p>
            <a:pPr lvl="1">
              <a:buFontTx/>
              <a:buAutoNum type="arabicPeriod"/>
            </a:pPr>
            <a:r>
              <a:rPr lang="fi-FI" sz="1800"/>
              <a:t>katsomalla ensin, miten jo toteutettu osa toimii käytännössä ja parantamalla sitä sitten samalla seuraavalla iteraatiolla (ks. kohta 3)</a:t>
            </a:r>
          </a:p>
          <a:p>
            <a:pPr lvl="1">
              <a:buFontTx/>
              <a:buAutoNum type="arabicPeriod"/>
            </a:pPr>
            <a:r>
              <a:rPr lang="fi-FI" sz="1800"/>
              <a:t>aloittamalla muutosten ja alkuperäisestä suunnittelusta ulkopuolelle jääneiden osien suunnittelu uudelleen tuotantoprosessin alusta, tausta-analyysistä (edelliset kohdat voidaan yhdistää tähän)</a:t>
            </a:r>
            <a:endParaRPr lang="en-US" sz="1800"/>
          </a:p>
          <a:p>
            <a:endParaRPr lang="en-US" sz="2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mtClean="0"/>
              <a:t>Vertaisarviointi </a:t>
            </a:r>
            <a:r>
              <a:rPr lang="fi-FI" smtClean="0"/>
              <a:t>ja</a:t>
            </a:r>
            <a:r>
              <a:rPr lang="fi-FI" smtClean="0"/>
              <a:t> jatkokehityssuunnitelma</a:t>
            </a:r>
            <a:endParaRPr lang="fi-FI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Tehtäviä </a:t>
            </a:r>
            <a:r>
              <a:rPr lang="fi-FI" smtClean="0"/>
              <a:t>yksin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ryhmässä</a:t>
            </a:r>
            <a:endParaRPr lang="fi-FI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Oppimistehtävä 8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i-FI" sz="2000"/>
              <a:t>Arvioi toisen suunnitelmia sekä toteutusta ARVO-työkalulla. Arvioi vähintään kolme eri osa-aluetta (ei "Koulutusportaalin tuki eri käyttäjäryhmille”). Tulosta arviosi vastaukset pdf-tiedostoksi tai tallenna kuvakaappauksena, ja palauta Moodleen.</a:t>
            </a:r>
          </a:p>
          <a:p>
            <a:pPr>
              <a:lnSpc>
                <a:spcPct val="80000"/>
              </a:lnSpc>
              <a:buFontTx/>
              <a:buNone/>
            </a:pPr>
            <a:endParaRPr lang="fi-FI" sz="2000"/>
          </a:p>
          <a:p>
            <a:pPr>
              <a:lnSpc>
                <a:spcPct val="80000"/>
              </a:lnSpc>
            </a:pPr>
            <a:r>
              <a:rPr lang="fi-FI" sz="2000"/>
              <a:t>Ohjeita</a:t>
            </a:r>
          </a:p>
          <a:p>
            <a:pPr lvl="1">
              <a:lnSpc>
                <a:spcPct val="80000"/>
              </a:lnSpc>
            </a:pPr>
            <a:r>
              <a:rPr lang="fi-FI" sz="1800"/>
              <a:t>Huomaa, että voit arvioida eri osa-alueita yksitellen tai kaikki kerralla.</a:t>
            </a:r>
          </a:p>
          <a:p>
            <a:pPr lvl="1">
              <a:lnSpc>
                <a:spcPct val="80000"/>
              </a:lnSpc>
            </a:pPr>
            <a:r>
              <a:rPr lang="fi-FI" sz="1800"/>
              <a:t>Valitsemasi kokonaisuus tulee aina arvioida kerralla loppuu tai hukkaat antamasi vastaukset.</a:t>
            </a:r>
          </a:p>
          <a:p>
            <a:pPr lvl="1">
              <a:lnSpc>
                <a:spcPct val="80000"/>
              </a:lnSpc>
            </a:pPr>
            <a:r>
              <a:rPr lang="fi-FI" sz="1800"/>
              <a:t>Taltioi vastaukset HETI osion arvioinnin lopussa, sillä ARVO-työkalu ei talleta vastauksiasi myöhempää tarkastelua varten!</a:t>
            </a:r>
          </a:p>
          <a:p>
            <a:pPr lvl="1">
              <a:lnSpc>
                <a:spcPct val="80000"/>
              </a:lnSpc>
            </a:pPr>
            <a:r>
              <a:rPr lang="fi-FI" sz="1800"/>
              <a:t>Voit palauttaa arviointisi useammassa tiedostossa, joten kaikkia arviointeja ei tarvitse tehdä kerralla.</a:t>
            </a:r>
            <a:endParaRPr lang="en-US" sz="1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Oppimistehtävä 9 – osa 1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Laadi omalle verkkokurssillesi jatkokehityssuunnitelma </a:t>
            </a:r>
          </a:p>
          <a:p>
            <a:pPr lvl="1"/>
            <a:r>
              <a:rPr lang="fi-FI"/>
              <a:t>miten jatkat suunnittelua ja toteutusta?</a:t>
            </a:r>
          </a:p>
          <a:p>
            <a:pPr lvl="1"/>
            <a:r>
              <a:rPr lang="fi-FI"/>
              <a:t>toimii tausta-analyysina seuraavalle iteraatiokierrokselle</a:t>
            </a:r>
          </a:p>
          <a:p>
            <a:pPr lvl="1"/>
            <a:r>
              <a:rPr lang="fi-FI"/>
              <a:t>voit käyttää pohjana aiempaa tausta-analyysiä, sisällönsuunnittelua sekä mahdollista edellisen iteraation rajausta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Oppimistehtävä 9 – osa 2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i-FI"/>
              <a:t>Jatka seuraavalle suunnittelu- ja toteutusiteraatiolle sopivalla kokonaisuudella </a:t>
            </a:r>
          </a:p>
          <a:p>
            <a:pPr lvl="1">
              <a:lnSpc>
                <a:spcPct val="90000"/>
              </a:lnSpc>
            </a:pPr>
            <a:r>
              <a:rPr lang="fi-FI"/>
              <a:t>suunnittele seuraavan iteraation sisältö aiemman sisällönsuunnitteluohjeistuksen mukaan </a:t>
            </a:r>
          </a:p>
          <a:p>
            <a:pPr lvl="1">
              <a:lnSpc>
                <a:spcPct val="90000"/>
              </a:lnSpc>
            </a:pPr>
            <a:r>
              <a:rPr lang="fi-FI"/>
              <a:t>laajenna/muokkaa aiempaa sisältökuvausta sekä sisältökäsikirjoitusta tarpeen mukaan</a:t>
            </a:r>
          </a:p>
          <a:p>
            <a:pPr>
              <a:lnSpc>
                <a:spcPct val="90000"/>
              </a:lnSpc>
            </a:pPr>
            <a:r>
              <a:rPr lang="fi-FI"/>
              <a:t>Jatka suunnittelua aiemman mallin mukaan pedagoigseen ja tekniseen suunnitteluun sekä toteuta suunnitelmasi</a:t>
            </a:r>
          </a:p>
          <a:p>
            <a:pPr lvl="1">
              <a:lnSpc>
                <a:spcPct val="90000"/>
              </a:lnSpc>
            </a:pPr>
            <a:r>
              <a:rPr lang="fi-FI"/>
              <a:t>laajenna/muokkaa aiempia suunnitelmia tarpeen mukaan</a:t>
            </a:r>
          </a:p>
          <a:p>
            <a:pPr lvl="1">
              <a:lnSpc>
                <a:spcPct val="90000"/>
              </a:lnSpc>
            </a:pPr>
            <a:r>
              <a:rPr lang="fi-FI"/>
              <a:t>mallin joustavampi soveltaminen myös mahdollista!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Arviointi ja jatkokehitys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Kuinka mielekäs, monimuotoinen, joustava, käytettävä ja visuaalinen kurssi on?</a:t>
            </a:r>
          </a:p>
          <a:p>
            <a:r>
              <a:rPr lang="fi-FI"/>
              <a:t>Kuinka hyvin toteutus vastaa suunnitelmia; onko kaikki suunnitellut toiminnot ja sisällöt toteutettu suunnitelmien mukaan?</a:t>
            </a:r>
          </a:p>
          <a:p>
            <a:r>
              <a:rPr lang="fi-FI"/>
              <a:t>Kuinka kurssia jatkossa kehitetään?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Toteutuksen arviointi</a:t>
            </a:r>
            <a:endParaRPr lang="en-US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/>
              <a:t>Mitä mieltä olette kurssista tähän mennessä?</a:t>
            </a:r>
          </a:p>
          <a:p>
            <a:pPr lvl="1" eaLnBrk="1" hangingPunct="1"/>
            <a:r>
              <a:rPr lang="fi-FI"/>
              <a:t>Miten suunnittelumalli toimii?</a:t>
            </a:r>
          </a:p>
          <a:p>
            <a:pPr lvl="1" eaLnBrk="1" hangingPunct="1"/>
            <a:r>
              <a:rPr lang="fi-FI"/>
              <a:t>Miten oma suunnittelu ja toteutus on onnistunut?</a:t>
            </a:r>
          </a:p>
          <a:p>
            <a:pPr lvl="1" eaLnBrk="1" hangingPunct="1"/>
            <a:r>
              <a:rPr lang="fi-FI"/>
              <a:t>Mitä mieltä olette muiden toteutuksista?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/>
              <a:t>Teknisen toimivuuden testaaminen</a:t>
            </a:r>
            <a:endParaRPr lang="en-US" sz="36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Testauksen tarkoituksena on varmistaa, että verkkokurssi ja sen työkalut toimivat</a:t>
            </a:r>
          </a:p>
          <a:p>
            <a:r>
              <a:rPr lang="fi-FI"/>
              <a:t>Parhaiten testauksen saa suoritettua osallistumalla kurssille opiskelijana tehden kaiken sen, mitä opiskelijakin tekisi kurssille osallistuessaan</a:t>
            </a:r>
          </a:p>
          <a:p>
            <a:pPr lvl="1"/>
            <a:r>
              <a:rPr lang="fi-FI"/>
              <a:t>Oma kurssi kannattaa aina ensin testata oikeilla opiskelijoilla, ennen kurssin laajempaa käyttöönottoa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/>
              <a:t>Saavutettavuuden testaaminen (1)</a:t>
            </a:r>
            <a:endParaRPr lang="en-US" sz="36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Eräs erityinen testauksen osa-alue on teknisen yhteensopivuuden testaaminen. Tämä osa-alue on oleellinen jo pelkän kurssin saavutettavuuden (kurssille pääsyn) vuoksi. </a:t>
            </a:r>
          </a:p>
          <a:p>
            <a:pPr lvl="1"/>
            <a:r>
              <a:rPr lang="en-US" b="1"/>
              <a:t>Selainriippumattomuus</a:t>
            </a:r>
            <a:r>
              <a:rPr lang="en-US"/>
              <a:t> - toimiiko verkkokurssi kaikkien selaimien kanssa?</a:t>
            </a:r>
          </a:p>
          <a:p>
            <a:pPr lvl="1"/>
            <a:r>
              <a:rPr lang="en-US" b="1"/>
              <a:t>Laiteriippumattomuus</a:t>
            </a:r>
            <a:r>
              <a:rPr lang="en-US"/>
              <a:t> - toimiiko perus-PC:llä?Entä Mac:illä? Tai Linuxissa?</a:t>
            </a:r>
          </a:p>
          <a:p>
            <a:pPr lvl="1"/>
            <a:r>
              <a:rPr lang="en-US" b="1"/>
              <a:t>Lisäohjelmien tarve</a:t>
            </a:r>
            <a:r>
              <a:rPr lang="en-US"/>
              <a:t> - millaisia lisäohjelmia tarvitaan ja löytyykö ne helposti?</a:t>
            </a:r>
          </a:p>
          <a:p>
            <a:pPr lvl="1"/>
            <a:r>
              <a:rPr lang="en-US" b="1"/>
              <a:t>Selainasetukset</a:t>
            </a:r>
            <a:r>
              <a:rPr lang="en-US"/>
              <a:t> - onko Java/JavaScript-asetusten oltava päällä? Ohjeet käyttäjälle?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/>
              <a:t>Saavutettavuuden testaaminen (2)</a:t>
            </a:r>
            <a:endParaRPr lang="en-US" sz="36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b="1"/>
              <a:t>Yhteysnopeudet</a:t>
            </a:r>
            <a:r>
              <a:rPr lang="en-US"/>
              <a:t> - toimiiko myös perus-modeemiyhteyden kautta? Toimiiko ilman graafisia elementtejä?</a:t>
            </a:r>
          </a:p>
          <a:p>
            <a:pPr lvl="1"/>
            <a:r>
              <a:rPr lang="en-US" b="1"/>
              <a:t>Näyttöresoluutio ja värit</a:t>
            </a:r>
            <a:r>
              <a:rPr lang="en-US"/>
              <a:t> - toimiiko eri resoluutioilla siedettävästi? Miten ratkaiseva merkitys väreillä ja graafisilla elementeillä on kurssin toimivuuden kannalta?</a:t>
            </a:r>
          </a:p>
          <a:p>
            <a:pPr lvl="1"/>
            <a:r>
              <a:rPr lang="en-US" b="1"/>
              <a:t>Koodiyhteensopivuus</a:t>
            </a:r>
            <a:r>
              <a:rPr lang="en-US"/>
              <a:t> - miten yhteensopivuusongelmat on ratkaistu?</a:t>
            </a:r>
          </a:p>
          <a:p>
            <a:pPr lvl="1"/>
            <a:r>
              <a:rPr lang="en-US" b="1"/>
              <a:t>Esteettömyys</a:t>
            </a:r>
            <a:r>
              <a:rPr lang="en-US"/>
              <a:t> - onko esteettömyys testattu? Voiko käyttäjä itse vaikuttaaulkoasuun (esim. fontin kokoon)? Tarjotaanko erilaisia versioita eri käyttäjille? Onko materiaali helposti tulostettavissa?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Toteutuksen arviointi:</a:t>
            </a:r>
            <a:r>
              <a:rPr lang="fi-FI" sz="3600" dirty="0" smtClean="0"/>
              <a:t> </a:t>
            </a:r>
            <a:r>
              <a:rPr lang="fi-FI" sz="3600" dirty="0" err="1" smtClean="0"/>
              <a:t>ARVO</a:t>
            </a:r>
            <a:r>
              <a:rPr lang="fi-FI" sz="3600" dirty="0" err="1"/>
              <a:t>-työkalu</a:t>
            </a:r>
            <a:endParaRPr lang="en-US" sz="36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i-FI"/>
              <a:t>Työkalulla arvioida toteutetun verkkokurssin </a:t>
            </a:r>
          </a:p>
          <a:p>
            <a:pPr lvl="1"/>
            <a:r>
              <a:rPr lang="en-US"/>
              <a:t>informaation esitystapa</a:t>
            </a:r>
          </a:p>
          <a:p>
            <a:pPr lvl="1"/>
            <a:r>
              <a:rPr lang="en-US"/>
              <a:t>informaation luotettavuus</a:t>
            </a:r>
          </a:p>
          <a:p>
            <a:pPr lvl="1"/>
            <a:r>
              <a:rPr lang="en-US"/>
              <a:t>visuaalinen suunnittelu</a:t>
            </a:r>
          </a:p>
          <a:p>
            <a:pPr lvl="1"/>
            <a:r>
              <a:rPr lang="en-US"/>
              <a:t>tekstin luettavuus</a:t>
            </a:r>
          </a:p>
          <a:p>
            <a:pPr lvl="1"/>
            <a:r>
              <a:rPr lang="en-US"/>
              <a:t>mediaelementit</a:t>
            </a:r>
          </a:p>
          <a:p>
            <a:pPr lvl="1"/>
            <a:r>
              <a:rPr lang="en-US"/>
              <a:t>navigoinnin tukeminen</a:t>
            </a:r>
          </a:p>
          <a:p>
            <a:pPr lvl="1"/>
            <a:r>
              <a:rPr lang="en-US"/>
              <a:t>tekninen toteutus</a:t>
            </a:r>
          </a:p>
          <a:p>
            <a:pPr lvl="1"/>
            <a:r>
              <a:rPr lang="en-US"/>
              <a:t>esteettömyys</a:t>
            </a:r>
          </a:p>
          <a:p>
            <a:pPr lvl="1"/>
            <a:r>
              <a:rPr lang="en-US"/>
              <a:t>(koulutusportaalin tuki eri käyttäjäryhmille)</a:t>
            </a:r>
            <a:endParaRPr lang="fi-F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3600"/>
              <a:t>Muita näkökulmia verkkokurssin suunnittelun ja toteutuksen arviointiin</a:t>
            </a:r>
            <a:endParaRPr lang="en-US" sz="3600"/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sz="2000"/>
              <a:t>ARVO-työkalu soveltuu valmiin verkkokurssin arviointiin, mutta myös tuotantoprosessi tulee arvioida. </a:t>
            </a:r>
          </a:p>
          <a:p>
            <a:r>
              <a:rPr lang="fi-FI" sz="2000"/>
              <a:t>Tämän lisäksi palautettaa tulee kerätä myös oppijoilta; kuinka he kokevat oppivansa verkkokurssin suorittamalla. </a:t>
            </a:r>
            <a:endParaRPr lang="en-US" sz="20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T-kalvopohja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IT-kalvopohja</Template>
  <TotalTime>31</TotalTime>
  <Words>1299</Words>
  <Application>Microsoft Macintosh PowerPoint</Application>
  <PresentationFormat>On-screen Show (4:3)</PresentationFormat>
  <Paragraphs>140</Paragraphs>
  <Slides>24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IT-kalvopohja</vt:lpstr>
      <vt:lpstr>Toteutuksen arviointi ja jatkokehitys</vt:lpstr>
      <vt:lpstr>Toteutuksen arviointi  ja jatkokehitys</vt:lpstr>
      <vt:lpstr>Arviointi ja jatkokehitys</vt:lpstr>
      <vt:lpstr>Toteutuksen arviointi</vt:lpstr>
      <vt:lpstr>Teknisen toimivuuden testaaminen</vt:lpstr>
      <vt:lpstr>Saavutettavuuden testaaminen (1)</vt:lpstr>
      <vt:lpstr>Saavutettavuuden testaaminen (2)</vt:lpstr>
      <vt:lpstr>Toteutuksen arviointi: ARVO-työkalu</vt:lpstr>
      <vt:lpstr>Muita näkökulmia verkkokurssin suunnittelun ja toteutuksen arviointiin</vt:lpstr>
      <vt:lpstr>Tuotantoprosessin arviointi</vt:lpstr>
      <vt:lpstr>Oppimisprosessin arviointi</vt:lpstr>
      <vt:lpstr>“Hyvä” verkkokurssi (1)</vt:lpstr>
      <vt:lpstr>“Hyvä” verkkokurssi (2)</vt:lpstr>
      <vt:lpstr>Pedagogisesti mielekäs ja toimiva verkkokurssi (1)</vt:lpstr>
      <vt:lpstr>Pedagogisesti mielekäs ja toimiva verkkokurssi (2)</vt:lpstr>
      <vt:lpstr>Pedagogisesti mielekäs ja toimiva verkkokurssi (3)</vt:lpstr>
      <vt:lpstr>Pedagogisesti mielekäs ja toimiva verkkokurssi (4)</vt:lpstr>
      <vt:lpstr>Pedagogisesti mielekäs ja toimiva verkkokurssi (5)</vt:lpstr>
      <vt:lpstr>Jatkokehitys ja seuraava iteraatio (1)</vt:lpstr>
      <vt:lpstr>Jatkokehitys ja seuraava iteraatio (2)</vt:lpstr>
      <vt:lpstr>Tehtäviä yksin ja ryhmässä</vt:lpstr>
      <vt:lpstr>Oppimistehtävä 8</vt:lpstr>
      <vt:lpstr>Oppimistehtävä 9 – osa 1</vt:lpstr>
      <vt:lpstr>Oppimistehtävä 9 – osa 2</vt:lpstr>
    </vt:vector>
  </TitlesOfParts>
  <Company>JYU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Tietotekniikan aineenopettajankoulutus</dc:title>
  <dc:creator>Leena Hiltunen</dc:creator>
  <cp:lastModifiedBy>Hiltunen Leena</cp:lastModifiedBy>
  <cp:revision>361</cp:revision>
  <cp:lastPrinted>2011-08-22T12:33:50Z</cp:lastPrinted>
  <dcterms:created xsi:type="dcterms:W3CDTF">2013-01-08T07:24:26Z</dcterms:created>
  <dcterms:modified xsi:type="dcterms:W3CDTF">2013-01-08T07:29:35Z</dcterms:modified>
</cp:coreProperties>
</file>